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688" r:id="rId6"/>
    <p:sldMasterId id="2147483709" r:id="rId7"/>
  </p:sldMasterIdLst>
  <p:notesMasterIdLst>
    <p:notesMasterId r:id="rId146"/>
  </p:notesMasterIdLst>
  <p:sldIdLst>
    <p:sldId id="256" r:id="rId8"/>
    <p:sldId id="350" r:id="rId9"/>
    <p:sldId id="377" r:id="rId10"/>
    <p:sldId id="261" r:id="rId11"/>
    <p:sldId id="259" r:id="rId12"/>
    <p:sldId id="378" r:id="rId13"/>
    <p:sldId id="262" r:id="rId14"/>
    <p:sldId id="263" r:id="rId15"/>
    <p:sldId id="379"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1458" r:id="rId43"/>
    <p:sldId id="291" r:id="rId44"/>
    <p:sldId id="292" r:id="rId45"/>
    <p:sldId id="294" r:id="rId46"/>
    <p:sldId id="295" r:id="rId47"/>
    <p:sldId id="366" r:id="rId48"/>
    <p:sldId id="297" r:id="rId49"/>
    <p:sldId id="298" r:id="rId50"/>
    <p:sldId id="299" r:id="rId51"/>
    <p:sldId id="300" r:id="rId52"/>
    <p:sldId id="301" r:id="rId53"/>
    <p:sldId id="302" r:id="rId54"/>
    <p:sldId id="303" r:id="rId55"/>
    <p:sldId id="304" r:id="rId56"/>
    <p:sldId id="305" r:id="rId57"/>
    <p:sldId id="306" r:id="rId58"/>
    <p:sldId id="1462" r:id="rId59"/>
    <p:sldId id="1461" r:id="rId60"/>
    <p:sldId id="307" r:id="rId61"/>
    <p:sldId id="1463" r:id="rId62"/>
    <p:sldId id="1465" r:id="rId63"/>
    <p:sldId id="1464" r:id="rId64"/>
    <p:sldId id="308" r:id="rId65"/>
    <p:sldId id="309" r:id="rId66"/>
    <p:sldId id="310" r:id="rId67"/>
    <p:sldId id="311" r:id="rId68"/>
    <p:sldId id="312" r:id="rId69"/>
    <p:sldId id="313" r:id="rId70"/>
    <p:sldId id="1468" r:id="rId71"/>
    <p:sldId id="314" r:id="rId72"/>
    <p:sldId id="1466" r:id="rId73"/>
    <p:sldId id="1467" r:id="rId74"/>
    <p:sldId id="1469" r:id="rId75"/>
    <p:sldId id="1470" r:id="rId76"/>
    <p:sldId id="315" r:id="rId77"/>
    <p:sldId id="316" r:id="rId78"/>
    <p:sldId id="317" r:id="rId79"/>
    <p:sldId id="318" r:id="rId80"/>
    <p:sldId id="319" r:id="rId81"/>
    <p:sldId id="320" r:id="rId82"/>
    <p:sldId id="1472" r:id="rId83"/>
    <p:sldId id="322" r:id="rId84"/>
    <p:sldId id="380" r:id="rId85"/>
    <p:sldId id="381" r:id="rId86"/>
    <p:sldId id="382" r:id="rId87"/>
    <p:sldId id="383" r:id="rId88"/>
    <p:sldId id="384" r:id="rId89"/>
    <p:sldId id="386" r:id="rId90"/>
    <p:sldId id="1473" r:id="rId91"/>
    <p:sldId id="387" r:id="rId92"/>
    <p:sldId id="1471" r:id="rId93"/>
    <p:sldId id="389" r:id="rId94"/>
    <p:sldId id="390" r:id="rId95"/>
    <p:sldId id="391" r:id="rId96"/>
    <p:sldId id="392" r:id="rId97"/>
    <p:sldId id="393" r:id="rId98"/>
    <p:sldId id="394" r:id="rId99"/>
    <p:sldId id="395" r:id="rId100"/>
    <p:sldId id="396" r:id="rId101"/>
    <p:sldId id="397" r:id="rId102"/>
    <p:sldId id="398" r:id="rId103"/>
    <p:sldId id="399" r:id="rId104"/>
    <p:sldId id="400" r:id="rId105"/>
    <p:sldId id="401" r:id="rId106"/>
    <p:sldId id="402" r:id="rId107"/>
    <p:sldId id="403" r:id="rId108"/>
    <p:sldId id="404" r:id="rId109"/>
    <p:sldId id="405" r:id="rId110"/>
    <p:sldId id="406" r:id="rId111"/>
    <p:sldId id="407" r:id="rId112"/>
    <p:sldId id="408" r:id="rId113"/>
    <p:sldId id="409" r:id="rId114"/>
    <p:sldId id="410" r:id="rId115"/>
    <p:sldId id="411" r:id="rId116"/>
    <p:sldId id="412" r:id="rId117"/>
    <p:sldId id="413" r:id="rId118"/>
    <p:sldId id="414" r:id="rId119"/>
    <p:sldId id="415" r:id="rId120"/>
    <p:sldId id="416" r:id="rId121"/>
    <p:sldId id="417" r:id="rId122"/>
    <p:sldId id="418" r:id="rId123"/>
    <p:sldId id="419" r:id="rId124"/>
    <p:sldId id="420" r:id="rId125"/>
    <p:sldId id="421" r:id="rId126"/>
    <p:sldId id="422" r:id="rId127"/>
    <p:sldId id="367" r:id="rId128"/>
    <p:sldId id="424" r:id="rId129"/>
    <p:sldId id="425" r:id="rId130"/>
    <p:sldId id="426" r:id="rId131"/>
    <p:sldId id="427" r:id="rId132"/>
    <p:sldId id="428" r:id="rId133"/>
    <p:sldId id="429" r:id="rId134"/>
    <p:sldId id="430" r:id="rId135"/>
    <p:sldId id="431" r:id="rId136"/>
    <p:sldId id="432" r:id="rId137"/>
    <p:sldId id="433" r:id="rId138"/>
    <p:sldId id="434" r:id="rId139"/>
    <p:sldId id="435" r:id="rId140"/>
    <p:sldId id="436" r:id="rId141"/>
    <p:sldId id="1345" r:id="rId142"/>
    <p:sldId id="1346" r:id="rId143"/>
    <p:sldId id="365" r:id="rId144"/>
    <p:sldId id="1474" r:id="rId145"/>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99"/>
    <a:srgbClr val="4472C4"/>
    <a:srgbClr val="03346D"/>
    <a:srgbClr val="000100"/>
    <a:srgbClr val="494848"/>
    <a:srgbClr val="706F6F"/>
    <a:srgbClr val="B3B3B2"/>
    <a:srgbClr val="212222"/>
    <a:srgbClr val="706F6E"/>
    <a:srgbClr val="0100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199CA0-CD41-436F-B73F-F22A426FB8C0}" v="28" dt="2026-08-25T14:17:43.766"/>
    <p1510:client id="{AB16B178-72B0-CF5B-C77C-C8FFE69142DA}" v="108" dt="2026-08-26T15:25:20.730"/>
    <p1510:client id="{B07D4200-5465-48DE-99C5-F9A937243341}" v="3" dt="2026-08-25T14:25:05.1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810" autoAdjust="0"/>
  </p:normalViewPr>
  <p:slideViewPr>
    <p:cSldViewPr snapToGrid="0">
      <p:cViewPr varScale="1">
        <p:scale>
          <a:sx n="54" d="100"/>
          <a:sy n="54" d="100"/>
        </p:scale>
        <p:origin x="1781"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slide" Target="slides/slide131.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slide" Target="slides/slide121.xml"/><Relationship Id="rId149" Type="http://schemas.openxmlformats.org/officeDocument/2006/relationships/theme" Target="theme/theme1.xml"/><Relationship Id="rId5" Type="http://schemas.openxmlformats.org/officeDocument/2006/relationships/slideMaster" Target="slideMasters/slideMaster2.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134" Type="http://schemas.openxmlformats.org/officeDocument/2006/relationships/slide" Target="slides/slide127.xml"/><Relationship Id="rId139" Type="http://schemas.openxmlformats.org/officeDocument/2006/relationships/slide" Target="slides/slide132.xml"/><Relationship Id="rId80" Type="http://schemas.openxmlformats.org/officeDocument/2006/relationships/slide" Target="slides/slide73.xml"/><Relationship Id="rId85" Type="http://schemas.openxmlformats.org/officeDocument/2006/relationships/slide" Target="slides/slide78.xml"/><Relationship Id="rId150" Type="http://schemas.openxmlformats.org/officeDocument/2006/relationships/tableStyles" Target="tableStyles.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40" Type="http://schemas.openxmlformats.org/officeDocument/2006/relationships/slide" Target="slides/slide133.xml"/><Relationship Id="rId145" Type="http://schemas.openxmlformats.org/officeDocument/2006/relationships/slide" Target="slides/slide138.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slide" Target="slides/slide128.xml"/><Relationship Id="rId151" Type="http://schemas.microsoft.com/office/2015/10/relationships/revisionInfo" Target="revisionInfo.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slide" Target="slides/slide134.xml"/><Relationship Id="rId146"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slide" Target="slides/slide136.xml"/><Relationship Id="rId148"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6" Type="http://schemas.openxmlformats.org/officeDocument/2006/relationships/slide" Target="slides/slide9.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44" Type="http://schemas.openxmlformats.org/officeDocument/2006/relationships/slide" Target="slides/slide137.xml"/><Relationship Id="rId90" Type="http://schemas.openxmlformats.org/officeDocument/2006/relationships/slide" Target="slides/slide8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E6F92779-7EC9-0D45-B047-D505436C908A}" type="datetimeFigureOut">
              <a:rPr lang="en-US" smtClean="0"/>
              <a:t>9/22/2026</a:t>
            </a:fld>
            <a:endParaRPr lang="en-US"/>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8CC5E4A9-B6DC-144A-9918-FF0984617A5C}" type="slidenum">
              <a:rPr lang="en-US" smtClean="0"/>
              <a:t>‹#›</a:t>
            </a:fld>
            <a:endParaRPr lang="en-US"/>
          </a:p>
        </p:txBody>
      </p:sp>
    </p:spTree>
    <p:extLst>
      <p:ext uri="{BB962C8B-B14F-4D97-AF65-F5344CB8AC3E}">
        <p14:creationId xmlns:p14="http://schemas.microsoft.com/office/powerpoint/2010/main" val="2188613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childline.org.uk/" TargetMode="External"/><Relationship Id="rId2" Type="http://schemas.openxmlformats.org/officeDocument/2006/relationships/slide" Target="../slides/slide43.xml"/><Relationship Id="rId1" Type="http://schemas.openxmlformats.org/officeDocument/2006/relationships/notesMaster" Target="../notesMasters/notesMaster1.xml"/><Relationship Id="rId5" Type="http://schemas.openxmlformats.org/officeDocument/2006/relationships/hyperlink" Target="mailto:adult.care@rochdale.gov.uk" TargetMode="External"/><Relationship Id="rId4" Type="http://schemas.openxmlformats.org/officeDocument/2006/relationships/hyperlink" Target="mailto:ehash@rochdale.gov.uk" TargetMode="Externa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3" Type="http://schemas.openxmlformats.org/officeDocument/2006/relationships/hyperlink" Target="https://vimeo.com/share/daac367a-3c0a-4b5b-af56-bc2a558705e6?share=copy&amp;fl=tl&amp;fe=ec" TargetMode="External"/><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C5E4A9-B6DC-144A-9918-FF0984617A5C}" type="slidenum">
              <a:rPr lang="en-US" smtClean="0"/>
              <a:t>1</a:t>
            </a:fld>
            <a:endParaRPr lang="en-US"/>
          </a:p>
        </p:txBody>
      </p:sp>
    </p:spTree>
    <p:extLst>
      <p:ext uri="{BB962C8B-B14F-4D97-AF65-F5344CB8AC3E}">
        <p14:creationId xmlns:p14="http://schemas.microsoft.com/office/powerpoint/2010/main" val="3762357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8FA7D-6C05-576F-AF1D-92C52821D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2D48D-FC53-884E-467D-6F33393AC1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B6686-28E0-F121-D8C1-99653A0004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920F78-5DB5-8364-2ADE-004876E9269A}"/>
              </a:ext>
            </a:extLst>
          </p:cNvPr>
          <p:cNvSpPr>
            <a:spLocks noGrp="1"/>
          </p:cNvSpPr>
          <p:nvPr>
            <p:ph type="sldNum" sz="quarter" idx="5"/>
          </p:nvPr>
        </p:nvSpPr>
        <p:spPr/>
        <p:txBody>
          <a:bodyPr/>
          <a:lstStyle/>
          <a:p>
            <a:fld id="{8CC5E4A9-B6DC-144A-9918-FF0984617A5C}" type="slidenum">
              <a:rPr lang="en-US" smtClean="0"/>
              <a:t>2</a:t>
            </a:fld>
            <a:endParaRPr lang="en-US"/>
          </a:p>
        </p:txBody>
      </p:sp>
    </p:spTree>
    <p:extLst>
      <p:ext uri="{BB962C8B-B14F-4D97-AF65-F5344CB8AC3E}">
        <p14:creationId xmlns:p14="http://schemas.microsoft.com/office/powerpoint/2010/main" val="1171565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CA6F7-BCB0-3DF5-FB0A-218463A8A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C0EA9C-71E1-FBA0-579B-009D772953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DB5EA-C0B3-8CE5-237E-F8FE65871162}"/>
              </a:ext>
            </a:extLst>
          </p:cNvPr>
          <p:cNvSpPr>
            <a:spLocks noGrp="1"/>
          </p:cNvSpPr>
          <p:nvPr>
            <p:ph type="body" idx="1"/>
          </p:nvPr>
        </p:nvSpPr>
        <p:spPr/>
        <p:txBody>
          <a:bodyPr/>
          <a:lstStyle/>
          <a:p>
            <a:pPr marL="0" lvl="0" indent="-1920" algn="l" rtl="0">
              <a:spcBef>
                <a:spcPts val="0"/>
              </a:spcBef>
              <a:spcAft>
                <a:spcPts val="0"/>
              </a:spcAft>
              <a:buNone/>
            </a:pPr>
            <a:r>
              <a:rPr lang="en-GB" dirty="0"/>
              <a:t>Video is 2mins 45s</a:t>
            </a:r>
          </a:p>
          <a:p>
            <a:pPr marL="169530" lvl="0" indent="-171450" algn="l" rtl="0">
              <a:spcBef>
                <a:spcPts val="0"/>
              </a:spcBef>
              <a:spcAft>
                <a:spcPts val="0"/>
              </a:spcAft>
              <a:buFont typeface="Arial" panose="020B0604020202020204" pitchFamily="34" charset="0"/>
              <a:buChar char="•"/>
            </a:pPr>
            <a:r>
              <a:rPr lang="en-GB" dirty="0"/>
              <a:t>Read the trigger warning and remind staff that it is OK to leave the room and come back after the video if they feel this will be too much to watch.</a:t>
            </a:r>
          </a:p>
          <a:p>
            <a:pPr marL="169530" lvl="0" indent="-171450" algn="l" rtl="0">
              <a:spcBef>
                <a:spcPts val="0"/>
              </a:spcBef>
              <a:spcAft>
                <a:spcPts val="0"/>
              </a:spcAft>
              <a:buFont typeface="Arial" panose="020B0604020202020204" pitchFamily="34" charset="0"/>
              <a:buChar char="•"/>
            </a:pPr>
            <a:r>
              <a:rPr lang="en-GB" dirty="0"/>
              <a:t>This video is based on a true story</a:t>
            </a:r>
          </a:p>
          <a:p>
            <a:pPr marL="169530" lvl="0" indent="-171450" algn="l" rtl="0">
              <a:spcBef>
                <a:spcPts val="0"/>
              </a:spcBef>
              <a:spcAft>
                <a:spcPts val="0"/>
              </a:spcAft>
              <a:buFont typeface="Arial" panose="020B0604020202020204" pitchFamily="34" charset="0"/>
              <a:buChar char="•"/>
            </a:pPr>
            <a:r>
              <a:rPr lang="en-GB" dirty="0"/>
              <a:t>Important takeaway: the need for staff to act immediately on early warning signs and to consistently push for support. Remember – </a:t>
            </a:r>
            <a:r>
              <a:rPr lang="en-GB" b="1" i="1" dirty="0"/>
              <a:t>“Think the unthinkable” </a:t>
            </a:r>
            <a:r>
              <a:rPr lang="en-GB" dirty="0"/>
              <a:t>and  keep in mind </a:t>
            </a:r>
            <a:r>
              <a:rPr lang="en-GB" b="1" i="1" dirty="0"/>
              <a:t>“it could happen here.”</a:t>
            </a:r>
          </a:p>
          <a:p>
            <a:pPr marL="455280" lvl="1" indent="0" algn="l" rtl="0">
              <a:spcBef>
                <a:spcPts val="0"/>
              </a:spcBef>
              <a:spcAft>
                <a:spcPts val="0"/>
              </a:spcAft>
              <a:buNone/>
            </a:pPr>
            <a:endParaRPr lang="en-GB"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Case study source: </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panose="020B0604020202020204" pitchFamily="34" charset="0"/>
              <a:buChar char="•"/>
              <a:tabLst/>
              <a:defRPr/>
            </a:pPr>
            <a:r>
              <a:rPr lang="en-GB" sz="1200" b="0" i="0" u="none" strike="noStrike" cap="none" dirty="0">
                <a:solidFill>
                  <a:schemeClr val="dk1"/>
                </a:solidFill>
                <a:effectLst/>
                <a:latin typeface="Arial"/>
                <a:ea typeface="Arial"/>
                <a:cs typeface="Arial"/>
                <a:sym typeface="Arial"/>
              </a:rPr>
              <a:t>NSPCC, </a:t>
            </a:r>
            <a:r>
              <a:rPr lang="en-GB" sz="1200" b="0" i="1" u="none" strike="noStrike" cap="none" dirty="0">
                <a:solidFill>
                  <a:schemeClr val="dk1"/>
                </a:solidFill>
                <a:effectLst/>
                <a:latin typeface="Arial"/>
                <a:ea typeface="Arial"/>
                <a:cs typeface="Arial"/>
                <a:sym typeface="Arial"/>
              </a:rPr>
              <a:t>Recently published case reviews (2026-Norfolk-Jasmine</a:t>
            </a:r>
            <a:r>
              <a:rPr lang="en-GB" sz="1200" b="0" i="0" u="none" strike="noStrike" cap="none" dirty="0">
                <a:solidFill>
                  <a:schemeClr val="dk1"/>
                </a:solidFill>
                <a:effectLst/>
                <a:latin typeface="Arial"/>
                <a:ea typeface="Arial"/>
                <a:cs typeface="Arial"/>
                <a:sym typeface="Arial"/>
              </a:rPr>
              <a:t>), https://learning.nspcc.org.uk/case-reviews/recently-published-case-reviews</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Webdings" panose="05030102010509060703" pitchFamily="18" charset="2"/>
              <a:buChar char="i"/>
              <a:tabLst/>
              <a:defRPr/>
            </a:pPr>
            <a:r>
              <a:rPr lang="en-GB" sz="1200" b="0" i="0" u="none" strike="noStrike" cap="none" dirty="0">
                <a:solidFill>
                  <a:schemeClr val="dk1"/>
                </a:solidFill>
                <a:effectLst/>
                <a:latin typeface="Arial"/>
                <a:ea typeface="Arial"/>
                <a:cs typeface="Arial"/>
                <a:sym typeface="Arial"/>
              </a:rPr>
              <a:t>Video link: https://vimeo.com/1205750437?fl=pl&amp;fe=cm</a:t>
            </a:r>
            <a:endParaRPr lang="en-GB" dirty="0"/>
          </a:p>
          <a:p>
            <a:endParaRPr lang="en-US" dirty="0"/>
          </a:p>
        </p:txBody>
      </p:sp>
      <p:sp>
        <p:nvSpPr>
          <p:cNvPr id="4" name="Slide Number Placeholder 3">
            <a:extLst>
              <a:ext uri="{FF2B5EF4-FFF2-40B4-BE49-F238E27FC236}">
                <a16:creationId xmlns:a16="http://schemas.microsoft.com/office/drawing/2014/main" id="{65D9D28A-5866-2C4A-7543-835F5540BC9E}"/>
              </a:ext>
            </a:extLst>
          </p:cNvPr>
          <p:cNvSpPr>
            <a:spLocks noGrp="1"/>
          </p:cNvSpPr>
          <p:nvPr>
            <p:ph type="sldNum" sz="quarter" idx="5"/>
          </p:nvPr>
        </p:nvSpPr>
        <p:spPr/>
        <p:txBody>
          <a:bodyPr/>
          <a:lstStyle/>
          <a:p>
            <a:fld id="{8CC5E4A9-B6DC-144A-9918-FF0984617A5C}" type="slidenum">
              <a:rPr lang="en-US" smtClean="0"/>
              <a:t>3</a:t>
            </a:fld>
            <a:endParaRPr lang="en-US"/>
          </a:p>
        </p:txBody>
      </p:sp>
    </p:spTree>
    <p:extLst>
      <p:ext uri="{BB962C8B-B14F-4D97-AF65-F5344CB8AC3E}">
        <p14:creationId xmlns:p14="http://schemas.microsoft.com/office/powerpoint/2010/main" val="2324857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Edit this slide </a:t>
            </a:r>
            <a:r>
              <a:rPr lang="en-GB" dirty="0"/>
              <a:t>to include details of your school’s Safeguarding Team. If anyone works part-time, include what days they work for full transparency and to aid effective communication.</a:t>
            </a:r>
          </a:p>
          <a:p>
            <a:endParaRPr lang="en-GB" dirty="0"/>
          </a:p>
          <a:p>
            <a:r>
              <a:rPr lang="en-GB" dirty="0"/>
              <a:t>Briefly talk through each person and their responsibilities. </a:t>
            </a:r>
          </a:p>
        </p:txBody>
      </p:sp>
      <p:sp>
        <p:nvSpPr>
          <p:cNvPr id="4" name="Slide Number Placeholder 3"/>
          <p:cNvSpPr>
            <a:spLocks noGrp="1"/>
          </p:cNvSpPr>
          <p:nvPr>
            <p:ph type="sldNum" sz="quarter" idx="5"/>
          </p:nvPr>
        </p:nvSpPr>
        <p:spPr/>
        <p:txBody>
          <a:bodyPr/>
          <a:lstStyle/>
          <a:p>
            <a:fld id="{8CC5E4A9-B6DC-144A-9918-FF0984617A5C}" type="slidenum">
              <a:rPr lang="en-US" smtClean="0"/>
              <a:t>4</a:t>
            </a:fld>
            <a:endParaRPr lang="en-US"/>
          </a:p>
        </p:txBody>
      </p:sp>
    </p:spTree>
    <p:extLst>
      <p:ext uri="{BB962C8B-B14F-4D97-AF65-F5344CB8AC3E}">
        <p14:creationId xmlns:p14="http://schemas.microsoft.com/office/powerpoint/2010/main" val="3456734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Shape 449"/>
          <p:cNvSpPr>
            <a:spLocks noGrp="1" noRot="1" noChangeAspect="1"/>
          </p:cNvSpPr>
          <p:nvPr>
            <p:ph type="sldImg"/>
          </p:nvPr>
        </p:nvSpPr>
        <p:spPr>
          <a:prstGeom prst="rect">
            <a:avLst/>
          </a:prstGeom>
        </p:spPr>
        <p:txBody>
          <a:bodyPr/>
          <a:lstStyle/>
          <a:p>
            <a:endParaRPr/>
          </a:p>
        </p:txBody>
      </p:sp>
      <p:sp>
        <p:nvSpPr>
          <p:cNvPr id="450" name="Shape 450"/>
          <p:cNvSpPr>
            <a:spLocks noGrp="1"/>
          </p:cNvSpPr>
          <p:nvPr>
            <p:ph type="body" sz="quarter" idx="1"/>
          </p:nvPr>
        </p:nvSpPr>
        <p:spPr>
          <a:prstGeom prst="rect">
            <a:avLst/>
          </a:prstGeom>
        </p:spPr>
        <p:txBody>
          <a:bodyPr/>
          <a:lstStyle/>
          <a:p>
            <a:pPr defTabSz="914400">
              <a:spcBef>
                <a:spcPts val="0"/>
              </a:spcBef>
              <a:defRPr sz="1200">
                <a:latin typeface="Calibri"/>
                <a:ea typeface="Calibri"/>
                <a:cs typeface="Calibri"/>
                <a:sym typeface="Calibri"/>
              </a:defRPr>
            </a:pPr>
            <a:r>
              <a:rPr lang="en-GB" dirty="0"/>
              <a:t>Summary of role as per KCSIE 2026</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872E6-D25B-8E17-CD69-A344520C13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19B43A-21B0-8BA8-C196-81B888A019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ED3FE1-863F-3702-34CD-0BA4163BD550}"/>
              </a:ext>
            </a:extLst>
          </p:cNvPr>
          <p:cNvSpPr>
            <a:spLocks noGrp="1"/>
          </p:cNvSpPr>
          <p:nvPr>
            <p:ph type="body" idx="1"/>
          </p:nvPr>
        </p:nvSpPr>
        <p:spPr/>
        <p:txBody>
          <a:bodyPr/>
          <a:lstStyle/>
          <a:p>
            <a:r>
              <a:rPr lang="en-GB" dirty="0"/>
              <a:t>Explain that the following slides have been produced by The Key and work alongside the mandatory training all staff are required to complete.</a:t>
            </a:r>
          </a:p>
        </p:txBody>
      </p:sp>
      <p:sp>
        <p:nvSpPr>
          <p:cNvPr id="4" name="Slide Number Placeholder 3">
            <a:extLst>
              <a:ext uri="{FF2B5EF4-FFF2-40B4-BE49-F238E27FC236}">
                <a16:creationId xmlns:a16="http://schemas.microsoft.com/office/drawing/2014/main" id="{5E9782FF-0A07-DA17-C0F1-A12795B163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646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427" name="Google Shape;42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marR="0" lvl="0" indent="-170730" algn="l" rtl="0">
              <a:lnSpc>
                <a:spcPct val="100000"/>
              </a:lnSpc>
              <a:spcBef>
                <a:spcPts val="0"/>
              </a:spcBef>
              <a:spcAft>
                <a:spcPts val="0"/>
              </a:spcAft>
              <a:buClr>
                <a:schemeClr val="dk1"/>
              </a:buClr>
              <a:buSzPts val="1200"/>
              <a:buFont typeface="Arial"/>
              <a:buChar char="•"/>
            </a:pPr>
            <a:r>
              <a:rPr lang="en-GB" b="1" dirty="0"/>
              <a:t>Explain</a:t>
            </a:r>
            <a:r>
              <a:rPr lang="en-GB" dirty="0"/>
              <a:t> that to effectively safeguard children, we need to know what we mean by the term ‘safeguarding’</a:t>
            </a:r>
            <a:endParaRPr dirty="0"/>
          </a:p>
          <a:p>
            <a:pPr marL="170730" lvl="0" indent="-170730" algn="l" rtl="0">
              <a:spcBef>
                <a:spcPts val="0"/>
              </a:spcBef>
              <a:spcAft>
                <a:spcPts val="0"/>
              </a:spcAft>
              <a:buClr>
                <a:schemeClr val="dk1"/>
              </a:buClr>
              <a:buSzPts val="1200"/>
              <a:buFont typeface="Arial"/>
              <a:buChar char="•"/>
            </a:pPr>
            <a:r>
              <a:rPr lang="en-GB" b="1" dirty="0"/>
              <a:t>Ask</a:t>
            </a:r>
            <a:r>
              <a:rPr lang="en-GB" dirty="0"/>
              <a:t> staff what they understand by the term safeguarding. Give them a couple of minutes to share their answers before continuing with the slide</a:t>
            </a:r>
            <a:endParaRPr dirty="0"/>
          </a:p>
          <a:p>
            <a:pPr marL="170730" lvl="0" indent="-170730" algn="l" rtl="0">
              <a:spcBef>
                <a:spcPts val="0"/>
              </a:spcBef>
              <a:spcAft>
                <a:spcPts val="0"/>
              </a:spcAft>
              <a:buClr>
                <a:schemeClr val="dk1"/>
              </a:buClr>
              <a:buSzPts val="1200"/>
              <a:buFont typeface="Arial"/>
              <a:buChar char="•"/>
            </a:pPr>
            <a:r>
              <a:rPr lang="en-GB" b="1" dirty="0"/>
              <a:t>Explain</a:t>
            </a:r>
            <a:r>
              <a:rPr lang="en-GB" dirty="0"/>
              <a:t> that essentially, safeguarding means protecting children from harm, so they can grow up safe, happy and healthy</a:t>
            </a:r>
            <a:endParaRPr dirty="0"/>
          </a:p>
          <a:p>
            <a:pPr marL="626010" lvl="1" indent="-170730" algn="l" rtl="0">
              <a:spcBef>
                <a:spcPts val="0"/>
              </a:spcBef>
              <a:spcAft>
                <a:spcPts val="0"/>
              </a:spcAft>
              <a:buClr>
                <a:schemeClr val="dk1"/>
              </a:buClr>
              <a:buSzPts val="1200"/>
              <a:buFont typeface="Arial"/>
              <a:buChar char="•"/>
            </a:pPr>
            <a:r>
              <a:rPr lang="en-GB" dirty="0"/>
              <a:t>Remind staff that children are children until they are </a:t>
            </a:r>
            <a:r>
              <a:rPr lang="en-GB" b="1" dirty="0"/>
              <a:t>18 years old</a:t>
            </a:r>
            <a:endParaRPr b="1" dirty="0"/>
          </a:p>
          <a:p>
            <a:pPr marL="170730" lvl="0" indent="-170730" algn="l" rtl="0">
              <a:spcBef>
                <a:spcPts val="0"/>
              </a:spcBef>
              <a:spcAft>
                <a:spcPts val="0"/>
              </a:spcAft>
              <a:buClr>
                <a:schemeClr val="dk1"/>
              </a:buClr>
              <a:buSzPts val="1200"/>
              <a:buFont typeface="Arial"/>
              <a:buChar char="•"/>
            </a:pPr>
            <a:r>
              <a:rPr lang="en-GB" b="1" dirty="0"/>
              <a:t>Select</a:t>
            </a:r>
            <a:r>
              <a:rPr lang="en-GB" dirty="0"/>
              <a:t> to bring up each element in turn. In more detail, safeguarding means:</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Providing help and support to meet the needs of children as soon as problems emerge</a:t>
            </a:r>
            <a:endParaRPr dirty="0"/>
          </a:p>
          <a:p>
            <a:pPr marL="626010" lvl="1" indent="-170730" algn="l" rtl="0">
              <a:spcBef>
                <a:spcPts val="0"/>
              </a:spcBef>
              <a:spcAft>
                <a:spcPts val="0"/>
              </a:spcAft>
              <a:buClr>
                <a:schemeClr val="dk1"/>
              </a:buClr>
              <a:buSzPts val="1200"/>
              <a:buFont typeface="Arial"/>
              <a:buChar char="•"/>
            </a:pPr>
            <a:r>
              <a:rPr lang="en-GB" dirty="0"/>
              <a:t>Protecting children from maltreatment, whether that is within or outside the home, including online</a:t>
            </a:r>
            <a:endParaRPr dirty="0"/>
          </a:p>
          <a:p>
            <a:pPr marL="626010" lvl="1" indent="-170730" algn="l" rtl="0">
              <a:spcBef>
                <a:spcPts val="0"/>
              </a:spcBef>
              <a:spcAft>
                <a:spcPts val="0"/>
              </a:spcAft>
              <a:buClr>
                <a:schemeClr val="dk1"/>
              </a:buClr>
              <a:buSzPts val="1200"/>
              <a:buFont typeface="Arial"/>
              <a:buChar char="•"/>
            </a:pPr>
            <a:r>
              <a:rPr lang="en-GB" dirty="0"/>
              <a:t>Preventing impairment of children’s mental and physical health or development</a:t>
            </a:r>
            <a:endParaRPr dirty="0"/>
          </a:p>
          <a:p>
            <a:pPr marL="626010" lvl="1" indent="-170730" algn="l" rtl="0">
              <a:spcBef>
                <a:spcPts val="0"/>
              </a:spcBef>
              <a:spcAft>
                <a:spcPts val="0"/>
              </a:spcAft>
              <a:buClr>
                <a:schemeClr val="dk1"/>
              </a:buClr>
              <a:buSzPts val="1200"/>
              <a:buFont typeface="Arial"/>
              <a:buChar char="•"/>
            </a:pPr>
            <a:r>
              <a:rPr lang="en-GB" dirty="0"/>
              <a:t>Making sure children receive safe and effective care as they grow up</a:t>
            </a:r>
            <a:endParaRPr dirty="0"/>
          </a:p>
          <a:p>
            <a:pPr marL="626010" lvl="1" indent="-170730" algn="l" rtl="0">
              <a:spcBef>
                <a:spcPts val="0"/>
              </a:spcBef>
              <a:spcAft>
                <a:spcPts val="0"/>
              </a:spcAft>
              <a:buClr>
                <a:schemeClr val="dk1"/>
              </a:buClr>
              <a:buSzPts val="1200"/>
              <a:buFont typeface="Arial"/>
              <a:buChar char="•"/>
            </a:pPr>
            <a:r>
              <a:rPr lang="en-GB" dirty="0"/>
              <a:t>Taking action to enable all children to have the best outcomes</a:t>
            </a:r>
            <a:endParaRPr dirty="0"/>
          </a:p>
          <a:p>
            <a:pPr marL="171450" lvl="0" indent="-171450" algn="l" rtl="0">
              <a:spcBef>
                <a:spcPts val="0"/>
              </a:spcBef>
              <a:spcAft>
                <a:spcPts val="0"/>
              </a:spcAft>
              <a:buClr>
                <a:schemeClr val="dk1"/>
              </a:buClr>
              <a:buSzPts val="1200"/>
              <a:buFont typeface="Arial"/>
              <a:buChar char="•"/>
            </a:pPr>
            <a:r>
              <a:rPr lang="en-GB" sz="1200" u="none" strike="noStrike" dirty="0">
                <a:solidFill>
                  <a:schemeClr val="dk1"/>
                </a:solidFill>
                <a:latin typeface="Arial"/>
                <a:ea typeface="Arial"/>
                <a:cs typeface="Arial"/>
                <a:sym typeface="Arial"/>
              </a:rPr>
              <a:t>Tell staff that the definition of safeguarding on the slide is set out in the statutory guidance Keeping Children Safe in Education (KCSIE) and that you’ll look at changes to this document in later slides </a:t>
            </a:r>
            <a:endParaRPr sz="1200" u="none" strike="noStrik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rgbClr val="12263F"/>
              </a:buClr>
              <a:buSzPts val="1200"/>
              <a:buFont typeface="Arial"/>
              <a:buChar char="•"/>
            </a:pPr>
            <a:r>
              <a:rPr lang="en-GB" sz="1200" dirty="0">
                <a:solidFill>
                  <a:srgbClr val="12263F"/>
                </a:solidFill>
                <a:latin typeface="Arial"/>
                <a:ea typeface="Arial"/>
                <a:cs typeface="Arial"/>
                <a:sym typeface="Arial"/>
              </a:rPr>
              <a:t>GOV.UK – Department for Education (DfE)</a:t>
            </a:r>
            <a:r>
              <a:rPr lang="en-GB" dirty="0"/>
              <a:t>, </a:t>
            </a:r>
            <a:r>
              <a:rPr lang="en-GB" i="1" dirty="0"/>
              <a:t>Keeping Children Safe in Education</a:t>
            </a:r>
            <a:r>
              <a:rPr lang="en-GB" dirty="0"/>
              <a:t>. https://www.gov.uk/government/publications/keeping-children-safe-in-education--2</a:t>
            </a:r>
            <a:endParaRPr dirty="0"/>
          </a:p>
        </p:txBody>
      </p:sp>
      <p:sp>
        <p:nvSpPr>
          <p:cNvPr id="428" name="Google Shape;42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438" name="Google Shape;43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b="1" dirty="0"/>
              <a:t>[Please note, when you preview this slide, the answers will already be on the screen. When you play the slideshow, they’ll appear when you select to bring them up]</a:t>
            </a:r>
            <a:endParaRPr dirty="0"/>
          </a:p>
          <a:p>
            <a:pPr marL="0" lvl="0" indent="0" algn="l" rtl="0">
              <a:spcBef>
                <a:spcPts val="0"/>
              </a:spcBef>
              <a:spcAft>
                <a:spcPts val="0"/>
              </a:spcAft>
              <a:buClr>
                <a:schemeClr val="dk1"/>
              </a:buClr>
              <a:buSzPts val="1200"/>
              <a:buFont typeface="Arial"/>
              <a:buNone/>
            </a:pPr>
            <a:endParaRPr dirty="0"/>
          </a:p>
          <a:p>
            <a:pPr marL="170730" lvl="0" indent="-170730" algn="l" rtl="0">
              <a:spcBef>
                <a:spcPts val="0"/>
              </a:spcBef>
              <a:spcAft>
                <a:spcPts val="0"/>
              </a:spcAft>
              <a:buClr>
                <a:schemeClr val="dk1"/>
              </a:buClr>
              <a:buSzPts val="1200"/>
              <a:buFont typeface="Arial"/>
              <a:buChar char="•"/>
            </a:pPr>
            <a:r>
              <a:rPr lang="en-GB" dirty="0"/>
              <a:t>Get staff to look at the different statistics on screen and think about what the figures might be in the blank spaces. Let them discuss with the person sitting next to them for a couple of minutes</a:t>
            </a:r>
            <a:endParaRPr dirty="0"/>
          </a:p>
          <a:p>
            <a:pPr marL="170730" lvl="0" indent="-170730" algn="l" rtl="0">
              <a:spcBef>
                <a:spcPts val="0"/>
              </a:spcBef>
              <a:spcAft>
                <a:spcPts val="0"/>
              </a:spcAft>
              <a:buClr>
                <a:schemeClr val="dk1"/>
              </a:buClr>
              <a:buSzPts val="1200"/>
              <a:buFont typeface="Arial"/>
              <a:buChar char="•"/>
            </a:pPr>
            <a:r>
              <a:rPr lang="en-GB" b="1" i="1" dirty="0">
                <a:solidFill>
                  <a:srgbClr val="C00000"/>
                </a:solidFill>
                <a:highlight>
                  <a:srgbClr val="FFFF00"/>
                </a:highlight>
              </a:rPr>
              <a:t>Where appropriate, put these figures in terms of your school size. For example:</a:t>
            </a:r>
            <a:endParaRPr b="1" i="1" dirty="0">
              <a:solidFill>
                <a:srgbClr val="C00000"/>
              </a:solidFill>
              <a:highlight>
                <a:srgbClr val="FFFF00"/>
              </a:highlight>
            </a:endParaRPr>
          </a:p>
          <a:p>
            <a:pPr marL="626010" lvl="1" indent="-170730" algn="l" rtl="0">
              <a:spcBef>
                <a:spcPts val="0"/>
              </a:spcBef>
              <a:spcAft>
                <a:spcPts val="0"/>
              </a:spcAft>
              <a:buClr>
                <a:schemeClr val="dk1"/>
              </a:buClr>
              <a:buSzPts val="1200"/>
              <a:buFont typeface="Arial"/>
              <a:buChar char="•"/>
            </a:pPr>
            <a:r>
              <a:rPr lang="en-GB" b="1" i="1" dirty="0">
                <a:solidFill>
                  <a:srgbClr val="C00000"/>
                </a:solidFill>
                <a:highlight>
                  <a:srgbClr val="FFFF00"/>
                </a:highlight>
              </a:rPr>
              <a:t>If your school has 200 pupils, explain that 1 in 20 is the equivalent of 10 of your pupils having been sexually abused – and 3 of those may have involved a child or teen perpetrator</a:t>
            </a:r>
            <a:endParaRPr b="1" i="1" dirty="0">
              <a:solidFill>
                <a:srgbClr val="C00000"/>
              </a:solidFill>
              <a:highlight>
                <a:srgbClr val="FFFF00"/>
              </a:highlight>
            </a:endParaRPr>
          </a:p>
          <a:p>
            <a:pPr marL="170730" lvl="0" indent="-170730" algn="l" rtl="0">
              <a:spcBef>
                <a:spcPts val="0"/>
              </a:spcBef>
              <a:spcAft>
                <a:spcPts val="0"/>
              </a:spcAft>
              <a:buClr>
                <a:schemeClr val="dk1"/>
              </a:buClr>
              <a:buSzPts val="1200"/>
              <a:buFont typeface="Arial"/>
              <a:buChar char="•"/>
            </a:pPr>
            <a:r>
              <a:rPr lang="en-GB" dirty="0"/>
              <a:t>Highlight that for the penultimate statistic, it’s important to remember that child or teen perpetrators of abuse may well also be victims of abuse</a:t>
            </a:r>
            <a:endParaRPr dirty="0"/>
          </a:p>
          <a:p>
            <a:pPr marL="170730" lvl="0" indent="-170730" algn="l" rtl="0">
              <a:spcBef>
                <a:spcPts val="0"/>
              </a:spcBef>
              <a:spcAft>
                <a:spcPts val="0"/>
              </a:spcAft>
              <a:buClr>
                <a:schemeClr val="dk1"/>
              </a:buClr>
              <a:buSzPts val="1200"/>
              <a:buFont typeface="Arial"/>
              <a:buChar char="•"/>
            </a:pPr>
            <a:r>
              <a:rPr lang="en-GB" dirty="0"/>
              <a:t>Highlight that abuse is happening increasingly online, and that online grooming cases have been on the rise in the last 6 years</a:t>
            </a:r>
            <a:endParaRPr dirty="0"/>
          </a:p>
          <a:p>
            <a:pPr marL="170730" lvl="0" indent="-170730" algn="l" rtl="0">
              <a:spcBef>
                <a:spcPts val="0"/>
              </a:spcBef>
              <a:spcAft>
                <a:spcPts val="0"/>
              </a:spcAft>
              <a:buClr>
                <a:schemeClr val="dk1"/>
              </a:buClr>
              <a:buSzPts val="1200"/>
              <a:buFont typeface="Arial"/>
              <a:buChar char="•"/>
            </a:pPr>
            <a:r>
              <a:rPr lang="en-GB" dirty="0"/>
              <a:t>Emphasise that many children do not report abuse ever, and that these figures are an estimate based on service data </a:t>
            </a:r>
            <a:endParaRPr dirty="0"/>
          </a:p>
          <a:p>
            <a:pPr marL="626010" lvl="1" indent="-9453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Statistics on child abuse</a:t>
            </a:r>
            <a:r>
              <a:rPr lang="en-GB" dirty="0"/>
              <a:t>. https://learning.nspcc.org.uk/statistics-child-abuse</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Data shows how criminals are using private messaging platforms to manipulate and groom children. </a:t>
            </a:r>
            <a:r>
              <a:rPr lang="en-GB" dirty="0"/>
              <a:t>https://www.nspcc.org.uk/about-us/news-opinion/2025/data-shows-how-criminals-are-using-private-messaging-platforms-to-manipulate-and-groom-children/</a:t>
            </a:r>
            <a:endParaRPr sz="1200" b="0" i="0" u="none" strike="noStrike" dirty="0">
              <a:solidFill>
                <a:schemeClr val="dk1"/>
              </a:solidFill>
              <a:latin typeface="Arial"/>
              <a:ea typeface="Arial"/>
              <a:cs typeface="Arial"/>
              <a:sym typeface="Arial"/>
            </a:endParaRPr>
          </a:p>
        </p:txBody>
      </p:sp>
      <p:sp>
        <p:nvSpPr>
          <p:cNvPr id="439" name="Google Shape;43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411" name="Google Shape;41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dirty="0"/>
              <a:t>Tell staff that first, you’re going to look at what safeguarding is and how safeguarding is a crucial part of what you do as a school</a:t>
            </a:r>
            <a:endParaRPr dirty="0"/>
          </a:p>
          <a:p>
            <a:pPr marL="0" lvl="0" indent="0" algn="l" rtl="0">
              <a:spcBef>
                <a:spcPts val="0"/>
              </a:spcBef>
              <a:spcAft>
                <a:spcPts val="0"/>
              </a:spcAft>
              <a:buNone/>
            </a:pPr>
            <a:endParaRPr dirty="0"/>
          </a:p>
        </p:txBody>
      </p:sp>
      <p:sp>
        <p:nvSpPr>
          <p:cNvPr id="412" name="Google Shape;41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451" name="Google Shape;45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panose="020B0604020202020204" pitchFamily="34" charset="0"/>
              <a:buChar char="•"/>
            </a:pPr>
            <a:r>
              <a:rPr lang="en-GB" b="0" dirty="0"/>
              <a:t>Explain that now that we’ve seen some national statistics in the previous slide, you’re going to look at your school’s context – see your school’s data below</a:t>
            </a:r>
            <a:endParaRPr dirty="0"/>
          </a:p>
          <a:p>
            <a:pPr marL="170730" lvl="0" indent="-170730" algn="l" rtl="0">
              <a:spcBef>
                <a:spcPts val="0"/>
              </a:spcBef>
              <a:spcAft>
                <a:spcPts val="0"/>
              </a:spcAft>
              <a:buClr>
                <a:schemeClr val="dk1"/>
              </a:buClr>
              <a:buSzPts val="1200"/>
              <a:buFont typeface="Arial"/>
              <a:buChar char="•"/>
            </a:pPr>
            <a:r>
              <a:rPr lang="en-GB" b="0" dirty="0"/>
              <a:t>Select to bring up what each statistic refers to</a:t>
            </a:r>
            <a:endParaRPr dirty="0"/>
          </a:p>
          <a:p>
            <a:pPr marL="170730" lvl="0" indent="-170730" algn="l" rtl="0">
              <a:spcBef>
                <a:spcPts val="0"/>
              </a:spcBef>
              <a:spcAft>
                <a:spcPts val="0"/>
              </a:spcAft>
              <a:buClr>
                <a:schemeClr val="dk1"/>
              </a:buClr>
              <a:buSzPts val="1200"/>
              <a:buFont typeface="Arial"/>
              <a:buChar char="•"/>
            </a:pPr>
            <a:r>
              <a:rPr lang="en-GB" b="0" dirty="0"/>
              <a:t>Briefly talk staff through the information on the slide</a:t>
            </a:r>
          </a:p>
          <a:p>
            <a:pPr marL="170730" lvl="0" indent="-170730" algn="l" rtl="0">
              <a:spcBef>
                <a:spcPts val="0"/>
              </a:spcBef>
              <a:spcAft>
                <a:spcPts val="0"/>
              </a:spcAft>
              <a:buClr>
                <a:schemeClr val="dk1"/>
              </a:buClr>
              <a:buSzPts val="1200"/>
              <a:buFont typeface="Arial"/>
              <a:buChar char="•"/>
            </a:pPr>
            <a:endParaRPr lang="en-GB" b="1" dirty="0"/>
          </a:p>
          <a:p>
            <a:pPr marL="0" lvl="0" indent="0" algn="l" rtl="0">
              <a:spcBef>
                <a:spcPts val="0"/>
              </a:spcBef>
              <a:spcAft>
                <a:spcPts val="0"/>
              </a:spcAft>
              <a:buClr>
                <a:schemeClr val="dk1"/>
              </a:buClr>
              <a:buSzPts val="1200"/>
              <a:buFont typeface="Arial"/>
              <a:buNone/>
            </a:pPr>
            <a:r>
              <a:rPr lang="en-GB" b="1" dirty="0"/>
              <a:t>NBS: 1. 278 / 2. 29 (missing data for Spring Term) / 3. 5 / 4. 30</a:t>
            </a:r>
          </a:p>
          <a:p>
            <a:pPr marL="0" lvl="0" indent="0" algn="l" rtl="0">
              <a:spcBef>
                <a:spcPts val="0"/>
              </a:spcBef>
              <a:spcAft>
                <a:spcPts val="0"/>
              </a:spcAft>
              <a:buClr>
                <a:schemeClr val="dk1"/>
              </a:buClr>
              <a:buSzPts val="1200"/>
              <a:buFont typeface="Arial"/>
              <a:buNone/>
            </a:pPr>
            <a:r>
              <a:rPr lang="en-GB" b="0" dirty="0"/>
              <a:t>NBP: 1. 144 / 2. 10 / 3. 0 (explain the challenges that the thresholds pose in Oldham and this is not for lack of escalation and professional challenge) / 4. 10</a:t>
            </a:r>
          </a:p>
          <a:p>
            <a:pPr marL="0" lvl="0" indent="0" algn="l" rtl="0">
              <a:spcBef>
                <a:spcPts val="0"/>
              </a:spcBef>
              <a:spcAft>
                <a:spcPts val="0"/>
              </a:spcAft>
              <a:buClr>
                <a:schemeClr val="dk1"/>
              </a:buClr>
              <a:buSzPts val="1200"/>
              <a:buFont typeface="Arial"/>
              <a:buNone/>
            </a:pPr>
            <a:r>
              <a:rPr lang="en-GB" b="1" dirty="0"/>
              <a:t>NBLC: 1. 401 / 2. 64 / 3. 4 / 4. 20</a:t>
            </a:r>
          </a:p>
          <a:p>
            <a:pPr marL="0" lvl="0" indent="0" algn="l" rtl="0">
              <a:spcBef>
                <a:spcPts val="0"/>
              </a:spcBef>
              <a:spcAft>
                <a:spcPts val="0"/>
              </a:spcAft>
              <a:buClr>
                <a:schemeClr val="dk1"/>
              </a:buClr>
              <a:buSzPts val="1200"/>
              <a:buFont typeface="Arial"/>
              <a:buNone/>
            </a:pPr>
            <a:r>
              <a:rPr lang="en-GB" b="0" dirty="0"/>
              <a:t>NBC: 1. 99 / 2. 25 / 3. 1 / 4. 6</a:t>
            </a:r>
          </a:p>
          <a:p>
            <a:pPr marL="0" lvl="0" indent="0" algn="l" rtl="0">
              <a:spcBef>
                <a:spcPts val="0"/>
              </a:spcBef>
              <a:spcAft>
                <a:spcPts val="0"/>
              </a:spcAft>
              <a:buClr>
                <a:schemeClr val="dk1"/>
              </a:buClr>
              <a:buSzPts val="1200"/>
              <a:buFont typeface="Arial"/>
              <a:buNone/>
            </a:pPr>
            <a:r>
              <a:rPr lang="en-GB" b="1" dirty="0"/>
              <a:t>SPT: 1. 278 / 2. 51 / 3. 2 / 4. 11</a:t>
            </a:r>
          </a:p>
          <a:p>
            <a:pPr marL="0" lvl="0" indent="0" algn="l" rtl="0">
              <a:spcBef>
                <a:spcPts val="0"/>
              </a:spcBef>
              <a:spcAft>
                <a:spcPts val="0"/>
              </a:spcAft>
              <a:buClr>
                <a:schemeClr val="dk1"/>
              </a:buClr>
              <a:buSzPts val="1200"/>
              <a:buFont typeface="Arial"/>
              <a:buNone/>
            </a:pPr>
            <a:r>
              <a:rPr lang="en-GB" b="0" dirty="0"/>
              <a:t>SBL: 1. 77 / 2. 9 / 3. 2 / 4. 4</a:t>
            </a:r>
          </a:p>
          <a:p>
            <a:pPr marL="0" lvl="0" indent="0" algn="l" rtl="0">
              <a:spcBef>
                <a:spcPts val="0"/>
              </a:spcBef>
              <a:spcAft>
                <a:spcPts val="0"/>
              </a:spcAft>
              <a:buClr>
                <a:schemeClr val="dk1"/>
              </a:buClr>
              <a:buSzPts val="1200"/>
              <a:buFont typeface="Arial"/>
              <a:buNone/>
            </a:pPr>
            <a:r>
              <a:rPr lang="en-GB" b="1" dirty="0"/>
              <a:t>SBU: 1. 305 / 2. 9 / 3. 3 / 4. 6</a:t>
            </a:r>
          </a:p>
          <a:p>
            <a:pPr marL="0" lvl="0" indent="0" algn="l" rtl="0">
              <a:spcBef>
                <a:spcPts val="0"/>
              </a:spcBef>
              <a:spcAft>
                <a:spcPts val="0"/>
              </a:spcAft>
              <a:buClr>
                <a:schemeClr val="dk1"/>
              </a:buClr>
              <a:buSzPts val="1200"/>
              <a:buFont typeface="Arial"/>
              <a:buNone/>
            </a:pPr>
            <a:r>
              <a:rPr lang="en-GB" b="0" dirty="0"/>
              <a:t>HWA: 1. 61 / 2. 77 / 3. 1 / 4. 8</a:t>
            </a:r>
          </a:p>
          <a:p>
            <a:pPr marL="0" lvl="0" indent="0" algn="l" rtl="0">
              <a:spcBef>
                <a:spcPts val="0"/>
              </a:spcBef>
              <a:spcAft>
                <a:spcPts val="0"/>
              </a:spcAft>
              <a:buClr>
                <a:schemeClr val="dk1"/>
              </a:buClr>
              <a:buSzPts val="1200"/>
              <a:buFont typeface="Arial"/>
              <a:buNone/>
            </a:pPr>
            <a:r>
              <a:rPr lang="en-GB" b="1" dirty="0"/>
              <a:t>HYD: 1. 151 / 2. 13 / 3. 0 / 4. 1</a:t>
            </a:r>
          </a:p>
          <a:p>
            <a:pPr marL="0" lvl="0" indent="0" algn="l" rtl="0">
              <a:spcBef>
                <a:spcPts val="0"/>
              </a:spcBef>
              <a:spcAft>
                <a:spcPts val="0"/>
              </a:spcAft>
              <a:buClr>
                <a:schemeClr val="dk1"/>
              </a:buClr>
              <a:buSzPts val="1200"/>
              <a:buFont typeface="Arial"/>
              <a:buNone/>
            </a:pPr>
            <a:r>
              <a:rPr lang="en-GB" b="0" dirty="0"/>
              <a:t>SLK: 1. 153 / 2. 16 / 3. 6 / 4. 8</a:t>
            </a:r>
          </a:p>
          <a:p>
            <a:pPr marL="0" lvl="0" indent="0" algn="l" rtl="0">
              <a:spcBef>
                <a:spcPts val="0"/>
              </a:spcBef>
              <a:spcAft>
                <a:spcPts val="0"/>
              </a:spcAft>
              <a:buClr>
                <a:schemeClr val="dk1"/>
              </a:buClr>
              <a:buSzPts val="1200"/>
              <a:buFont typeface="Arial"/>
              <a:buNone/>
            </a:pPr>
            <a:r>
              <a:rPr lang="en-GB" b="1" dirty="0"/>
              <a:t>HTS: 1. 1117 / 2. 61 / 3. 6 / 4. 16</a:t>
            </a:r>
          </a:p>
          <a:p>
            <a:pPr marL="0" lvl="0" indent="0" algn="l" rtl="0">
              <a:spcBef>
                <a:spcPts val="0"/>
              </a:spcBef>
              <a:spcAft>
                <a:spcPts val="0"/>
              </a:spcAft>
              <a:buClr>
                <a:schemeClr val="dk1"/>
              </a:buClr>
              <a:buSzPts val="1200"/>
              <a:buFont typeface="Arial"/>
              <a:buNone/>
            </a:pPr>
            <a:r>
              <a:rPr lang="en-GB" b="0" dirty="0"/>
              <a:t>TAS: 1. 484 / 2. 6 / 3. 6 / 4. 8</a:t>
            </a:r>
            <a:endParaRPr dirty="0"/>
          </a:p>
          <a:p>
            <a:pPr marL="0" marR="0" lvl="0" indent="0" algn="l" rtl="0">
              <a:lnSpc>
                <a:spcPct val="100000"/>
              </a:lnSpc>
              <a:spcBef>
                <a:spcPts val="0"/>
              </a:spcBef>
              <a:spcAft>
                <a:spcPts val="0"/>
              </a:spcAft>
              <a:buClr>
                <a:schemeClr val="dk1"/>
              </a:buClr>
              <a:buSzPts val="1200"/>
              <a:buFont typeface="Arial"/>
              <a:buNone/>
            </a:pPr>
            <a:endParaRPr b="0" dirty="0"/>
          </a:p>
        </p:txBody>
      </p:sp>
      <p:sp>
        <p:nvSpPr>
          <p:cNvPr id="452" name="Google Shape;45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469" name="Google Shape;46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GB" b="1" dirty="0"/>
              <a:t>Optional reflection task. Delete this slide if you need a shortened version of this section.</a:t>
            </a:r>
            <a:br>
              <a:rPr lang="en-GB" b="1" dirty="0"/>
            </a:br>
            <a:endParaRPr dirty="0"/>
          </a:p>
          <a:p>
            <a:pPr marL="171450" lvl="0" indent="-171450" algn="l" rtl="0">
              <a:spcBef>
                <a:spcPts val="0"/>
              </a:spcBef>
              <a:spcAft>
                <a:spcPts val="0"/>
              </a:spcAft>
              <a:buClr>
                <a:schemeClr val="dk1"/>
              </a:buClr>
              <a:buSzPts val="1200"/>
              <a:buFont typeface="Arial"/>
              <a:buChar char="•"/>
            </a:pPr>
            <a:r>
              <a:rPr lang="en-GB" dirty="0"/>
              <a:t>This reflection task is ‘think, pair, share’ style. Ask staff to take a moment in silence to think about what the most common safeguarding issues in your school might be and why they think this is the case</a:t>
            </a:r>
            <a:endParaRPr dirty="0"/>
          </a:p>
          <a:p>
            <a:pPr marL="171450" lvl="0" indent="-171450" algn="l" rtl="0">
              <a:spcBef>
                <a:spcPts val="0"/>
              </a:spcBef>
              <a:spcAft>
                <a:spcPts val="0"/>
              </a:spcAft>
              <a:buClr>
                <a:schemeClr val="dk1"/>
              </a:buClr>
              <a:buSzPts val="1200"/>
              <a:buFont typeface="Arial"/>
              <a:buChar char="•"/>
            </a:pPr>
            <a:r>
              <a:rPr lang="en-GB" dirty="0"/>
              <a:t>Then, ask them to discuss their thoughts with the person next to them. Remind them not to use any names if they’re talking specifically about real-life safeguarding incidents, so they don’t identify a particular child/children </a:t>
            </a:r>
            <a:endParaRPr dirty="0"/>
          </a:p>
          <a:p>
            <a:pPr marL="171450" lvl="0" indent="-171450" algn="l" rtl="0">
              <a:spcBef>
                <a:spcPts val="0"/>
              </a:spcBef>
              <a:spcAft>
                <a:spcPts val="0"/>
              </a:spcAft>
              <a:buClr>
                <a:schemeClr val="dk1"/>
              </a:buClr>
              <a:buSzPts val="1200"/>
              <a:buFont typeface="Arial"/>
              <a:buChar char="•"/>
            </a:pPr>
            <a:r>
              <a:rPr lang="en-GB" dirty="0"/>
              <a:t>Invite staff to share their thoughts with the room. Take 1 or 2 responses</a:t>
            </a:r>
            <a:endParaRPr dirty="0"/>
          </a:p>
          <a:p>
            <a:pPr marL="0" lvl="0" indent="0" algn="l" rtl="0">
              <a:spcBef>
                <a:spcPts val="0"/>
              </a:spcBef>
              <a:spcAft>
                <a:spcPts val="0"/>
              </a:spcAft>
              <a:buClr>
                <a:schemeClr val="dk1"/>
              </a:buClr>
              <a:buSzPts val="1200"/>
              <a:buFont typeface="Arial"/>
              <a:buNone/>
            </a:pPr>
            <a:endParaRPr dirty="0"/>
          </a:p>
        </p:txBody>
      </p:sp>
      <p:sp>
        <p:nvSpPr>
          <p:cNvPr id="470" name="Google Shape;47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479" name="Google Shape;47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b="1" dirty="0"/>
              <a:t>Edit this slide to list the most common safeguarding issues that you have come across in your school, and in your local area. Include adult safeguarding thematics – remember, families are a large stakeholder and they themselves may be impacted by these issues. </a:t>
            </a:r>
          </a:p>
          <a:p>
            <a:pPr marL="0" marR="0" lvl="0" indent="0" algn="l" rtl="0">
              <a:lnSpc>
                <a:spcPct val="100000"/>
              </a:lnSpc>
              <a:spcBef>
                <a:spcPts val="0"/>
              </a:spcBef>
              <a:spcAft>
                <a:spcPts val="0"/>
              </a:spcAft>
              <a:buClr>
                <a:schemeClr val="dk1"/>
              </a:buClr>
              <a:buSzPts val="1200"/>
              <a:buFont typeface="Arial"/>
              <a:buNone/>
            </a:pPr>
            <a:endParaRPr lang="en-GB" b="1" dirty="0"/>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en-GB" b="1" dirty="0"/>
              <a:t>If there have been any safeguarding issues that your staff might not expect to happen at your school, you could highlight these, as well as the most common issues. Be mindful of confidentiality – if you feel you cannot summarise common issues without identifying a particular child or children, don’t mention them</a:t>
            </a:r>
          </a:p>
          <a:p>
            <a:pPr marL="0" marR="0" lvl="0" indent="0" algn="l" rtl="0">
              <a:lnSpc>
                <a:spcPct val="100000"/>
              </a:lnSpc>
              <a:spcBef>
                <a:spcPts val="0"/>
              </a:spcBef>
              <a:spcAft>
                <a:spcPts val="0"/>
              </a:spcAft>
              <a:buClr>
                <a:schemeClr val="dk1"/>
              </a:buClr>
              <a:buSzPts val="1200"/>
              <a:buFont typeface="Arial"/>
              <a:buNone/>
            </a:pPr>
            <a:endParaRPr lang="en-GB" b="1" dirty="0"/>
          </a:p>
          <a:p>
            <a:pPr marL="0" marR="0" lvl="0" indent="0" algn="l" rtl="0">
              <a:lnSpc>
                <a:spcPct val="100000"/>
              </a:lnSpc>
              <a:spcBef>
                <a:spcPts val="0"/>
              </a:spcBef>
              <a:spcAft>
                <a:spcPts val="0"/>
              </a:spcAft>
              <a:buClr>
                <a:schemeClr val="dk1"/>
              </a:buClr>
              <a:buSzPts val="1200"/>
              <a:buFont typeface="Arial"/>
              <a:buNone/>
            </a:pPr>
            <a:r>
              <a:rPr lang="en-GB" b="1" dirty="0"/>
              <a:t>Common safeguarding issues in our LA:</a:t>
            </a:r>
          </a:p>
          <a:p>
            <a:pPr marL="0" marR="0" lvl="0" indent="0" algn="l" rtl="0">
              <a:lnSpc>
                <a:spcPct val="100000"/>
              </a:lnSpc>
              <a:spcBef>
                <a:spcPts val="0"/>
              </a:spcBef>
              <a:spcAft>
                <a:spcPts val="0"/>
              </a:spcAft>
              <a:buClr>
                <a:schemeClr val="dk1"/>
              </a:buClr>
              <a:buSzPts val="1200"/>
              <a:buFont typeface="Arial"/>
              <a:buNone/>
            </a:pPr>
            <a:r>
              <a:rPr lang="en-GB" b="1" dirty="0"/>
              <a:t>Tameside</a:t>
            </a:r>
          </a:p>
          <a:p>
            <a:pPr marL="0" marR="0" lvl="0" indent="0" algn="l" rtl="0">
              <a:lnSpc>
                <a:spcPct val="100000"/>
              </a:lnSpc>
              <a:spcBef>
                <a:spcPts val="0"/>
              </a:spcBef>
              <a:spcAft>
                <a:spcPts val="0"/>
              </a:spcAft>
              <a:buClr>
                <a:schemeClr val="dk1"/>
              </a:buClr>
              <a:buSzPts val="1200"/>
              <a:buFont typeface="Arial"/>
              <a:buNone/>
            </a:pPr>
            <a:r>
              <a:rPr lang="en-GB" b="1" dirty="0"/>
              <a:t>Adult Safeguarding Issues: </a:t>
            </a:r>
            <a:r>
              <a:rPr lang="en-GB" b="0" dirty="0"/>
              <a:t>self-neglect (extreme poor hygiene, squalid living conditions and refusal of medical help), exploitation and cuckooing (criminal networks taking over the homes of vulnerable residents to use as a base for county lines drug dealing), financial and psychological abuse (deception or coercion targeting elderly or isolated adults dependent on others for care).</a:t>
            </a:r>
          </a:p>
          <a:p>
            <a:pPr marL="0" marR="0" lvl="0" indent="0" algn="l" rtl="0">
              <a:lnSpc>
                <a:spcPct val="100000"/>
              </a:lnSpc>
              <a:spcBef>
                <a:spcPts val="0"/>
              </a:spcBef>
              <a:spcAft>
                <a:spcPts val="0"/>
              </a:spcAft>
              <a:buClr>
                <a:schemeClr val="dk1"/>
              </a:buClr>
              <a:buSzPts val="1200"/>
              <a:buFont typeface="Arial"/>
              <a:buNone/>
            </a:pPr>
            <a:r>
              <a:rPr lang="en-GB" b="1" dirty="0"/>
              <a:t>Children and Family Safeguarding Issues: </a:t>
            </a:r>
            <a:r>
              <a:rPr lang="en-GB" b="0" dirty="0"/>
              <a:t>Neglect and family risk (inadequate basic care, medical access or emotional support within the home), inconsistent multi-agency safety planning (LA reports highlight difficulties in risk management timelines and repeated instances of harm whilst under protection plans), missing-from-home incidents (persistent volume of YP running away or going missing from local placements on a recurring basis).</a:t>
            </a:r>
          </a:p>
          <a:p>
            <a:pPr marL="0" marR="0" lvl="0" indent="0" algn="l" rtl="0">
              <a:lnSpc>
                <a:spcPct val="100000"/>
              </a:lnSpc>
              <a:spcBef>
                <a:spcPts val="0"/>
              </a:spcBef>
              <a:spcAft>
                <a:spcPts val="0"/>
              </a:spcAft>
              <a:buClr>
                <a:schemeClr val="dk1"/>
              </a:buClr>
              <a:buSzPts val="1200"/>
              <a:buFont typeface="Arial"/>
              <a:buNone/>
            </a:pPr>
            <a:endParaRPr lang="en-GB" b="0" dirty="0"/>
          </a:p>
          <a:p>
            <a:pPr marL="0" marR="0" lvl="0" indent="0" algn="l" rtl="0">
              <a:lnSpc>
                <a:spcPct val="100000"/>
              </a:lnSpc>
              <a:spcBef>
                <a:spcPts val="0"/>
              </a:spcBef>
              <a:spcAft>
                <a:spcPts val="0"/>
              </a:spcAft>
              <a:buClr>
                <a:schemeClr val="dk1"/>
              </a:buClr>
              <a:buSzPts val="1200"/>
              <a:buFont typeface="Arial"/>
              <a:buNone/>
            </a:pPr>
            <a:r>
              <a:rPr lang="en-GB" b="1" dirty="0"/>
              <a:t>Oldham</a:t>
            </a:r>
          </a:p>
          <a:p>
            <a:pPr marL="0" marR="0" lvl="0" indent="0" algn="l" rtl="0">
              <a:lnSpc>
                <a:spcPct val="100000"/>
              </a:lnSpc>
              <a:spcBef>
                <a:spcPts val="0"/>
              </a:spcBef>
              <a:spcAft>
                <a:spcPts val="0"/>
              </a:spcAft>
              <a:buClr>
                <a:schemeClr val="dk1"/>
              </a:buClr>
              <a:buSzPts val="1200"/>
              <a:buFont typeface="Arial"/>
              <a:buNone/>
            </a:pPr>
            <a:r>
              <a:rPr lang="en-GB" b="0" dirty="0"/>
              <a:t>Complex safeguarding and exploitation (includes CSE, CCE and county lines)</a:t>
            </a:r>
          </a:p>
          <a:p>
            <a:pPr marL="0" marR="0" lvl="0" indent="0" algn="l" rtl="0">
              <a:lnSpc>
                <a:spcPct val="100000"/>
              </a:lnSpc>
              <a:spcBef>
                <a:spcPts val="0"/>
              </a:spcBef>
              <a:spcAft>
                <a:spcPts val="0"/>
              </a:spcAft>
              <a:buClr>
                <a:schemeClr val="dk1"/>
              </a:buClr>
              <a:buSzPts val="1200"/>
              <a:buFont typeface="Arial"/>
              <a:buNone/>
            </a:pPr>
            <a:r>
              <a:rPr lang="en-GB" b="0" dirty="0"/>
              <a:t>Domestic Abuse (high volume of Operation Encompass)</a:t>
            </a:r>
          </a:p>
          <a:p>
            <a:pPr marL="0" marR="0" lvl="0" indent="0" algn="l" rtl="0">
              <a:lnSpc>
                <a:spcPct val="100000"/>
              </a:lnSpc>
              <a:spcBef>
                <a:spcPts val="0"/>
              </a:spcBef>
              <a:spcAft>
                <a:spcPts val="0"/>
              </a:spcAft>
              <a:buClr>
                <a:schemeClr val="dk1"/>
              </a:buClr>
              <a:buSzPts val="1200"/>
              <a:buFont typeface="Arial"/>
              <a:buNone/>
            </a:pPr>
            <a:r>
              <a:rPr lang="en-GB" b="0" dirty="0"/>
              <a:t>Child and family neglect (chronic basic care deficits, lack of supervision and environmental neglect)</a:t>
            </a:r>
          </a:p>
          <a:p>
            <a:pPr marL="0" marR="0" lvl="0" indent="0" algn="l" rtl="0">
              <a:lnSpc>
                <a:spcPct val="100000"/>
              </a:lnSpc>
              <a:spcBef>
                <a:spcPts val="0"/>
              </a:spcBef>
              <a:spcAft>
                <a:spcPts val="0"/>
              </a:spcAft>
              <a:buClr>
                <a:schemeClr val="dk1"/>
              </a:buClr>
              <a:buSzPts val="1200"/>
              <a:buFont typeface="Arial"/>
              <a:buNone/>
            </a:pPr>
            <a:r>
              <a:rPr lang="en-GB" b="0" dirty="0"/>
              <a:t>Cuckooing (</a:t>
            </a:r>
            <a:r>
              <a:rPr lang="en-GB" dirty="0"/>
              <a:t>Criminal exploitation of vulnerable adults where drug dealers take over a person's home using intimidation or debt bondage)</a:t>
            </a:r>
          </a:p>
          <a:p>
            <a:pPr marL="0" marR="0" lvl="0" indent="0" algn="l" rtl="0">
              <a:lnSpc>
                <a:spcPct val="100000"/>
              </a:lnSpc>
              <a:spcBef>
                <a:spcPts val="0"/>
              </a:spcBef>
              <a:spcAft>
                <a:spcPts val="0"/>
              </a:spcAft>
              <a:buClr>
                <a:schemeClr val="dk1"/>
              </a:buClr>
              <a:buSzPts val="1200"/>
              <a:buFont typeface="Arial"/>
              <a:buNone/>
            </a:pPr>
            <a:r>
              <a:rPr lang="en-GB" b="0" dirty="0"/>
              <a:t>Dual diagnosis and addiction (combining sever metal health needs with alcohol or substance misuse)</a:t>
            </a:r>
          </a:p>
          <a:p>
            <a:pPr marL="0" marR="0" lvl="0" indent="0" algn="l" rtl="0">
              <a:lnSpc>
                <a:spcPct val="100000"/>
              </a:lnSpc>
              <a:spcBef>
                <a:spcPts val="0"/>
              </a:spcBef>
              <a:spcAft>
                <a:spcPts val="0"/>
              </a:spcAft>
              <a:buClr>
                <a:schemeClr val="dk1"/>
              </a:buClr>
              <a:buSzPts val="1200"/>
              <a:buFont typeface="Arial"/>
              <a:buNone/>
            </a:pPr>
            <a:r>
              <a:rPr lang="en-GB" b="0" dirty="0"/>
              <a:t>Mental Health and self-harm (high-demand in adolescent mental health services and suicide prevention strategies)</a:t>
            </a:r>
          </a:p>
          <a:p>
            <a:pPr marL="0" marR="0" lvl="0" indent="0" algn="l" rtl="0">
              <a:lnSpc>
                <a:spcPct val="100000"/>
              </a:lnSpc>
              <a:spcBef>
                <a:spcPts val="0"/>
              </a:spcBef>
              <a:spcAft>
                <a:spcPts val="0"/>
              </a:spcAft>
              <a:buClr>
                <a:schemeClr val="dk1"/>
              </a:buClr>
              <a:buSzPts val="1200"/>
              <a:buFont typeface="Arial"/>
              <a:buNone/>
            </a:pPr>
            <a:endParaRPr lang="en-GB" b="0" dirty="0"/>
          </a:p>
          <a:p>
            <a:pPr marL="0" marR="0" lvl="0" indent="0" algn="l" rtl="0">
              <a:lnSpc>
                <a:spcPct val="100000"/>
              </a:lnSpc>
              <a:spcBef>
                <a:spcPts val="0"/>
              </a:spcBef>
              <a:spcAft>
                <a:spcPts val="0"/>
              </a:spcAft>
              <a:buClr>
                <a:schemeClr val="dk1"/>
              </a:buClr>
              <a:buSzPts val="1200"/>
              <a:buFont typeface="Arial"/>
              <a:buNone/>
            </a:pPr>
            <a:r>
              <a:rPr lang="en-GB" b="1" dirty="0"/>
              <a:t>Rochdale</a:t>
            </a:r>
            <a:br>
              <a:rPr lang="en-GB" b="1" dirty="0"/>
            </a:br>
            <a:r>
              <a:rPr lang="en-GB" b="1" dirty="0"/>
              <a:t>Adult Safeguarding Issues: </a:t>
            </a:r>
            <a:r>
              <a:rPr lang="en-GB" b="0" dirty="0"/>
              <a:t>self neglect (individuals </a:t>
            </a:r>
            <a:r>
              <a:rPr lang="en-GB" dirty="0"/>
              <a:t>failing to care for their own personal hygiene, health, or living surroundings such as severe hoarding or unhygienic home conditions), financial abuse and exploitation (vulnerable adults targeted by acquaintances or rogue visitors taking control of finances and/or property), physical and medical neglect (unattended medical problems, malnutrition or pressure sores among vulnerable or isolated adults).</a:t>
            </a:r>
          </a:p>
          <a:p>
            <a:pPr marL="0" marR="0" lvl="0" indent="0" algn="l" rtl="0">
              <a:lnSpc>
                <a:spcPct val="100000"/>
              </a:lnSpc>
              <a:spcBef>
                <a:spcPts val="0"/>
              </a:spcBef>
              <a:spcAft>
                <a:spcPts val="0"/>
              </a:spcAft>
              <a:buClr>
                <a:schemeClr val="dk1"/>
              </a:buClr>
              <a:buSzPts val="1200"/>
              <a:buFont typeface="Arial"/>
              <a:buNone/>
            </a:pPr>
            <a:r>
              <a:rPr lang="en-GB" b="1" dirty="0"/>
              <a:t>Children and Family Safeguarding Issues: child neglect (</a:t>
            </a:r>
            <a:r>
              <a:rPr lang="en-GB" dirty="0"/>
              <a:t>the most prominent category, representing a large majority of early help and social care referrals due to cyclical poverty and adverse childhood experiences), emotional and domestic abuse impact (Children exposed to unhealthy household conflict, substance misuse, or domestic violence at home), child exploitation (CCE and CSE). </a:t>
            </a:r>
            <a:endParaRPr lang="en-GB" b="1" dirty="0"/>
          </a:p>
          <a:p>
            <a:pPr marL="0" marR="0" lvl="0" indent="0" algn="l" rtl="0">
              <a:lnSpc>
                <a:spcPct val="100000"/>
              </a:lnSpc>
              <a:spcBef>
                <a:spcPts val="0"/>
              </a:spcBef>
              <a:spcAft>
                <a:spcPts val="0"/>
              </a:spcAft>
              <a:buClr>
                <a:schemeClr val="dk1"/>
              </a:buClr>
              <a:buSzPts val="1200"/>
              <a:buFont typeface="Arial"/>
              <a:buNone/>
            </a:pPr>
            <a:endParaRPr b="1" dirty="0"/>
          </a:p>
        </p:txBody>
      </p:sp>
      <p:sp>
        <p:nvSpPr>
          <p:cNvPr id="480" name="Google Shape;48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489" name="Google Shape;48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dirty="0"/>
              <a:t>Tell staff that now, you’re going to cover any relevant changes to KCSIE for 2026/27, the roles in a school that have safeguarding responsibilities, and what signs of concern to look for in pupils</a:t>
            </a:r>
            <a:endParaRPr dirty="0"/>
          </a:p>
          <a:p>
            <a:pPr marL="171450" marR="0" lvl="0" indent="-95250" algn="l" rtl="0">
              <a:lnSpc>
                <a:spcPct val="100000"/>
              </a:lnSpc>
              <a:spcBef>
                <a:spcPts val="0"/>
              </a:spcBef>
              <a:spcAft>
                <a:spcPts val="0"/>
              </a:spcAft>
              <a:buClr>
                <a:schemeClr val="dk1"/>
              </a:buClr>
              <a:buSzPts val="1200"/>
              <a:buFont typeface="Arial"/>
              <a:buNone/>
            </a:pPr>
            <a:endParaRPr dirty="0"/>
          </a:p>
        </p:txBody>
      </p:sp>
      <p:sp>
        <p:nvSpPr>
          <p:cNvPr id="490" name="Google Shape;490;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505" name="Google Shape;50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dirty="0"/>
              <a:t>Explain that the key changes to KCSIE for 2026/27 are around: supporting pupils who are questioning their gender; mobile phones in school; serious violence; sexual harassment and violence and a new requirement that all staff must read part 1 of KCSIE in full</a:t>
            </a:r>
            <a:endParaRPr dirty="0"/>
          </a:p>
          <a:p>
            <a:pPr marL="171450" lvl="0" indent="-171450" algn="l" rtl="0">
              <a:spcBef>
                <a:spcPts val="0"/>
              </a:spcBef>
              <a:spcAft>
                <a:spcPts val="0"/>
              </a:spcAft>
              <a:buClr>
                <a:schemeClr val="dk1"/>
              </a:buClr>
              <a:buSzPts val="1200"/>
              <a:buFont typeface="Arial"/>
              <a:buChar char="•"/>
            </a:pPr>
            <a:r>
              <a:rPr lang="en-GB" dirty="0"/>
              <a:t>Tell staff that you’ll go into more detail on these changes on the next slides</a:t>
            </a:r>
            <a:br>
              <a:rPr lang="en-GB" dirty="0"/>
            </a:br>
            <a:endParaRPr dirty="0"/>
          </a:p>
          <a:p>
            <a:pPr marL="171450" lvl="0" indent="-171450" algn="l" rtl="0">
              <a:spcBef>
                <a:spcPts val="0"/>
              </a:spcBef>
              <a:spcAft>
                <a:spcPts val="0"/>
              </a:spcAft>
              <a:buClr>
                <a:schemeClr val="dk1"/>
              </a:buClr>
              <a:buSzPts val="1200"/>
              <a:buFont typeface="Arial"/>
              <a:buChar char="•"/>
            </a:pPr>
            <a:r>
              <a:rPr lang="en-GB" dirty="0"/>
              <a:t>There are other changes to KCSIE that you might want to highlight to staff. You don’t have to mention every change, so adapt this list based on your context and priorities:</a:t>
            </a:r>
            <a:endParaRPr dirty="0"/>
          </a:p>
          <a:p>
            <a:pPr marL="628650" lvl="1" indent="-171450" algn="l" rtl="0">
              <a:spcBef>
                <a:spcPts val="0"/>
              </a:spcBef>
              <a:spcAft>
                <a:spcPts val="0"/>
              </a:spcAft>
              <a:buClr>
                <a:schemeClr val="dk1"/>
              </a:buClr>
              <a:buSzPts val="1200"/>
              <a:buFont typeface="Arial"/>
              <a:buChar char="•"/>
            </a:pPr>
            <a:r>
              <a:rPr lang="en-GB" dirty="0"/>
              <a:t>Volunteers who frequently work with children are now considered to be in regulated activity and will need to have an enhanced DBS check with children’s barred list information (even if they’re being supervised)</a:t>
            </a:r>
          </a:p>
          <a:p>
            <a:pPr marL="628650" lvl="1" indent="-171450" algn="l" rtl="0">
              <a:spcBef>
                <a:spcPts val="0"/>
              </a:spcBef>
              <a:spcAft>
                <a:spcPts val="0"/>
              </a:spcAft>
              <a:buClr>
                <a:schemeClr val="dk1"/>
              </a:buClr>
              <a:buSzPts val="1200"/>
              <a:buFont typeface="Arial"/>
              <a:buChar char="•"/>
            </a:pPr>
            <a:r>
              <a:rPr lang="en-GB" dirty="0"/>
              <a:t>Clarification that all staff should be aware that mental health problems can develop into safeguarding concerns, as well as being an indicator that a child has suffered or is at risk of abuse</a:t>
            </a:r>
            <a:endParaRPr dirty="0"/>
          </a:p>
          <a:p>
            <a:pPr marL="628650" lvl="1" indent="-171450" algn="l" rtl="0">
              <a:spcBef>
                <a:spcPts val="0"/>
              </a:spcBef>
              <a:spcAft>
                <a:spcPts val="0"/>
              </a:spcAft>
              <a:buClr>
                <a:schemeClr val="dk1"/>
              </a:buClr>
              <a:buSzPts val="1200"/>
              <a:buFont typeface="Arial"/>
              <a:buChar char="•"/>
            </a:pPr>
            <a:r>
              <a:rPr lang="en-GB" b="0" dirty="0"/>
              <a:t>New information on the role of school staff in supporting pupils with mental health concerns</a:t>
            </a:r>
            <a:endParaRPr b="0" dirty="0"/>
          </a:p>
          <a:p>
            <a:pPr marL="628650" lvl="1" indent="-171450" algn="l" rtl="0">
              <a:spcBef>
                <a:spcPts val="0"/>
              </a:spcBef>
              <a:spcAft>
                <a:spcPts val="0"/>
              </a:spcAft>
              <a:buClr>
                <a:schemeClr val="dk1"/>
              </a:buClr>
              <a:buSzPts val="1200"/>
              <a:buFont typeface="Arial"/>
              <a:buChar char="•"/>
            </a:pPr>
            <a:r>
              <a:rPr lang="en-GB" dirty="0"/>
              <a:t>New information about community-based Early Help and Family Help</a:t>
            </a:r>
            <a:endParaRPr dirty="0"/>
          </a:p>
          <a:p>
            <a:pPr marL="628650" lvl="1" indent="-171450" algn="l" rtl="0">
              <a:spcBef>
                <a:spcPts val="0"/>
              </a:spcBef>
              <a:spcAft>
                <a:spcPts val="0"/>
              </a:spcAft>
              <a:buClr>
                <a:schemeClr val="dk1"/>
              </a:buClr>
              <a:buSzPts val="1200"/>
              <a:buFont typeface="Arial"/>
              <a:buChar char="•"/>
            </a:pPr>
            <a:r>
              <a:rPr lang="en-GB" dirty="0"/>
              <a:t>Clarification on being alert to the needs of young carers, and the importance of early identification to make sure they receive support</a:t>
            </a:r>
          </a:p>
          <a:p>
            <a:pPr marL="628650" marR="0" lvl="1"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GB" dirty="0"/>
              <a:t>An expanded list of groups of children you should be particularly alert to the need for early support, including:</a:t>
            </a:r>
          </a:p>
          <a:p>
            <a:pPr marL="1085850" lvl="2" indent="-171450" algn="l" rtl="0">
              <a:spcBef>
                <a:spcPts val="0"/>
              </a:spcBef>
              <a:spcAft>
                <a:spcPts val="0"/>
              </a:spcAft>
              <a:buClr>
                <a:schemeClr val="dk1"/>
              </a:buClr>
              <a:buSzPts val="1200"/>
              <a:buFont typeface="Arial"/>
              <a:buChar char="•"/>
            </a:pPr>
            <a:r>
              <a:rPr lang="en-GB" dirty="0"/>
              <a:t>Children who have exhibited early signs of abusive, violent and/or harmful behaviour</a:t>
            </a:r>
          </a:p>
          <a:p>
            <a:pPr marL="1085850" lvl="2" indent="-171450" algn="l" rtl="0">
              <a:spcBef>
                <a:spcPts val="0"/>
              </a:spcBef>
              <a:spcAft>
                <a:spcPts val="0"/>
              </a:spcAft>
              <a:buClr>
                <a:schemeClr val="dk1"/>
              </a:buClr>
              <a:buSzPts val="1200"/>
              <a:buFont typeface="Arial"/>
              <a:buChar char="•"/>
            </a:pPr>
            <a:r>
              <a:rPr lang="en-GB" dirty="0"/>
              <a:t>Children repeatedly removed from the classroom or on part-time timetables</a:t>
            </a:r>
          </a:p>
          <a:p>
            <a:pPr marL="1085850" lvl="2" indent="-171450" algn="l" rtl="0">
              <a:spcBef>
                <a:spcPts val="0"/>
              </a:spcBef>
              <a:spcAft>
                <a:spcPts val="0"/>
              </a:spcAft>
              <a:buClr>
                <a:schemeClr val="dk1"/>
              </a:buClr>
              <a:buSzPts val="1200"/>
              <a:buFont typeface="Arial"/>
              <a:buChar char="•"/>
            </a:pPr>
            <a:r>
              <a:rPr lang="en-GB" dirty="0"/>
              <a:t>Children who are pregnant and/or are parents themselves</a:t>
            </a:r>
            <a:endParaRPr dirty="0"/>
          </a:p>
          <a:p>
            <a:pPr marL="628650" lvl="1" indent="-171450" algn="l" rtl="0">
              <a:spcBef>
                <a:spcPts val="0"/>
              </a:spcBef>
              <a:spcAft>
                <a:spcPts val="0"/>
              </a:spcAft>
              <a:buClr>
                <a:schemeClr val="dk1"/>
              </a:buClr>
              <a:buSzPts val="1200"/>
              <a:buFont typeface="Arial"/>
              <a:buChar char="•"/>
            </a:pPr>
            <a:r>
              <a:rPr lang="en-GB" dirty="0"/>
              <a:t>Increased references to misogyny throughout the whole guidance</a:t>
            </a:r>
          </a:p>
          <a:p>
            <a:pPr marL="628650" lvl="1" indent="-171450" algn="l" rtl="0">
              <a:spcBef>
                <a:spcPts val="0"/>
              </a:spcBef>
              <a:spcAft>
                <a:spcPts val="0"/>
              </a:spcAft>
              <a:buClr>
                <a:schemeClr val="dk1"/>
              </a:buClr>
              <a:buSzPts val="1200"/>
              <a:buFont typeface="Arial"/>
              <a:buChar char="•"/>
            </a:pPr>
            <a:r>
              <a:rPr lang="en-GB" dirty="0"/>
              <a:t>Inclusion of new resources on generative AI in school, and clarifications on harmful uses of AI </a:t>
            </a:r>
            <a:endParaRPr dirty="0"/>
          </a:p>
          <a:p>
            <a:pPr marL="457200" lvl="1" indent="0" algn="l" rtl="0">
              <a:spcBef>
                <a:spcPts val="0"/>
              </a:spcBef>
              <a:spcAft>
                <a:spcPts val="0"/>
              </a:spcAft>
              <a:buClr>
                <a:schemeClr val="dk1"/>
              </a:buClr>
              <a:buSzPts val="1200"/>
              <a:buFont typeface="Arial"/>
              <a:buNone/>
            </a:pPr>
            <a:br>
              <a:rPr lang="en-GB" dirty="0"/>
            </a:b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Department for Education (DfE), </a:t>
            </a:r>
            <a:r>
              <a:rPr lang="en-GB" i="1" dirty="0"/>
              <a:t>Keeping Children Safe in Education</a:t>
            </a:r>
            <a:r>
              <a:rPr lang="en-GB" dirty="0"/>
              <a:t>. https://www.gov.uk/government/publications/keeping-children-safe-in-education--2</a:t>
            </a:r>
            <a:endParaRPr dirty="0"/>
          </a:p>
          <a:p>
            <a:pPr marL="0" marR="0" lvl="0" indent="0" algn="l" rtl="0">
              <a:lnSpc>
                <a:spcPct val="100000"/>
              </a:lnSpc>
              <a:spcBef>
                <a:spcPts val="0"/>
              </a:spcBef>
              <a:spcAft>
                <a:spcPts val="0"/>
              </a:spcAft>
              <a:buClr>
                <a:schemeClr val="dk1"/>
              </a:buClr>
              <a:buSzPts val="1200"/>
              <a:buFont typeface="Arial"/>
              <a:buNone/>
            </a:pPr>
            <a:endParaRPr dirty="0"/>
          </a:p>
        </p:txBody>
      </p:sp>
      <p:sp>
        <p:nvSpPr>
          <p:cNvPr id="506" name="Google Shape;506;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513" name="Google Shape;51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b="1" dirty="0"/>
              <a:t>Tell</a:t>
            </a:r>
            <a:r>
              <a:rPr lang="en-GB" dirty="0"/>
              <a:t> staff that KCSIE 2026 includes new information on how to respond to a pupil or their parent/carer making a request to socially transition in school</a:t>
            </a:r>
            <a:endParaRPr dirty="0"/>
          </a:p>
          <a:p>
            <a:pPr marL="171450" lvl="0" indent="-171450" algn="l" rtl="0">
              <a:spcBef>
                <a:spcPts val="0"/>
              </a:spcBef>
              <a:spcAft>
                <a:spcPts val="0"/>
              </a:spcAft>
              <a:buClr>
                <a:schemeClr val="dk1"/>
              </a:buClr>
              <a:buSzPts val="1200"/>
              <a:buFont typeface="Arial"/>
              <a:buChar char="•"/>
            </a:pPr>
            <a:r>
              <a:rPr lang="en-GB" b="1" dirty="0"/>
              <a:t>Explain</a:t>
            </a:r>
            <a:r>
              <a:rPr lang="en-GB" dirty="0"/>
              <a:t> that social transition refers to where a child or their parent has requested that the school make changes, or put support in place, to facilitate the child presenting as the opposite biological sex. It’s not a medical process. A request to transition socially might include the pupil:</a:t>
            </a:r>
            <a:endParaRPr dirty="0"/>
          </a:p>
          <a:p>
            <a:pPr marL="628650" lvl="1" indent="-171450" algn="l" rtl="0">
              <a:spcBef>
                <a:spcPts val="0"/>
              </a:spcBef>
              <a:spcAft>
                <a:spcPts val="0"/>
              </a:spcAft>
              <a:buClr>
                <a:schemeClr val="dk1"/>
              </a:buClr>
              <a:buSzPts val="1200"/>
              <a:buFont typeface="Arial"/>
              <a:buChar char="•"/>
            </a:pPr>
            <a:r>
              <a:rPr lang="en-GB" dirty="0"/>
              <a:t>Being referred to by a different name</a:t>
            </a:r>
            <a:endParaRPr dirty="0"/>
          </a:p>
          <a:p>
            <a:pPr marL="628650" lvl="1" indent="-171450" algn="l" rtl="0">
              <a:spcBef>
                <a:spcPts val="0"/>
              </a:spcBef>
              <a:spcAft>
                <a:spcPts val="0"/>
              </a:spcAft>
              <a:buClr>
                <a:schemeClr val="dk1"/>
              </a:buClr>
              <a:buSzPts val="1200"/>
              <a:buFont typeface="Arial"/>
              <a:buChar char="•"/>
            </a:pPr>
            <a:r>
              <a:rPr lang="en-GB" dirty="0"/>
              <a:t>Using a different set of pronouns</a:t>
            </a:r>
            <a:endParaRPr dirty="0"/>
          </a:p>
          <a:p>
            <a:pPr marL="628650" lvl="1" indent="-171450" algn="l" rtl="0">
              <a:spcBef>
                <a:spcPts val="0"/>
              </a:spcBef>
              <a:spcAft>
                <a:spcPts val="0"/>
              </a:spcAft>
              <a:buClr>
                <a:schemeClr val="dk1"/>
              </a:buClr>
              <a:buSzPts val="1200"/>
              <a:buFont typeface="Arial"/>
              <a:buChar char="•"/>
            </a:pPr>
            <a:r>
              <a:rPr lang="en-GB" dirty="0"/>
              <a:t>Wearing different uniform items</a:t>
            </a:r>
            <a:endParaRPr dirty="0"/>
          </a:p>
          <a:p>
            <a:pPr marL="628650" lvl="1" indent="-171450" algn="l" rtl="0">
              <a:spcBef>
                <a:spcPts val="0"/>
              </a:spcBef>
              <a:spcAft>
                <a:spcPts val="0"/>
              </a:spcAft>
              <a:buClr>
                <a:schemeClr val="dk1"/>
              </a:buClr>
              <a:buSzPts val="1200"/>
              <a:buFont typeface="Arial"/>
              <a:buChar char="•"/>
            </a:pPr>
            <a:r>
              <a:rPr lang="en-GB" dirty="0"/>
              <a:t>Participating in gender-specific sports or other activities</a:t>
            </a:r>
            <a:endParaRPr dirty="0"/>
          </a:p>
          <a:p>
            <a:pPr marL="628650" lvl="1" indent="-171450" algn="l" rtl="0">
              <a:spcBef>
                <a:spcPts val="0"/>
              </a:spcBef>
              <a:spcAft>
                <a:spcPts val="0"/>
              </a:spcAft>
              <a:buClr>
                <a:schemeClr val="dk1"/>
              </a:buClr>
              <a:buSzPts val="1200"/>
              <a:buFont typeface="Arial"/>
              <a:buChar char="•"/>
            </a:pPr>
            <a:r>
              <a:rPr lang="en-GB" dirty="0"/>
              <a:t>Using facilities designated for the opposite biological sex (note that you’ll explain this later)</a:t>
            </a:r>
            <a:endParaRPr dirty="0"/>
          </a:p>
          <a:p>
            <a:pPr marL="171450" lvl="0" indent="-171450" algn="l" rtl="0">
              <a:spcBef>
                <a:spcPts val="0"/>
              </a:spcBef>
              <a:spcAft>
                <a:spcPts val="0"/>
              </a:spcAft>
              <a:buClr>
                <a:schemeClr val="dk1"/>
              </a:buClr>
              <a:buSzPts val="1200"/>
              <a:buFont typeface="Arial"/>
              <a:buChar char="•"/>
            </a:pPr>
            <a:r>
              <a:rPr lang="en-GB" b="1" dirty="0"/>
              <a:t>Acknowledge</a:t>
            </a:r>
            <a:r>
              <a:rPr lang="en-GB" dirty="0"/>
              <a:t> that it can be difficult to know the right action to take in these situations. Tell staff that they shouldn’t adopt any changes relating to social transition, unless a decision has been made by the school and parents/carers have been involved as set out in the KCSIE guidance </a:t>
            </a:r>
          </a:p>
          <a:p>
            <a:pPr marL="171450" lvl="0" indent="-171450" algn="l" rtl="0">
              <a:spcBef>
                <a:spcPts val="0"/>
              </a:spcBef>
              <a:spcAft>
                <a:spcPts val="0"/>
              </a:spcAft>
              <a:buClr>
                <a:schemeClr val="dk1"/>
              </a:buClr>
              <a:buSzPts val="1200"/>
              <a:buFont typeface="Arial"/>
              <a:buChar char="•"/>
            </a:pPr>
            <a:r>
              <a:rPr lang="en-GB" b="1" dirty="0"/>
              <a:t>Explain</a:t>
            </a:r>
            <a:r>
              <a:rPr lang="en-GB" dirty="0"/>
              <a:t> that if a child requests changes relating to social transition, staff should talk to the DSL</a:t>
            </a:r>
            <a:endParaRPr lang="en-GB" b="0" dirty="0"/>
          </a:p>
          <a:p>
            <a:pPr marL="171450" lvl="0" indent="-171450" algn="l" rtl="0">
              <a:spcBef>
                <a:spcPts val="0"/>
              </a:spcBef>
              <a:spcAft>
                <a:spcPts val="0"/>
              </a:spcAft>
              <a:buClr>
                <a:schemeClr val="dk1"/>
              </a:buClr>
              <a:buSzPts val="1200"/>
              <a:buFont typeface="Arial"/>
              <a:buChar char="•"/>
            </a:pPr>
            <a:r>
              <a:rPr lang="en-GB" b="1" dirty="0"/>
              <a:t>Explain</a:t>
            </a:r>
            <a:r>
              <a:rPr lang="en-GB" dirty="0"/>
              <a:t> that your school will make decisions based on the following principles:</a:t>
            </a:r>
            <a:endParaRPr dirty="0"/>
          </a:p>
          <a:p>
            <a:pPr marL="628650" marR="0" lvl="1"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GB" b="0" dirty="0"/>
              <a:t>Its duty to safeguard and promote the welfare of all children in school</a:t>
            </a:r>
          </a:p>
          <a:p>
            <a:pPr marL="628650" lvl="1" indent="-171450" algn="l" rtl="0">
              <a:spcBef>
                <a:spcPts val="0"/>
              </a:spcBef>
              <a:spcAft>
                <a:spcPts val="0"/>
              </a:spcAft>
              <a:buClr>
                <a:schemeClr val="dk1"/>
              </a:buClr>
              <a:buSzPts val="1200"/>
              <a:buFont typeface="Arial"/>
              <a:buChar char="•"/>
            </a:pPr>
            <a:r>
              <a:rPr lang="en-GB" b="0" dirty="0"/>
              <a:t>Taking a very careful approach to social transition</a:t>
            </a:r>
          </a:p>
          <a:p>
            <a:pPr marL="628650" marR="0" lvl="1"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GB" b="0" dirty="0"/>
              <a:t>Its obligations under the Equality Act and Humans Rights Act </a:t>
            </a:r>
            <a:endParaRPr b="0" dirty="0"/>
          </a:p>
          <a:p>
            <a:pPr marL="628650" lvl="1" indent="-171450" algn="l" rtl="0">
              <a:spcBef>
                <a:spcPts val="0"/>
              </a:spcBef>
              <a:spcAft>
                <a:spcPts val="0"/>
              </a:spcAft>
              <a:buClr>
                <a:schemeClr val="dk1"/>
              </a:buClr>
              <a:buSzPts val="1200"/>
              <a:buFont typeface="Arial"/>
              <a:buChar char="•"/>
            </a:pPr>
            <a:r>
              <a:rPr lang="en-GB" b="0" dirty="0"/>
              <a:t>Considering ways the child may be potentially vulnerable in terms of mental health and psychosocial needs, such as their family and peer relationships</a:t>
            </a:r>
            <a:endParaRPr b="0" dirty="0"/>
          </a:p>
          <a:p>
            <a:pPr marL="628650" lvl="1" indent="-171450" algn="l" rtl="0">
              <a:spcBef>
                <a:spcPts val="0"/>
              </a:spcBef>
              <a:spcAft>
                <a:spcPts val="0"/>
              </a:spcAft>
              <a:buClr>
                <a:schemeClr val="dk1"/>
              </a:buClr>
              <a:buSzPts val="1200"/>
              <a:buFont typeface="Arial"/>
              <a:buChar char="•"/>
            </a:pPr>
            <a:r>
              <a:rPr lang="en-GB" b="0" dirty="0"/>
              <a:t>The importance of actively involving parents/carers as a matter of priority and treating their views with importance</a:t>
            </a:r>
          </a:p>
          <a:p>
            <a:pPr marL="1085850" lvl="2" indent="-171450" algn="l" rtl="0">
              <a:spcBef>
                <a:spcPts val="0"/>
              </a:spcBef>
              <a:spcAft>
                <a:spcPts val="0"/>
              </a:spcAft>
              <a:buClr>
                <a:schemeClr val="dk1"/>
              </a:buClr>
              <a:buSzPts val="1200"/>
              <a:buFont typeface="Arial"/>
              <a:buChar char="•"/>
            </a:pPr>
            <a:r>
              <a:rPr lang="en-GB" sz="1200" b="0" i="0" u="none" strike="noStrike" cap="none" dirty="0">
                <a:solidFill>
                  <a:schemeClr val="dk1"/>
                </a:solidFill>
                <a:latin typeface="Arial"/>
                <a:cs typeface="Arial"/>
                <a:sym typeface="Arial"/>
              </a:rPr>
              <a:t>Explain that if a child who is questioning their gender asks for support from the school, the school should inform parents/carers unless in the “rare circumstances” that involving parents or carers would constitute a great risk to the child than not involving them. Explain that, in these cases, it’s for the DSL to determine what action is needed to safeguard the child</a:t>
            </a:r>
          </a:p>
          <a:p>
            <a:pPr marL="628650" lvl="1" indent="-171450" algn="l" rtl="0">
              <a:spcBef>
                <a:spcPts val="0"/>
              </a:spcBef>
              <a:spcAft>
                <a:spcPts val="0"/>
              </a:spcAft>
              <a:buClr>
                <a:schemeClr val="dk1"/>
              </a:buClr>
              <a:buSzPts val="1200"/>
              <a:buFont typeface="Arial"/>
              <a:buChar char="•"/>
            </a:pPr>
            <a:endParaRPr lang="en-GB" sz="1200" b="0" i="0" u="none" strike="noStrike" cap="none" dirty="0">
              <a:solidFill>
                <a:schemeClr val="dk1"/>
              </a:solidFill>
              <a:latin typeface="Arial"/>
              <a:cs typeface="Arial"/>
              <a:sym typeface="Arial"/>
            </a:endParaRPr>
          </a:p>
          <a:p>
            <a:pPr marL="171450" marR="0" lvl="0" indent="-171450" algn="l" defTabSz="914400" rtl="0" eaLnBrk="1" fontAlgn="auto" latinLnBrk="0" hangingPunct="1">
              <a:lnSpc>
                <a:spcPct val="100000"/>
              </a:lnSpc>
              <a:spcBef>
                <a:spcPts val="0"/>
              </a:spcBef>
              <a:spcAft>
                <a:spcPts val="0"/>
              </a:spcAft>
              <a:buClr>
                <a:schemeClr val="dk1"/>
              </a:buClr>
              <a:buSzPts val="1200"/>
              <a:buFont typeface="Arial"/>
              <a:buChar char="•"/>
              <a:tabLst/>
              <a:defRPr/>
            </a:pPr>
            <a:r>
              <a:rPr lang="en-GB" sz="1200" b="1" i="0" u="none" strike="noStrike" cap="none" dirty="0">
                <a:solidFill>
                  <a:schemeClr val="dk1"/>
                </a:solidFill>
                <a:latin typeface="Arial"/>
                <a:cs typeface="Arial"/>
                <a:sym typeface="Arial"/>
              </a:rPr>
              <a:t>Explain </a:t>
            </a:r>
            <a:r>
              <a:rPr lang="en-GB" sz="1200" b="0" i="0" u="none" strike="noStrike" cap="none" dirty="0">
                <a:solidFill>
                  <a:schemeClr val="dk1"/>
                </a:solidFill>
                <a:latin typeface="Arial"/>
                <a:cs typeface="Arial"/>
                <a:sym typeface="Arial"/>
              </a:rPr>
              <a:t>that, under the new KCSIE guidance, schools must maintain single-sex spaces including toilets, changing rooms and residential accommodation (with no exceptions). This means that you cannot allow pupils into facilities designated for the opposite biological sex or allow them to participate in sports designated for the opposite biological sex </a:t>
            </a:r>
          </a:p>
          <a:p>
            <a:pPr marL="0" marR="0" lvl="0" indent="0" algn="l" rtl="0">
              <a:lnSpc>
                <a:spcPct val="100000"/>
              </a:lnSpc>
              <a:spcBef>
                <a:spcPts val="0"/>
              </a:spcBef>
              <a:spcAft>
                <a:spcPts val="0"/>
              </a:spcAft>
              <a:buClr>
                <a:schemeClr val="dk1"/>
              </a:buClr>
              <a:buSzPts val="1200"/>
              <a:buFont typeface="Arial"/>
              <a:buNone/>
            </a:pPr>
            <a:endParaRPr lang="en-GB" sz="1200" b="0" i="0" u="none" strike="noStrike" cap="none" dirty="0">
              <a:solidFill>
                <a:schemeClr val="dk1"/>
              </a:solidFill>
              <a:latin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dirty="0"/>
              <a:t>Staff should also be aware of the possibility of discriminatory bullying and harassment in the case of children questioning their gender, take steps to prevent it and follow the school’s usual behaviour and sanctions procedures</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Tell staff that gender-questioning children may also be vulnerable to other safeguarding concerns – tell staff that you’ll discuss this in more detail in the next section of this training</a:t>
            </a:r>
          </a:p>
          <a:p>
            <a:pPr marL="0" marR="0" lvl="0" indent="0" algn="l" rtl="0">
              <a:lnSpc>
                <a:spcPct val="100000"/>
              </a:lnSpc>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b="0" dirty="0"/>
              <a:t>Tell</a:t>
            </a:r>
            <a:r>
              <a:rPr lang="en-GB" dirty="0"/>
              <a:t> staff that they can talk to you or another trusted member of senior staff if they’re concerned about how to approach the issue, or your school’s policy towards it</a:t>
            </a:r>
            <a:endParaRPr dirty="0"/>
          </a:p>
          <a:p>
            <a:pPr marL="171450" lvl="0" indent="-171450" algn="l" rtl="0">
              <a:spcBef>
                <a:spcPts val="0"/>
              </a:spcBef>
              <a:spcAft>
                <a:spcPts val="0"/>
              </a:spcAft>
              <a:buClr>
                <a:schemeClr val="dk1"/>
              </a:buClr>
              <a:buSzPts val="1200"/>
              <a:buFont typeface="Arial"/>
              <a:buChar char="•"/>
            </a:pPr>
            <a:r>
              <a:rPr lang="en-GB" dirty="0"/>
              <a:t>If your school has a policy/procedure on responding to and supporting pupils questioning their gender or wishing to socially transition, tell staff where to find it. If your school is developing a policy, reassure staff that they’ll have this in due course </a:t>
            </a:r>
            <a:endParaRPr dirty="0"/>
          </a:p>
          <a:p>
            <a:pPr marL="171450" lvl="0" indent="-95250" algn="l" rtl="0">
              <a:spcBef>
                <a:spcPts val="0"/>
              </a:spcBef>
              <a:spcAft>
                <a:spcPts val="0"/>
              </a:spcAft>
              <a:buClr>
                <a:schemeClr val="dk1"/>
              </a:buClr>
              <a:buSzPts val="1200"/>
              <a:buFont typeface="Arial"/>
              <a:buNone/>
            </a:pPr>
            <a:endParaRPr dirty="0"/>
          </a:p>
          <a:p>
            <a:pPr marL="457200" lvl="1"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Department for Education (DfE), </a:t>
            </a:r>
            <a:r>
              <a:rPr lang="en-GB" i="1" dirty="0"/>
              <a:t>Keeping Children Safe in Education</a:t>
            </a:r>
            <a:r>
              <a:rPr lang="en-GB" dirty="0"/>
              <a:t>. https://www.gov.uk/government/publications/keeping-children-safe-in-education--2</a:t>
            </a:r>
            <a:endParaRPr dirty="0"/>
          </a:p>
          <a:p>
            <a:pPr marL="0" marR="0" lvl="0" indent="0" algn="l" rtl="0">
              <a:lnSpc>
                <a:spcPct val="100000"/>
              </a:lnSpc>
              <a:spcBef>
                <a:spcPts val="0"/>
              </a:spcBef>
              <a:spcAft>
                <a:spcPts val="0"/>
              </a:spcAft>
              <a:buClr>
                <a:schemeClr val="dk1"/>
              </a:buClr>
              <a:buSzPts val="1200"/>
              <a:buFont typeface="Arial"/>
              <a:buNone/>
            </a:pPr>
            <a:endParaRPr dirty="0"/>
          </a:p>
        </p:txBody>
      </p:sp>
      <p:sp>
        <p:nvSpPr>
          <p:cNvPr id="514" name="Google Shape;514;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525" name="Google Shape;52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GB" b="1" dirty="0"/>
              <a:t>Aany details about your school’s mobile phone policy including exceptions/adaptations</a:t>
            </a:r>
            <a:br>
              <a:rPr lang="en-GB" dirty="0"/>
            </a:br>
            <a:endParaRPr dirty="0"/>
          </a:p>
          <a:p>
            <a:pPr marL="171450" lvl="0" indent="-171450" algn="l" rtl="0">
              <a:spcBef>
                <a:spcPts val="0"/>
              </a:spcBef>
              <a:spcAft>
                <a:spcPts val="0"/>
              </a:spcAft>
              <a:buClr>
                <a:schemeClr val="dk1"/>
              </a:buClr>
              <a:buSzPts val="1200"/>
              <a:buFont typeface="Arial"/>
              <a:buChar char="•"/>
            </a:pPr>
            <a:r>
              <a:rPr lang="en-GB" dirty="0"/>
              <a:t>Tell staff that KCSIE 2026 expects all schools to be phone-free. This means that pupils should not have access to their mobile phone throughout the school day, including during lessons, the time between lessons, break and lunchtime.</a:t>
            </a:r>
            <a:endParaRPr dirty="0"/>
          </a:p>
          <a:p>
            <a:pPr marL="171450" lvl="0" indent="-9525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This is also in line with the Children’s Wellbeing and Schools Act 2026 and the DfE’s statutory guidance on mobile phones in schools</a:t>
            </a:r>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Exceptions include </a:t>
            </a:r>
            <a:r>
              <a:rPr lang="en-GB" b="1" dirty="0"/>
              <a:t>[add what adaptions and exceptions your school makes, such as for pupils with medical conditions/pupils with disabilities/pupils with individual circumstance e.g. young carers, college students]</a:t>
            </a:r>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Explain that </a:t>
            </a:r>
            <a:r>
              <a:rPr lang="en-GB" b="1" dirty="0"/>
              <a:t>[your behaviour policy has or will be updated/your mobile phone policy] </a:t>
            </a:r>
            <a:r>
              <a:rPr lang="en-GB" dirty="0"/>
              <a:t>in line with these new requirements</a:t>
            </a:r>
            <a:endParaRPr dirty="0"/>
          </a:p>
          <a:p>
            <a:pPr marL="0" lvl="0" indent="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Department for Education (DfE), </a:t>
            </a:r>
            <a:r>
              <a:rPr lang="en-GB" i="1" dirty="0"/>
              <a:t>Keeping Children Safe in Education</a:t>
            </a:r>
            <a:r>
              <a:rPr lang="en-GB" dirty="0"/>
              <a:t>. https://www.gov.uk/government/publications/keeping-children-safe-in-education--2</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GOV.UK – Department for Education (DfE), </a:t>
            </a:r>
            <a:r>
              <a:rPr lang="en-GB" i="1" dirty="0"/>
              <a:t>Mobile phones in school. </a:t>
            </a:r>
            <a:r>
              <a:rPr lang="en-GB" dirty="0"/>
              <a:t>https://www.gov.uk/government/publications/mobile-phones-in-schools</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Parliament.UK, </a:t>
            </a:r>
            <a:r>
              <a:rPr lang="en-GB" i="1" dirty="0"/>
              <a:t>Children’s Wellbeing and Schools Act 2026. </a:t>
            </a:r>
            <a:r>
              <a:rPr lang="en-GB" dirty="0"/>
              <a:t>https://www.legislation.gov.uk/ukpga/2026/21/contents/enacted</a:t>
            </a:r>
            <a:endParaRPr dirty="0"/>
          </a:p>
        </p:txBody>
      </p:sp>
      <p:sp>
        <p:nvSpPr>
          <p:cNvPr id="526" name="Google Shape;52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534" name="Google Shape;53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dirty="0"/>
              <a:t>Tell staff that KCSIE 2026 includes new guidance on serious violence</a:t>
            </a:r>
            <a:endParaRPr dirty="0"/>
          </a:p>
          <a:p>
            <a:pPr marL="171450" lvl="0" indent="-171450" algn="l" rtl="0">
              <a:spcBef>
                <a:spcPts val="0"/>
              </a:spcBef>
              <a:spcAft>
                <a:spcPts val="0"/>
              </a:spcAft>
              <a:buClr>
                <a:schemeClr val="dk1"/>
              </a:buClr>
              <a:buSzPts val="1200"/>
              <a:buFont typeface="Arial"/>
              <a:buChar char="•"/>
            </a:pPr>
            <a:r>
              <a:rPr lang="en-GB" dirty="0"/>
              <a:t>A new section clarifies that serious violence is a continuing safeguarding concern, and that schools have a key role to play in protecting children from violence</a:t>
            </a:r>
            <a:endParaRPr dirty="0"/>
          </a:p>
          <a:p>
            <a:pPr marL="171450" lvl="0" indent="-171450" algn="l" rtl="0">
              <a:spcBef>
                <a:spcPts val="0"/>
              </a:spcBef>
              <a:spcAft>
                <a:spcPts val="0"/>
              </a:spcAft>
              <a:buClr>
                <a:schemeClr val="dk1"/>
              </a:buClr>
              <a:buSzPts val="1200"/>
              <a:buFont typeface="Arial"/>
              <a:buChar char="•"/>
            </a:pPr>
            <a:r>
              <a:rPr lang="en-GB" dirty="0"/>
              <a:t>Serious violence often occurs in the context of peer conflict or bullying, and it can also be associated with criminal exploitation. It may involve:</a:t>
            </a:r>
            <a:endParaRPr dirty="0"/>
          </a:p>
          <a:p>
            <a:pPr marL="628650" lvl="1" indent="-171450" algn="l" rtl="0">
              <a:spcBef>
                <a:spcPts val="0"/>
              </a:spcBef>
              <a:spcAft>
                <a:spcPts val="0"/>
              </a:spcAft>
              <a:buClr>
                <a:schemeClr val="dk1"/>
              </a:buClr>
              <a:buSzPts val="1200"/>
              <a:buFont typeface="Arial"/>
              <a:buChar char="•"/>
            </a:pPr>
            <a:r>
              <a:rPr lang="en-GB" dirty="0"/>
              <a:t>Physical assault</a:t>
            </a:r>
            <a:endParaRPr dirty="0"/>
          </a:p>
          <a:p>
            <a:pPr marL="628650" lvl="1" indent="-171450" algn="l" rtl="0">
              <a:spcBef>
                <a:spcPts val="0"/>
              </a:spcBef>
              <a:spcAft>
                <a:spcPts val="0"/>
              </a:spcAft>
              <a:buClr>
                <a:schemeClr val="dk1"/>
              </a:buClr>
              <a:buSzPts val="1200"/>
              <a:buFont typeface="Arial"/>
              <a:buChar char="•"/>
            </a:pPr>
            <a:r>
              <a:rPr lang="en-GB" dirty="0"/>
              <a:t>Carrying, threatening with, or using weapons</a:t>
            </a:r>
            <a:endParaRPr dirty="0"/>
          </a:p>
          <a:p>
            <a:pPr marL="171450" lvl="0" indent="-171450" algn="l" rtl="0">
              <a:spcBef>
                <a:spcPts val="0"/>
              </a:spcBef>
              <a:spcAft>
                <a:spcPts val="0"/>
              </a:spcAft>
              <a:buClr>
                <a:schemeClr val="dk1"/>
              </a:buClr>
              <a:buSzPts val="1200"/>
              <a:buFont typeface="Arial"/>
              <a:buChar char="•"/>
            </a:pPr>
            <a:r>
              <a:rPr lang="en-GB" dirty="0"/>
              <a:t>Staff should report any concerns about a child carrying or using a weapon, or expressing the intent to do so to the DSL</a:t>
            </a:r>
            <a:endParaRPr dirty="0"/>
          </a:p>
          <a:p>
            <a:pPr marL="171450" lvl="0" indent="-171450" algn="l" rtl="0">
              <a:spcBef>
                <a:spcPts val="0"/>
              </a:spcBef>
              <a:spcAft>
                <a:spcPts val="0"/>
              </a:spcAft>
              <a:buClr>
                <a:schemeClr val="dk1"/>
              </a:buClr>
              <a:buSzPts val="1200"/>
              <a:buFont typeface="Arial"/>
              <a:buChar char="•"/>
            </a:pPr>
            <a:r>
              <a:rPr lang="en-GB" dirty="0"/>
              <a:t>Staff should also be alert to the signs that a child might be at risk of being involved in serious violence, especially for pupils with disrupted education or a history of offending </a:t>
            </a:r>
            <a:br>
              <a:rPr lang="en-GB" dirty="0"/>
            </a:b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Department for Education (DfE), </a:t>
            </a:r>
            <a:r>
              <a:rPr lang="en-GB" i="1" dirty="0"/>
              <a:t>Keeping Children Safe in Education</a:t>
            </a:r>
            <a:r>
              <a:rPr lang="en-GB" dirty="0"/>
              <a:t>. https://www.gov.uk/government/publications/keeping-children-safe-in-education--2</a:t>
            </a:r>
            <a:endParaRPr dirty="0"/>
          </a:p>
          <a:p>
            <a:pPr marL="0" marR="0" lvl="0" indent="0" algn="l" rtl="0">
              <a:lnSpc>
                <a:spcPct val="100000"/>
              </a:lnSpc>
              <a:spcBef>
                <a:spcPts val="0"/>
              </a:spcBef>
              <a:spcAft>
                <a:spcPts val="0"/>
              </a:spcAft>
              <a:buClr>
                <a:schemeClr val="dk1"/>
              </a:buClr>
              <a:buSzPts val="1200"/>
              <a:buFont typeface="Arial"/>
              <a:buNone/>
            </a:pPr>
            <a:endParaRPr dirty="0"/>
          </a:p>
        </p:txBody>
      </p:sp>
      <p:sp>
        <p:nvSpPr>
          <p:cNvPr id="535" name="Google Shape;53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542" name="Google Shape;54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dirty="0"/>
              <a:t>Tell staff that KCSIE 2026 includes updated guidance on child-on-child sexual harassment and sexual violence, including several changes to how harmful sexual behaviour (HSB) between children is referred to </a:t>
            </a:r>
          </a:p>
          <a:p>
            <a:pPr marL="171450" lvl="0" indent="-171450" algn="l" rtl="0">
              <a:spcBef>
                <a:spcPts val="0"/>
              </a:spcBef>
              <a:spcAft>
                <a:spcPts val="0"/>
              </a:spcAft>
              <a:buClr>
                <a:schemeClr val="dk1"/>
              </a:buClr>
              <a:buSzPts val="1200"/>
              <a:buFont typeface="Arial"/>
              <a:buChar char="•"/>
            </a:pPr>
            <a:r>
              <a:rPr lang="en-GB" dirty="0"/>
              <a:t>KCSIE also clarifies that HSB exists on a wide continuum</a:t>
            </a:r>
            <a:endParaRPr dirty="0"/>
          </a:p>
          <a:p>
            <a:pPr marL="171450" lvl="0" indent="-171450" algn="l" rtl="0">
              <a:spcBef>
                <a:spcPts val="0"/>
              </a:spcBef>
              <a:spcAft>
                <a:spcPts val="0"/>
              </a:spcAft>
              <a:buClr>
                <a:schemeClr val="dk1"/>
              </a:buClr>
              <a:buSzPts val="1200"/>
              <a:buFont typeface="Arial"/>
              <a:buChar char="•"/>
            </a:pPr>
            <a:r>
              <a:rPr lang="en-GB" dirty="0"/>
              <a:t>All instances of HSB should be responded to with the same safeguarding principles, and considered within a child protection context – even if they feel like low-level incidents</a:t>
            </a:r>
            <a:endParaRPr dirty="0"/>
          </a:p>
          <a:p>
            <a:pPr marL="171450" lvl="0" indent="-171450" algn="l" rtl="0">
              <a:spcBef>
                <a:spcPts val="0"/>
              </a:spcBef>
              <a:spcAft>
                <a:spcPts val="0"/>
              </a:spcAft>
              <a:buClr>
                <a:schemeClr val="dk1"/>
              </a:buClr>
              <a:buSzPts val="1200"/>
              <a:buFont typeface="Arial"/>
              <a:buChar char="•"/>
            </a:pPr>
            <a:r>
              <a:rPr lang="en-GB" dirty="0"/>
              <a:t>KCSIE </a:t>
            </a:r>
            <a:r>
              <a:rPr lang="en-GB" sz="1200" b="0" i="0" dirty="0">
                <a:solidFill>
                  <a:schemeClr val="dk1"/>
                </a:solidFill>
                <a:latin typeface="Arial"/>
                <a:ea typeface="Arial"/>
                <a:cs typeface="Arial"/>
                <a:sym typeface="Arial"/>
              </a:rPr>
              <a:t>specifically refers to misogyny as an example of inappropriate behaviour that requires early intervention, to help prevent escalation to more serious abuse</a:t>
            </a:r>
            <a:br>
              <a:rPr lang="en-GB" dirty="0"/>
            </a:b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Department for Education (DfE), </a:t>
            </a:r>
            <a:r>
              <a:rPr lang="en-GB" i="1" dirty="0"/>
              <a:t>Keeping Children Safe in Education</a:t>
            </a:r>
            <a:r>
              <a:rPr lang="en-GB" dirty="0"/>
              <a:t>. https://www.gov.uk/government/publications/keeping-children-safe-in-education--2</a:t>
            </a:r>
            <a:endParaRPr dirty="0"/>
          </a:p>
          <a:p>
            <a:pPr marL="0" marR="0" lvl="0" indent="0" algn="l" rtl="0">
              <a:lnSpc>
                <a:spcPct val="100000"/>
              </a:lnSpc>
              <a:spcBef>
                <a:spcPts val="0"/>
              </a:spcBef>
              <a:spcAft>
                <a:spcPts val="0"/>
              </a:spcAft>
              <a:buClr>
                <a:schemeClr val="dk1"/>
              </a:buClr>
              <a:buSzPts val="1200"/>
              <a:buFont typeface="Arial"/>
              <a:buNone/>
            </a:pPr>
            <a:endParaRPr dirty="0"/>
          </a:p>
        </p:txBody>
      </p:sp>
      <p:sp>
        <p:nvSpPr>
          <p:cNvPr id="543" name="Google Shape;54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550" name="Google Shape;55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dirty="0"/>
              <a:t>Tell staff that there’s a new expectation that </a:t>
            </a:r>
            <a:r>
              <a:rPr lang="en-GB" b="1" dirty="0"/>
              <a:t>all</a:t>
            </a:r>
            <a:r>
              <a:rPr lang="en-GB" dirty="0"/>
              <a:t> staff in school must read part 1 of KCSIE in full, to fully understand their safeguarding duties</a:t>
            </a:r>
            <a:endParaRPr dirty="0"/>
          </a:p>
          <a:p>
            <a:pPr marL="171450" lvl="0" indent="-171450" algn="l" rtl="0">
              <a:spcBef>
                <a:spcPts val="0"/>
              </a:spcBef>
              <a:spcAft>
                <a:spcPts val="0"/>
              </a:spcAft>
              <a:buClr>
                <a:schemeClr val="dk1"/>
              </a:buClr>
              <a:buSzPts val="1200"/>
              <a:buFont typeface="Arial"/>
              <a:buChar char="•"/>
            </a:pPr>
            <a:r>
              <a:rPr lang="en-GB" dirty="0"/>
              <a:t>This includes staff who don’t work directly with children – there’s no longer a condensed version of part 1 (previously called annex A) that these staff can read</a:t>
            </a:r>
            <a:br>
              <a:rPr lang="en-GB" dirty="0"/>
            </a:b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Department for Education (DfE), </a:t>
            </a:r>
            <a:r>
              <a:rPr lang="en-GB" i="1" dirty="0"/>
              <a:t>Keeping Children Safe in Education</a:t>
            </a:r>
            <a:r>
              <a:rPr lang="en-GB" dirty="0"/>
              <a:t>. https://www.gov.uk/government/publications/keeping-children-safe-in-education--2</a:t>
            </a:r>
            <a:endParaRPr dirty="0"/>
          </a:p>
          <a:p>
            <a:pPr marL="0" marR="0" lvl="0" indent="0" algn="l" rtl="0">
              <a:lnSpc>
                <a:spcPct val="100000"/>
              </a:lnSpc>
              <a:spcBef>
                <a:spcPts val="0"/>
              </a:spcBef>
              <a:spcAft>
                <a:spcPts val="0"/>
              </a:spcAft>
              <a:buClr>
                <a:schemeClr val="dk1"/>
              </a:buClr>
              <a:buSzPts val="1200"/>
              <a:buFont typeface="Arial"/>
              <a:buNone/>
            </a:pPr>
            <a:endParaRPr dirty="0"/>
          </a:p>
        </p:txBody>
      </p:sp>
      <p:sp>
        <p:nvSpPr>
          <p:cNvPr id="551" name="Google Shape;55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558" name="Google Shape;55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Explain that you’re now going to see how every member of staff can play a role in safeguarding children</a:t>
            </a:r>
            <a:endParaRPr dirty="0"/>
          </a:p>
          <a:p>
            <a:pPr marL="170730" lvl="0" indent="-170730" algn="l" rtl="0">
              <a:spcBef>
                <a:spcPts val="0"/>
              </a:spcBef>
              <a:spcAft>
                <a:spcPts val="0"/>
              </a:spcAft>
              <a:buClr>
                <a:schemeClr val="dk1"/>
              </a:buClr>
              <a:buSzPts val="1200"/>
              <a:buFont typeface="Arial"/>
              <a:buChar char="•"/>
            </a:pPr>
            <a:r>
              <a:rPr lang="en-GB" b="1" dirty="0"/>
              <a:t>Select</a:t>
            </a:r>
            <a:r>
              <a:rPr lang="en-GB" dirty="0"/>
              <a:t> to bring up the different roles one by one</a:t>
            </a:r>
            <a:endParaRPr dirty="0"/>
          </a:p>
          <a:p>
            <a:pPr marL="170730" lvl="0" indent="-170730" algn="l" rtl="0">
              <a:spcBef>
                <a:spcPts val="0"/>
              </a:spcBef>
              <a:spcAft>
                <a:spcPts val="0"/>
              </a:spcAft>
              <a:buClr>
                <a:schemeClr val="dk1"/>
              </a:buClr>
              <a:buSzPts val="1200"/>
              <a:buFont typeface="Arial"/>
              <a:buChar char="•"/>
            </a:pPr>
            <a:r>
              <a:rPr lang="en-GB" dirty="0"/>
              <a:t>Acknowledge that you can’t cover every role in school in the time you have today and ask staff to find the role closest to their own on the slide. </a:t>
            </a:r>
            <a:r>
              <a:rPr lang="en-GB" b="1" dirty="0"/>
              <a:t>Ask staff </a:t>
            </a:r>
            <a:r>
              <a:rPr lang="en-GB" dirty="0"/>
              <a:t>to think about what they, in their role, might notice about a child that could be a cause for concern</a:t>
            </a:r>
            <a:endParaRPr dirty="0"/>
          </a:p>
          <a:p>
            <a:pPr marL="170730" lvl="0" indent="-170730" algn="l" rtl="0">
              <a:spcBef>
                <a:spcPts val="0"/>
              </a:spcBef>
              <a:spcAft>
                <a:spcPts val="0"/>
              </a:spcAft>
              <a:buClr>
                <a:schemeClr val="dk1"/>
              </a:buClr>
              <a:buSzPts val="1200"/>
              <a:buFont typeface="Arial"/>
              <a:buChar char="•"/>
            </a:pPr>
            <a:r>
              <a:rPr lang="en-GB" dirty="0"/>
              <a:t>Take some feedback from staff. Highlight:</a:t>
            </a:r>
            <a:endParaRPr dirty="0"/>
          </a:p>
          <a:p>
            <a:pPr marL="626010" lvl="1" indent="-170730" algn="l" rtl="0">
              <a:spcBef>
                <a:spcPts val="0"/>
              </a:spcBef>
              <a:spcAft>
                <a:spcPts val="0"/>
              </a:spcAft>
              <a:buClr>
                <a:schemeClr val="dk1"/>
              </a:buClr>
              <a:buSzPts val="1200"/>
              <a:buFont typeface="Arial"/>
              <a:buChar char="•"/>
            </a:pPr>
            <a:r>
              <a:rPr lang="en-GB" b="1" dirty="0"/>
              <a:t>Catering staff </a:t>
            </a:r>
            <a:r>
              <a:rPr lang="en-GB" dirty="0"/>
              <a:t>will see pupils interacting with each other outside class and overhear conversations. They might notice who’s eating more or less, or children who are stealing food</a:t>
            </a:r>
            <a:endParaRPr dirty="0"/>
          </a:p>
          <a:p>
            <a:pPr marL="626010" lvl="1" indent="-170730" algn="l" rtl="0">
              <a:spcBef>
                <a:spcPts val="0"/>
              </a:spcBef>
              <a:spcAft>
                <a:spcPts val="0"/>
              </a:spcAft>
              <a:buClr>
                <a:schemeClr val="dk1"/>
              </a:buClr>
              <a:buSzPts val="1200"/>
              <a:buFont typeface="Arial"/>
              <a:buChar char="•"/>
            </a:pPr>
            <a:r>
              <a:rPr lang="en-GB" b="1" dirty="0"/>
              <a:t>Office staff </a:t>
            </a:r>
            <a:r>
              <a:rPr lang="en-GB" b="0" dirty="0"/>
              <a:t>might notice high levels of absence, pupils who are often late, and/or parents and carers who are often tricky to get hold of or slow to respond to messages from the school</a:t>
            </a:r>
            <a:endParaRPr dirty="0"/>
          </a:p>
          <a:p>
            <a:pPr marL="626010" lvl="1" indent="-170730" algn="l" rtl="0">
              <a:spcBef>
                <a:spcPts val="0"/>
              </a:spcBef>
              <a:spcAft>
                <a:spcPts val="0"/>
              </a:spcAft>
              <a:buClr>
                <a:schemeClr val="dk1"/>
              </a:buClr>
              <a:buSzPts val="1200"/>
              <a:buFont typeface="Arial"/>
              <a:buChar char="•"/>
            </a:pPr>
            <a:r>
              <a:rPr lang="en-GB" b="1" dirty="0"/>
              <a:t>Teaching assistants</a:t>
            </a:r>
            <a:r>
              <a:rPr lang="en-GB" b="0" dirty="0"/>
              <a:t> might notice changes in behaviour in the pupils they work closely with in lessons</a:t>
            </a:r>
            <a:endParaRPr b="1" dirty="0"/>
          </a:p>
          <a:p>
            <a:pPr marL="626010" lvl="1" indent="-170730" algn="l" rtl="0">
              <a:spcBef>
                <a:spcPts val="0"/>
              </a:spcBef>
              <a:spcAft>
                <a:spcPts val="0"/>
              </a:spcAft>
              <a:buClr>
                <a:schemeClr val="dk1"/>
              </a:buClr>
              <a:buSzPts val="1200"/>
              <a:buFont typeface="Arial"/>
              <a:buChar char="•"/>
            </a:pPr>
            <a:r>
              <a:rPr lang="en-GB" b="1" dirty="0"/>
              <a:t>Teachers </a:t>
            </a:r>
            <a:r>
              <a:rPr lang="en-GB" dirty="0"/>
              <a:t>might notice children doing less well at school, changes in their behaviour and other small changes over time</a:t>
            </a:r>
            <a:endParaRPr dirty="0"/>
          </a:p>
          <a:p>
            <a:pPr marL="626010" marR="0" lvl="1" indent="-170730" algn="l" rtl="0">
              <a:lnSpc>
                <a:spcPct val="100000"/>
              </a:lnSpc>
              <a:spcBef>
                <a:spcPts val="0"/>
              </a:spcBef>
              <a:spcAft>
                <a:spcPts val="0"/>
              </a:spcAft>
              <a:buClr>
                <a:schemeClr val="dk1"/>
              </a:buClr>
              <a:buSzPts val="1200"/>
              <a:buFont typeface="Arial"/>
              <a:buChar char="•"/>
            </a:pPr>
            <a:r>
              <a:rPr lang="en-GB" b="1" dirty="0"/>
              <a:t>IT technicians </a:t>
            </a:r>
            <a:r>
              <a:rPr lang="en-GB" dirty="0"/>
              <a:t>will see what pupils are searching for and trying to access</a:t>
            </a:r>
            <a:endParaRPr dirty="0"/>
          </a:p>
          <a:p>
            <a:pPr marL="170730" lvl="0" indent="-170730" algn="l" rtl="0">
              <a:spcBef>
                <a:spcPts val="0"/>
              </a:spcBef>
              <a:spcAft>
                <a:spcPts val="0"/>
              </a:spcAft>
              <a:buClr>
                <a:schemeClr val="dk1"/>
              </a:buClr>
              <a:buSzPts val="1200"/>
              <a:buFont typeface="Arial"/>
              <a:buChar char="•"/>
            </a:pPr>
            <a:r>
              <a:rPr lang="en-GB" dirty="0"/>
              <a:t>Taken on their own, these things might not seem like much. But, if staff report them, the DSL can start to build a picture. The staff member’s piece of information could be the final piece of the puzzle that helps the DSL to make a referral to local children’s social care</a:t>
            </a:r>
            <a:endParaRPr dirty="0"/>
          </a:p>
          <a:p>
            <a:pPr marL="0" lvl="0" indent="0" algn="l" rtl="0">
              <a:spcBef>
                <a:spcPts val="0"/>
              </a:spcBef>
              <a:spcAft>
                <a:spcPts val="0"/>
              </a:spcAft>
              <a:buNone/>
            </a:pPr>
            <a:endParaRPr dirty="0"/>
          </a:p>
        </p:txBody>
      </p:sp>
      <p:sp>
        <p:nvSpPr>
          <p:cNvPr id="559" name="Google Shape;559;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575" name="Google Shape;57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GB" b="1" i="1" dirty="0"/>
              <a:t>You can choose to put this slide deck into a </a:t>
            </a:r>
            <a:r>
              <a:rPr lang="en-GB" b="1" i="1" dirty="0" err="1"/>
              <a:t>mentimeter</a:t>
            </a:r>
            <a:r>
              <a:rPr lang="en-GB" b="1" i="1" dirty="0"/>
              <a:t> to enhance staff interaction before presenting this slide. </a:t>
            </a:r>
          </a:p>
          <a:p>
            <a:pPr marL="0" lvl="0" indent="0" algn="l" rtl="0">
              <a:spcBef>
                <a:spcPts val="0"/>
              </a:spcBef>
              <a:spcAft>
                <a:spcPts val="0"/>
              </a:spcAft>
              <a:buClr>
                <a:schemeClr val="dk1"/>
              </a:buClr>
              <a:buSzPts val="1200"/>
              <a:buFont typeface="Arial"/>
              <a:buNone/>
            </a:pPr>
            <a:endParaRPr b="1" i="1" dirty="0"/>
          </a:p>
          <a:p>
            <a:pPr marL="170730" lvl="0" indent="-170730" algn="l" rtl="0">
              <a:spcBef>
                <a:spcPts val="0"/>
              </a:spcBef>
              <a:spcAft>
                <a:spcPts val="0"/>
              </a:spcAft>
              <a:buClr>
                <a:schemeClr val="dk1"/>
              </a:buClr>
              <a:buSzPts val="1200"/>
              <a:buFont typeface="Arial"/>
              <a:buChar char="•"/>
            </a:pPr>
            <a:r>
              <a:rPr lang="en-GB" dirty="0"/>
              <a:t>Say that now we've seen that everyone has a role to play and we must always act on concerns, we’re going to look at the common signs that should always be a cause for concern</a:t>
            </a:r>
            <a:endParaRPr dirty="0"/>
          </a:p>
          <a:p>
            <a:pPr marL="170730" lvl="0" indent="-170730" algn="l" rtl="0">
              <a:spcBef>
                <a:spcPts val="0"/>
              </a:spcBef>
              <a:spcAft>
                <a:spcPts val="0"/>
              </a:spcAft>
              <a:buClr>
                <a:schemeClr val="dk1"/>
              </a:buClr>
              <a:buSzPts val="1200"/>
              <a:buFont typeface="Arial"/>
              <a:buChar char="•"/>
            </a:pPr>
            <a:r>
              <a:rPr lang="en-GB" b="1" dirty="0"/>
              <a:t>Ask staff</a:t>
            </a:r>
            <a:r>
              <a:rPr lang="en-GB" dirty="0"/>
              <a:t>: what have you previously seen that led to you making a report? If you haven’t made a report, what sort of things might you see that should make you worried about a child? Take a few suggestions from staff then select to bring up the signs and talk through them</a:t>
            </a:r>
            <a:endParaRPr dirty="0"/>
          </a:p>
          <a:p>
            <a:pPr marL="627930" lvl="1" indent="-170730" algn="l" rtl="0">
              <a:spcBef>
                <a:spcPts val="0"/>
              </a:spcBef>
              <a:spcAft>
                <a:spcPts val="0"/>
              </a:spcAft>
              <a:buClr>
                <a:schemeClr val="dk1"/>
              </a:buClr>
              <a:buSzPts val="1200"/>
              <a:buFont typeface="Arial"/>
              <a:buChar char="•"/>
            </a:pPr>
            <a:r>
              <a:rPr lang="en-GB" dirty="0"/>
              <a:t>If you’re choosing to do so, ask staff to connect to an interactive online tool, such as Mentimeter or Kahoot, to suggest changes in a child that might make them concerned </a:t>
            </a:r>
            <a:br>
              <a:rPr lang="en-GB" dirty="0"/>
            </a:br>
            <a:endParaRPr dirty="0"/>
          </a:p>
          <a:p>
            <a:pPr marL="170730" lvl="0" indent="-170730" algn="l" rtl="0">
              <a:spcBef>
                <a:spcPts val="0"/>
              </a:spcBef>
              <a:spcAft>
                <a:spcPts val="0"/>
              </a:spcAft>
              <a:buClr>
                <a:schemeClr val="dk1"/>
              </a:buClr>
              <a:buSzPts val="1200"/>
              <a:buFont typeface="Arial"/>
              <a:buChar char="•"/>
            </a:pPr>
            <a:r>
              <a:rPr lang="en-GB" b="1" dirty="0"/>
              <a:t>Select</a:t>
            </a:r>
            <a:r>
              <a:rPr lang="en-GB" dirty="0"/>
              <a:t> to bring the signs up in turn:</a:t>
            </a:r>
            <a:endParaRPr dirty="0"/>
          </a:p>
          <a:p>
            <a:pPr marL="626010" lvl="1" indent="-170730" algn="l" rtl="0">
              <a:spcBef>
                <a:spcPts val="0"/>
              </a:spcBef>
              <a:spcAft>
                <a:spcPts val="0"/>
              </a:spcAft>
              <a:buClr>
                <a:schemeClr val="dk1"/>
              </a:buClr>
              <a:buSzPts val="1200"/>
              <a:buFont typeface="Arial"/>
              <a:buChar char="•"/>
            </a:pPr>
            <a:r>
              <a:rPr lang="en-GB" dirty="0"/>
              <a:t>Difficulty concentrating and not doing as well at school</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Becoming withdrawn</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Mood or behaviour changes </a:t>
            </a:r>
            <a:r>
              <a:rPr lang="en-GB" b="0" i="0" dirty="0">
                <a:solidFill>
                  <a:srgbClr val="1D1C1D"/>
                </a:solidFill>
                <a:latin typeface="Lato"/>
                <a:ea typeface="Lato"/>
                <a:cs typeface="Lato"/>
                <a:sym typeface="Lato"/>
              </a:rPr>
              <a:t>–</a:t>
            </a:r>
            <a:r>
              <a:rPr lang="en-GB" dirty="0"/>
              <a:t> for example, becoming more irritable, angry, aggressive or clingy, or displaying attention-seeking behaviour or ‘acting out’</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Risk-taking behaviour </a:t>
            </a:r>
            <a:r>
              <a:rPr lang="en-GB" b="0" i="0" dirty="0">
                <a:solidFill>
                  <a:srgbClr val="1D1C1D"/>
                </a:solidFill>
                <a:latin typeface="Lato"/>
                <a:ea typeface="Lato"/>
                <a:cs typeface="Lato"/>
                <a:sym typeface="Lato"/>
              </a:rPr>
              <a:t>–</a:t>
            </a:r>
            <a:r>
              <a:rPr lang="en-GB" dirty="0"/>
              <a:t> this could include behaviour such as stealing, bullying, running away, sexual activity, trespassing, vandalism, fighting or truancy</a:t>
            </a:r>
            <a:endParaRPr dirty="0"/>
          </a:p>
          <a:p>
            <a:pPr marL="626010" lvl="1" indent="-170730" algn="l" rtl="0">
              <a:spcBef>
                <a:spcPts val="0"/>
              </a:spcBef>
              <a:spcAft>
                <a:spcPts val="0"/>
              </a:spcAft>
              <a:buClr>
                <a:schemeClr val="dk1"/>
              </a:buClr>
              <a:buSzPts val="1200"/>
              <a:buFont typeface="Arial"/>
              <a:buChar char="•"/>
            </a:pPr>
            <a:r>
              <a:rPr lang="en-GB" dirty="0"/>
              <a:t>Mental health needs </a:t>
            </a:r>
            <a:r>
              <a:rPr lang="en-GB" b="0" i="0" dirty="0">
                <a:solidFill>
                  <a:srgbClr val="1D1C1D"/>
                </a:solidFill>
                <a:latin typeface="Lato"/>
                <a:ea typeface="Lato"/>
                <a:cs typeface="Lato"/>
                <a:sym typeface="Lato"/>
              </a:rPr>
              <a:t>–</a:t>
            </a:r>
            <a:r>
              <a:rPr lang="en-GB" dirty="0"/>
              <a:t> this could be signs of depression, anxiety, an eating disorder or post-traumatic stress disorder, for example. Tell staff you’ll cover the common signs of mental health needs to be alert to later in this session</a:t>
            </a:r>
            <a:endParaRPr dirty="0"/>
          </a:p>
          <a:p>
            <a:pPr marL="626010" lvl="1" indent="-170730" algn="l" rtl="0">
              <a:spcBef>
                <a:spcPts val="0"/>
              </a:spcBef>
              <a:spcAft>
                <a:spcPts val="0"/>
              </a:spcAft>
              <a:buClr>
                <a:schemeClr val="dk1"/>
              </a:buClr>
              <a:buSzPts val="1200"/>
              <a:buFont typeface="Arial"/>
              <a:buChar char="•"/>
            </a:pPr>
            <a:r>
              <a:rPr lang="en-GB" dirty="0"/>
              <a:t>Tiredness</a:t>
            </a:r>
            <a:endParaRPr dirty="0"/>
          </a:p>
          <a:p>
            <a:pPr marL="626010" lvl="1" indent="-170730" algn="l" rtl="0">
              <a:spcBef>
                <a:spcPts val="0"/>
              </a:spcBef>
              <a:spcAft>
                <a:spcPts val="0"/>
              </a:spcAft>
              <a:buClr>
                <a:schemeClr val="dk1"/>
              </a:buClr>
              <a:buSzPts val="1200"/>
              <a:buFont typeface="Arial"/>
              <a:buChar char="•"/>
            </a:pPr>
            <a:r>
              <a:rPr lang="en-GB" dirty="0"/>
              <a:t>Self-harming </a:t>
            </a:r>
            <a:r>
              <a:rPr lang="en-GB" b="0" i="0" dirty="0">
                <a:solidFill>
                  <a:srgbClr val="1D1C1D"/>
                </a:solidFill>
                <a:latin typeface="Lato"/>
                <a:ea typeface="Lato"/>
                <a:cs typeface="Lato"/>
                <a:sym typeface="Lato"/>
              </a:rPr>
              <a:t>–</a:t>
            </a:r>
            <a:r>
              <a:rPr lang="en-GB" dirty="0"/>
              <a:t> this could include disordered eating</a:t>
            </a:r>
            <a:endParaRPr dirty="0"/>
          </a:p>
          <a:p>
            <a:pPr marL="626010" lvl="1" indent="-170730" algn="l" rtl="0">
              <a:spcBef>
                <a:spcPts val="0"/>
              </a:spcBef>
              <a:spcAft>
                <a:spcPts val="0"/>
              </a:spcAft>
              <a:buClr>
                <a:schemeClr val="dk1"/>
              </a:buClr>
              <a:buSzPts val="1200"/>
              <a:buFont typeface="Arial"/>
              <a:buChar char="•"/>
            </a:pPr>
            <a:r>
              <a:rPr lang="en-GB" dirty="0"/>
              <a:t>Increased absence from school or lessons, which is also a safeguarding concern because we don’t know where pupils are outside or inside of school</a:t>
            </a:r>
            <a:endParaRPr dirty="0"/>
          </a:p>
          <a:p>
            <a:pPr marL="626010" lvl="1" indent="-170730" algn="l" rtl="0">
              <a:spcBef>
                <a:spcPts val="0"/>
              </a:spcBef>
              <a:spcAft>
                <a:spcPts val="0"/>
              </a:spcAft>
              <a:buClr>
                <a:schemeClr val="dk1"/>
              </a:buClr>
              <a:buSzPts val="1200"/>
              <a:buFont typeface="Arial"/>
              <a:buChar char="•"/>
            </a:pPr>
            <a:r>
              <a:rPr lang="en-GB" dirty="0"/>
              <a:t>Using drugs or alcohol, especially if they didn’t before</a:t>
            </a:r>
            <a:br>
              <a:rPr lang="en-GB" dirty="0"/>
            </a:br>
            <a:endParaRPr dirty="0"/>
          </a:p>
          <a:p>
            <a:pPr marL="170730" lvl="0" indent="-170730" algn="l" rtl="0">
              <a:spcBef>
                <a:spcPts val="0"/>
              </a:spcBef>
              <a:spcAft>
                <a:spcPts val="0"/>
              </a:spcAft>
              <a:buClr>
                <a:schemeClr val="dk1"/>
              </a:buClr>
              <a:buSzPts val="1200"/>
              <a:buFont typeface="Arial"/>
              <a:buChar char="•"/>
            </a:pPr>
            <a:r>
              <a:rPr lang="en-GB" dirty="0"/>
              <a:t>Note these signs are common across multiple different safeguarding issues and types of abuse</a:t>
            </a:r>
            <a:endParaRPr dirty="0"/>
          </a:p>
          <a:p>
            <a:pPr marL="170730" lvl="0" indent="-170730" algn="l" rtl="0">
              <a:spcBef>
                <a:spcPts val="0"/>
              </a:spcBef>
              <a:spcAft>
                <a:spcPts val="0"/>
              </a:spcAft>
              <a:buClr>
                <a:schemeClr val="dk1"/>
              </a:buClr>
              <a:buSzPts val="1200"/>
              <a:buFont typeface="Arial"/>
              <a:buChar char="•"/>
            </a:pPr>
            <a:r>
              <a:rPr lang="en-GB" dirty="0"/>
              <a:t>Emphasise that:</a:t>
            </a:r>
            <a:endParaRPr dirty="0"/>
          </a:p>
          <a:p>
            <a:pPr marL="626010" lvl="1" indent="-170730" algn="l" rtl="0">
              <a:spcBef>
                <a:spcPts val="0"/>
              </a:spcBef>
              <a:spcAft>
                <a:spcPts val="0"/>
              </a:spcAft>
              <a:buClr>
                <a:schemeClr val="dk1"/>
              </a:buClr>
              <a:buSzPts val="1200"/>
              <a:buFont typeface="Arial"/>
              <a:buChar char="•"/>
            </a:pPr>
            <a:r>
              <a:rPr lang="en-GB" dirty="0"/>
              <a:t>The key thing to look for is a </a:t>
            </a:r>
            <a:r>
              <a:rPr lang="en-GB" b="1" dirty="0"/>
              <a:t>change</a:t>
            </a:r>
            <a:r>
              <a:rPr lang="en-GB" dirty="0"/>
              <a:t> in the child. Staff don't need to 'diagnose' an issue or know exactly what it might be, just notice that something might be wrong and </a:t>
            </a:r>
            <a:r>
              <a:rPr lang="en-GB" b="1" dirty="0"/>
              <a:t>act</a:t>
            </a:r>
            <a:r>
              <a:rPr lang="en-GB" dirty="0"/>
              <a:t>. It’s for others to investigate what the issue might be</a:t>
            </a:r>
            <a:endParaRPr dirty="0"/>
          </a:p>
          <a:p>
            <a:pPr marL="626010" lvl="1" indent="-170730" algn="l" rtl="0">
              <a:spcBef>
                <a:spcPts val="0"/>
              </a:spcBef>
              <a:spcAft>
                <a:spcPts val="0"/>
              </a:spcAft>
              <a:buClr>
                <a:schemeClr val="dk1"/>
              </a:buClr>
              <a:buSzPts val="1200"/>
              <a:buFont typeface="Arial"/>
              <a:buChar char="•"/>
            </a:pPr>
            <a:r>
              <a:rPr lang="en-GB" dirty="0"/>
              <a:t>Children can try to communicate that something is wrong through their behaviour, either intentionally or unintentionally</a:t>
            </a:r>
            <a:endParaRPr dirty="0"/>
          </a:p>
          <a:p>
            <a:pPr marL="626010" lvl="1" indent="-170730" algn="l" rtl="0">
              <a:spcBef>
                <a:spcPts val="0"/>
              </a:spcBef>
              <a:spcAft>
                <a:spcPts val="0"/>
              </a:spcAft>
              <a:buClr>
                <a:schemeClr val="dk1"/>
              </a:buClr>
              <a:buSzPts val="1200"/>
              <a:buFont typeface="Arial"/>
              <a:buChar char="•"/>
            </a:pPr>
            <a:r>
              <a:rPr lang="en-GB" dirty="0"/>
              <a:t>Staff should be professionally curious about what might be behind the change they’re seeing</a:t>
            </a:r>
            <a:endParaRPr dirty="0"/>
          </a:p>
          <a:p>
            <a:pPr marL="626010" lvl="1" indent="-170730" algn="l" rtl="0">
              <a:spcBef>
                <a:spcPts val="0"/>
              </a:spcBef>
              <a:spcAft>
                <a:spcPts val="0"/>
              </a:spcAft>
              <a:buClr>
                <a:schemeClr val="dk1"/>
              </a:buClr>
              <a:buSzPts val="1200"/>
              <a:buFont typeface="Arial"/>
              <a:buChar char="•"/>
            </a:pPr>
            <a:r>
              <a:rPr lang="en-GB" dirty="0"/>
              <a:t>Some of these signs might be innocent </a:t>
            </a:r>
            <a:r>
              <a:rPr lang="en-GB" b="0" i="0" dirty="0">
                <a:solidFill>
                  <a:srgbClr val="1D1C1D"/>
                </a:solidFill>
                <a:highlight>
                  <a:srgbClr val="F8F8F8"/>
                </a:highlight>
                <a:latin typeface="Lato"/>
                <a:ea typeface="Lato"/>
                <a:cs typeface="Lato"/>
                <a:sym typeface="Lato"/>
              </a:rPr>
              <a:t>–</a:t>
            </a:r>
            <a:r>
              <a:rPr lang="en-GB" dirty="0"/>
              <a:t> for example, a child might experience mood swings as they go through puberty </a:t>
            </a:r>
            <a:r>
              <a:rPr lang="en-GB" b="0" i="0" dirty="0">
                <a:solidFill>
                  <a:srgbClr val="1D1C1D"/>
                </a:solidFill>
                <a:highlight>
                  <a:srgbClr val="F8F8F8"/>
                </a:highlight>
                <a:latin typeface="Lato"/>
                <a:ea typeface="Lato"/>
                <a:cs typeface="Lato"/>
                <a:sym typeface="Lato"/>
              </a:rPr>
              <a:t>– </a:t>
            </a:r>
            <a:r>
              <a:rPr lang="en-GB" dirty="0"/>
              <a:t>but they should always be reported</a:t>
            </a:r>
            <a:endParaRPr dirty="0"/>
          </a:p>
          <a:p>
            <a:pPr marL="0" lvl="0" indent="0" algn="l" rtl="0">
              <a:spcBef>
                <a:spcPts val="0"/>
              </a:spcBef>
              <a:spcAft>
                <a:spcPts val="0"/>
              </a:spcAft>
              <a:buNone/>
            </a:pPr>
            <a:endParaRPr b="0"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NHS, </a:t>
            </a:r>
            <a:r>
              <a:rPr lang="en-GB" i="1" dirty="0"/>
              <a:t>Spotting signs of child sexual abuse. </a:t>
            </a:r>
            <a:r>
              <a:rPr lang="en-GB" i="0" dirty="0"/>
              <a:t>https://www.nhs.uk/live-well/spotting-signs-of-child-sexual-abuse/</a:t>
            </a:r>
            <a:endParaRPr dirty="0"/>
          </a:p>
          <a:p>
            <a:pPr marL="170730" lvl="0" indent="-170730" algn="l" rtl="0">
              <a:spcBef>
                <a:spcPts val="0"/>
              </a:spcBef>
              <a:spcAft>
                <a:spcPts val="0"/>
              </a:spcAft>
              <a:buClr>
                <a:schemeClr val="dk1"/>
              </a:buClr>
              <a:buSzPts val="1200"/>
              <a:buFont typeface="Arial"/>
              <a:buChar char="•"/>
            </a:pPr>
            <a:r>
              <a:rPr lang="en-GB" i="0" dirty="0"/>
              <a:t>NSPCC, </a:t>
            </a:r>
            <a:r>
              <a:rPr lang="en-GB" i="1" dirty="0"/>
              <a:t>Protecting children from sexual exploitation. </a:t>
            </a:r>
            <a:r>
              <a:rPr lang="en-GB" i="0" dirty="0"/>
              <a:t>https://learning.nspcc.org.uk/child-abuse-and-neglect/child-sexual-exploitation</a:t>
            </a:r>
            <a:endParaRPr dirty="0"/>
          </a:p>
          <a:p>
            <a:pPr marL="170730" lvl="0" indent="-170730" algn="l" rtl="0">
              <a:spcBef>
                <a:spcPts val="0"/>
              </a:spcBef>
              <a:spcAft>
                <a:spcPts val="0"/>
              </a:spcAft>
              <a:buClr>
                <a:schemeClr val="dk1"/>
              </a:buClr>
              <a:buSzPts val="1200"/>
              <a:buFont typeface="Arial"/>
              <a:buChar char="•"/>
            </a:pPr>
            <a:r>
              <a:rPr lang="en-GB" i="0" dirty="0"/>
              <a:t>NSPCC, </a:t>
            </a:r>
            <a:r>
              <a:rPr lang="en-GB" i="1" dirty="0"/>
              <a:t>Spotting the signs of child abuse. </a:t>
            </a:r>
            <a:r>
              <a:rPr lang="en-GB" i="0" dirty="0"/>
              <a:t>https://www.nspcc.org.uk/what-is-child-abuse/spotting-signs-child-abuse/</a:t>
            </a:r>
            <a:endParaRPr dirty="0"/>
          </a:p>
          <a:p>
            <a:pPr marL="170730" lvl="0" indent="-170730" algn="l" rtl="0">
              <a:spcBef>
                <a:spcPts val="0"/>
              </a:spcBef>
              <a:spcAft>
                <a:spcPts val="0"/>
              </a:spcAft>
              <a:buClr>
                <a:schemeClr val="dk1"/>
              </a:buClr>
              <a:buSzPts val="1200"/>
              <a:buFont typeface="Arial"/>
              <a:buChar char="•"/>
            </a:pPr>
            <a:r>
              <a:rPr lang="en-GB" dirty="0"/>
              <a:t>GOV.UK – Department for Education (DfE), </a:t>
            </a:r>
            <a:r>
              <a:rPr lang="en-GB" i="1" dirty="0"/>
              <a:t>Keeping Children Safe in Education</a:t>
            </a:r>
            <a:r>
              <a:rPr lang="en-GB" dirty="0"/>
              <a:t>. https://www.gov.uk/government/publications/keeping-children-safe-in-education--2</a:t>
            </a:r>
            <a:endParaRPr dirty="0"/>
          </a:p>
          <a:p>
            <a:pPr marL="0" lvl="0" indent="0" algn="l" rtl="0">
              <a:spcBef>
                <a:spcPts val="0"/>
              </a:spcBef>
              <a:spcAft>
                <a:spcPts val="0"/>
              </a:spcAft>
              <a:buClr>
                <a:schemeClr val="dk1"/>
              </a:buClr>
              <a:buSzPts val="1200"/>
              <a:buFont typeface="Arial"/>
              <a:buNone/>
            </a:pPr>
            <a:endParaRPr dirty="0"/>
          </a:p>
        </p:txBody>
      </p:sp>
      <p:sp>
        <p:nvSpPr>
          <p:cNvPr id="576" name="Google Shape;57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1: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p21: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b="1" dirty="0"/>
              <a:t>Optional reflection task. Delete this slide if you need a shortened version of this section</a:t>
            </a:r>
            <a:br>
              <a:rPr lang="en-GB" b="1" dirty="0"/>
            </a:br>
            <a:endParaRPr b="1" dirty="0"/>
          </a:p>
          <a:p>
            <a:pPr marL="0" marR="0" lvl="0" indent="0" algn="l" rtl="0">
              <a:lnSpc>
                <a:spcPct val="100000"/>
              </a:lnSpc>
              <a:spcBef>
                <a:spcPts val="0"/>
              </a:spcBef>
              <a:spcAft>
                <a:spcPts val="0"/>
              </a:spcAft>
              <a:buClr>
                <a:schemeClr val="dk1"/>
              </a:buClr>
              <a:buSzPts val="1200"/>
              <a:buFont typeface="Arial"/>
              <a:buNone/>
            </a:pPr>
            <a:r>
              <a:rPr lang="en-GB" b="1" dirty="0"/>
              <a:t>[Delete the yellow text if you’re not adding any scenarios specific to the EYFS]</a:t>
            </a: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Ask staff to look at the 4 examples and think about whether there should be a safeguarding referral made. They should discuss this with the person next to them</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Take some feedback from staff</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Highlight that something in Eli’s home circumstances might have changed over the summer holidays, and that finding out what might be happening at home could be helpful</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Highlight that Tashan could be going through some issues with his peers and while this might not necessarily be a safeguarding concern, we should try to find out more so he can be supported</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Highlight that Bea’s increased absence from school could be a safeguarding concern in itself</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Identify that Folayemi might be avoiding a specific person, or showing a lack of interest in a topic she used to enjoy</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In all cases, it doesn’t necessarily mean there’s a safeguarding issue, but we need to notice the signs and report any changes in behaviours we see, just in case</a:t>
            </a:r>
            <a:endParaRPr dirty="0"/>
          </a:p>
          <a:p>
            <a:pPr marL="171450" marR="0" lvl="0" indent="-57150" algn="l" rtl="0">
              <a:lnSpc>
                <a:spcPct val="100000"/>
              </a:lnSpc>
              <a:spcBef>
                <a:spcPts val="0"/>
              </a:spcBef>
              <a:spcAft>
                <a:spcPts val="0"/>
              </a:spcAft>
              <a:buClr>
                <a:schemeClr val="dk1"/>
              </a:buClr>
              <a:buSzPts val="1800"/>
              <a:buFont typeface="Arial"/>
              <a:buNone/>
            </a:pPr>
            <a:endParaRPr sz="1800" b="1" i="0" u="none" strike="noStrik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800"/>
              <a:buFont typeface="Arial"/>
              <a:buChar char="•"/>
            </a:pPr>
            <a:r>
              <a:rPr lang="en-GB" sz="1800" b="1" i="0" u="none" strike="noStrike" dirty="0">
                <a:solidFill>
                  <a:srgbClr val="000000"/>
                </a:solidFill>
                <a:latin typeface="Arial"/>
                <a:ea typeface="Arial"/>
                <a:cs typeface="Arial"/>
                <a:sym typeface="Arial"/>
              </a:rPr>
              <a:t>If there are EYFS staff in this session, </a:t>
            </a:r>
            <a:r>
              <a:rPr lang="en-GB" dirty="0"/>
              <a:t>you can use KeyGPT to come up with a scenario more specific to the EYFS setting and add it to the text on the slide</a:t>
            </a:r>
            <a:endParaRPr dirty="0"/>
          </a:p>
        </p:txBody>
      </p:sp>
      <p:sp>
        <p:nvSpPr>
          <p:cNvPr id="445" name="Google Shape;445;p21: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599" name="Google Shape;599;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0" dirty="0"/>
              <a:t>Explain that you’ve now covered the first 2 learning objectives</a:t>
            </a:r>
            <a:endParaRPr dirty="0"/>
          </a:p>
          <a:p>
            <a:pPr marL="170730" lvl="0" indent="-170730" algn="l" rtl="0">
              <a:spcBef>
                <a:spcPts val="0"/>
              </a:spcBef>
              <a:spcAft>
                <a:spcPts val="0"/>
              </a:spcAft>
              <a:buClr>
                <a:schemeClr val="dk1"/>
              </a:buClr>
              <a:buSzPts val="1200"/>
              <a:buFont typeface="Arial"/>
              <a:buChar char="•"/>
            </a:pPr>
            <a:r>
              <a:rPr lang="en-GB" dirty="0"/>
              <a:t>Read through the main points from this section</a:t>
            </a:r>
            <a:endParaRPr dirty="0"/>
          </a:p>
          <a:p>
            <a:pPr marL="170730" lvl="0" indent="-170730" algn="l" rtl="0">
              <a:spcBef>
                <a:spcPts val="0"/>
              </a:spcBef>
              <a:spcAft>
                <a:spcPts val="0"/>
              </a:spcAft>
              <a:buClr>
                <a:schemeClr val="dk1"/>
              </a:buClr>
              <a:buSzPts val="1200"/>
              <a:buFont typeface="Arial"/>
              <a:buChar char="•"/>
            </a:pPr>
            <a:r>
              <a:rPr lang="en-GB" dirty="0"/>
              <a:t>Ask staff if they have any questions about what you’ve covered so far</a:t>
            </a:r>
            <a:endParaRPr dirty="0"/>
          </a:p>
          <a:p>
            <a:pPr marL="0" lvl="0" indent="0" algn="l" rtl="0">
              <a:spcBef>
                <a:spcPts val="0"/>
              </a:spcBef>
              <a:spcAft>
                <a:spcPts val="0"/>
              </a:spcAft>
              <a:buNone/>
            </a:pPr>
            <a:endParaRPr dirty="0"/>
          </a:p>
        </p:txBody>
      </p:sp>
      <p:sp>
        <p:nvSpPr>
          <p:cNvPr id="600" name="Google Shape;600;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606" name="Google Shape;60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dirty="0"/>
              <a:t>Tell staff that you’re now going to look at the ways in which some pupils are more vulnerable than others </a:t>
            </a:r>
            <a:endParaRPr dirty="0"/>
          </a:p>
          <a:p>
            <a:pPr marL="0" lvl="0" indent="0" algn="l" rtl="0">
              <a:spcBef>
                <a:spcPts val="0"/>
              </a:spcBef>
              <a:spcAft>
                <a:spcPts val="0"/>
              </a:spcAft>
              <a:buNone/>
            </a:pPr>
            <a:endParaRPr dirty="0"/>
          </a:p>
        </p:txBody>
      </p:sp>
      <p:sp>
        <p:nvSpPr>
          <p:cNvPr id="607" name="Google Shape;607;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622" name="Google Shape;622;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Tell staff that while </a:t>
            </a:r>
            <a:r>
              <a:rPr lang="en-GB" b="1" dirty="0"/>
              <a:t>all</a:t>
            </a:r>
            <a:r>
              <a:rPr lang="en-GB" dirty="0"/>
              <a:t> children are vulnerable to abuse, there are some we need to pay particular attention to, as they're more vulnerable than others</a:t>
            </a:r>
            <a:endParaRPr dirty="0"/>
          </a:p>
          <a:p>
            <a:pPr marL="170730" lvl="0" indent="-170730" algn="l" rtl="0">
              <a:spcBef>
                <a:spcPts val="0"/>
              </a:spcBef>
              <a:spcAft>
                <a:spcPts val="0"/>
              </a:spcAft>
              <a:buClr>
                <a:schemeClr val="dk1"/>
              </a:buClr>
              <a:buSzPts val="1200"/>
              <a:buFont typeface="Arial"/>
              <a:buChar char="•"/>
            </a:pPr>
            <a:r>
              <a:rPr lang="en-GB" b="1" dirty="0"/>
              <a:t>Select</a:t>
            </a:r>
            <a:r>
              <a:rPr lang="en-GB" dirty="0"/>
              <a:t> to bring up the groups of pupils who are more likely to need early help or may be at greater risk of harm and run through them. These are pupils who:</a:t>
            </a:r>
            <a:endParaRPr dirty="0"/>
          </a:p>
          <a:p>
            <a:pPr marL="626010" lvl="1" indent="-170730" algn="l" rtl="0">
              <a:spcBef>
                <a:spcPts val="0"/>
              </a:spcBef>
              <a:spcAft>
                <a:spcPts val="0"/>
              </a:spcAft>
              <a:buClr>
                <a:schemeClr val="dk1"/>
              </a:buClr>
              <a:buSzPts val="1200"/>
              <a:buFont typeface="Arial"/>
              <a:buChar char="•"/>
            </a:pPr>
            <a:r>
              <a:rPr lang="en-GB" dirty="0"/>
              <a:t>Have special educational needs or disabilities (SEND), certain health conditions or specific additional needs</a:t>
            </a:r>
            <a:endParaRPr dirty="0"/>
          </a:p>
          <a:p>
            <a:pPr marL="626010" lvl="1" indent="-170730" algn="l" rtl="0">
              <a:spcBef>
                <a:spcPts val="0"/>
              </a:spcBef>
              <a:spcAft>
                <a:spcPts val="0"/>
              </a:spcAft>
              <a:buClr>
                <a:schemeClr val="dk1"/>
              </a:buClr>
              <a:buSzPts val="1200"/>
              <a:buFont typeface="Arial"/>
              <a:buChar char="•"/>
            </a:pPr>
            <a:r>
              <a:rPr lang="en-GB" dirty="0"/>
              <a:t>Have social, emotional and mental health needs (SEMH)</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frequently missing from care, home and/or school, or are persistently absent, including absences for part of the school day</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Have a parent or carer in custody, or are affected by parental offending</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Have been repeatedly removed from the classroom, have experienced multiple suspensions, are on a part-time timetable, or are at risk of permanent exclusion</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pregnant or are parents themselves</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at risk of honour or faith-based abuse, e.g. female genital mutilation or forced marriage</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Have returned home to their family from care</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privately fostered</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LGBTQ+, or perceived to be</a:t>
            </a:r>
            <a:endParaRPr dirty="0"/>
          </a:p>
          <a:p>
            <a:pPr marL="170730" lvl="0" indent="-170730" algn="l" rtl="0">
              <a:spcBef>
                <a:spcPts val="0"/>
              </a:spcBef>
              <a:spcAft>
                <a:spcPts val="0"/>
              </a:spcAft>
              <a:buClr>
                <a:schemeClr val="dk1"/>
              </a:buClr>
              <a:buSzPts val="1200"/>
              <a:buFont typeface="Arial"/>
              <a:buChar char="•"/>
            </a:pPr>
            <a:r>
              <a:rPr lang="en-GB" dirty="0"/>
              <a:t>Explain that there are further groups of pupils who are more vulnerable to abuse on the following slide</a:t>
            </a:r>
            <a:br>
              <a:rPr lang="en-GB" dirty="0"/>
            </a:br>
            <a:endParaRPr dirty="0"/>
          </a:p>
          <a:p>
            <a:pPr marL="0" lvl="0" indent="0" algn="l" rtl="0">
              <a:spcBef>
                <a:spcPts val="0"/>
              </a:spcBef>
              <a:spcAft>
                <a:spcPts val="0"/>
              </a:spcAft>
              <a:buNone/>
            </a:pPr>
            <a:endParaRPr b="0"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Department for Education (DfE), </a:t>
            </a:r>
            <a:r>
              <a:rPr lang="en-GB" i="1" dirty="0"/>
              <a:t>Keeping Children Safe in Education</a:t>
            </a:r>
            <a:r>
              <a:rPr lang="en-GB" dirty="0"/>
              <a:t>. https://www.gov.uk/government/publications/keeping-children-safe-in-education--2</a:t>
            </a:r>
            <a:endParaRPr dirty="0"/>
          </a:p>
          <a:p>
            <a:pPr marL="171450" lvl="0" indent="-95250" algn="l" rtl="0">
              <a:spcBef>
                <a:spcPts val="0"/>
              </a:spcBef>
              <a:spcAft>
                <a:spcPts val="0"/>
              </a:spcAft>
              <a:buClr>
                <a:schemeClr val="dk1"/>
              </a:buClr>
              <a:buSzPts val="1200"/>
              <a:buFont typeface="Arial"/>
              <a:buNone/>
            </a:pPr>
            <a:endParaRPr dirty="0"/>
          </a:p>
        </p:txBody>
      </p:sp>
      <p:sp>
        <p:nvSpPr>
          <p:cNvPr id="623" name="Google Shape;623;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640" name="Google Shape;640;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Explain that this slide is a follow-on from the previous slide, listing further groups of pupils who are more vulnerable to abuse</a:t>
            </a:r>
            <a:endParaRPr dirty="0"/>
          </a:p>
          <a:p>
            <a:pPr marL="170730" lvl="0" indent="-170730" algn="l" rtl="0">
              <a:spcBef>
                <a:spcPts val="0"/>
              </a:spcBef>
              <a:spcAft>
                <a:spcPts val="0"/>
              </a:spcAft>
              <a:buClr>
                <a:schemeClr val="dk1"/>
              </a:buClr>
              <a:buSzPts val="1200"/>
              <a:buFont typeface="Arial"/>
              <a:buChar char="•"/>
            </a:pPr>
            <a:r>
              <a:rPr lang="en-GB" b="1" dirty="0"/>
              <a:t>Select</a:t>
            </a:r>
            <a:r>
              <a:rPr lang="en-GB" dirty="0"/>
              <a:t> to bring up the groups of pupils who are more likely to need early help or may be at greater risk of harm and run through them These include pupils who:</a:t>
            </a:r>
            <a:endParaRPr dirty="0"/>
          </a:p>
          <a:p>
            <a:pPr marL="626010" lvl="1" indent="-170730" algn="l" rtl="0">
              <a:spcBef>
                <a:spcPts val="0"/>
              </a:spcBef>
              <a:spcAft>
                <a:spcPts val="0"/>
              </a:spcAft>
              <a:buClr>
                <a:schemeClr val="dk1"/>
              </a:buClr>
              <a:buSzPts val="1200"/>
              <a:buFont typeface="Arial"/>
              <a:buChar char="•"/>
            </a:pPr>
            <a:r>
              <a:rPr lang="en-GB" dirty="0"/>
              <a:t>Are in challenging family circumstances </a:t>
            </a:r>
            <a:r>
              <a:rPr lang="en-GB" b="0" i="0" dirty="0">
                <a:solidFill>
                  <a:srgbClr val="1D1C1D"/>
                </a:solidFill>
                <a:latin typeface="Lato"/>
                <a:ea typeface="Lato"/>
                <a:cs typeface="Lato"/>
                <a:sym typeface="Lato"/>
              </a:rPr>
              <a:t>–</a:t>
            </a:r>
            <a:r>
              <a:rPr lang="en-GB" dirty="0"/>
              <a:t> for example, living around drug and alcohol misuse or domestic abuse</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at risk of radicalisation</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at risk of modern slavery, trafficking or sexual or criminal exploitation</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misusing drugs or alcohol </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Have exhibited early signs of abusive, violent and/or harmful behaviours</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Have a family member experiencing poor mental health </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educated at home and therefore less visible to the services that are there to keep them safe and supported in line with their needs</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showing signs of being drawn into antisocial or criminal behaviour, including gang involvement and association with organised crime groups or county lines</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involved in a gang </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Are young carers </a:t>
            </a:r>
            <a:endParaRPr dirty="0"/>
          </a:p>
          <a:p>
            <a:pPr marL="170730" lvl="0" indent="-170730" algn="l" rtl="0">
              <a:spcBef>
                <a:spcPts val="0"/>
              </a:spcBef>
              <a:spcAft>
                <a:spcPts val="0"/>
              </a:spcAft>
              <a:buClr>
                <a:schemeClr val="dk1"/>
              </a:buClr>
              <a:buSzPts val="1200"/>
              <a:buFont typeface="Arial"/>
              <a:buChar char="•"/>
            </a:pPr>
            <a:r>
              <a:rPr lang="en-GB" dirty="0"/>
              <a:t>Note that early help means providing support as soon as a problem emerges at any point in a child’s life, from the foundation years through to the teenage years</a:t>
            </a:r>
            <a:endParaRPr dirty="0"/>
          </a:p>
          <a:p>
            <a:pPr marL="0" lvl="0" indent="0" algn="l" rtl="0">
              <a:spcBef>
                <a:spcPts val="0"/>
              </a:spcBef>
              <a:spcAft>
                <a:spcPts val="0"/>
              </a:spcAft>
              <a:buClr>
                <a:schemeClr val="dk1"/>
              </a:buClr>
              <a:buSzPts val="1200"/>
              <a:buFont typeface="Arial"/>
              <a:buNone/>
            </a:pPr>
            <a:endParaRPr b="0"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Department for Education (DfE), </a:t>
            </a:r>
            <a:r>
              <a:rPr lang="en-GB" i="1" dirty="0"/>
              <a:t>Keeping Children Safe in Education</a:t>
            </a:r>
            <a:r>
              <a:rPr lang="en-GB" dirty="0"/>
              <a:t>. https://www.gov.uk/government/publications/keeping-children-safe-in-education--2</a:t>
            </a:r>
            <a:endParaRPr dirty="0"/>
          </a:p>
          <a:p>
            <a:pPr marL="171450" lvl="0" indent="-95250" algn="l" rtl="0">
              <a:spcBef>
                <a:spcPts val="0"/>
              </a:spcBef>
              <a:spcAft>
                <a:spcPts val="0"/>
              </a:spcAft>
              <a:buClr>
                <a:schemeClr val="dk1"/>
              </a:buClr>
              <a:buSzPts val="1200"/>
              <a:buFont typeface="Arial"/>
              <a:buNone/>
            </a:pPr>
            <a:endParaRPr dirty="0"/>
          </a:p>
        </p:txBody>
      </p:sp>
      <p:sp>
        <p:nvSpPr>
          <p:cNvPr id="641" name="Google Shape;641;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658" name="Google Shape;65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b="1" dirty="0"/>
          </a:p>
          <a:p>
            <a:pPr marL="170730" lvl="0" indent="-170730" algn="l" rtl="0">
              <a:spcBef>
                <a:spcPts val="0"/>
              </a:spcBef>
              <a:spcAft>
                <a:spcPts val="0"/>
              </a:spcAft>
              <a:buClr>
                <a:schemeClr val="dk1"/>
              </a:buClr>
              <a:buSzPts val="1200"/>
              <a:buFont typeface="Arial"/>
              <a:buChar char="•"/>
            </a:pPr>
            <a:r>
              <a:rPr lang="en-GB" dirty="0"/>
              <a:t>Tell staff you're going to look at a particular group in more detail now: pupils with special educational needs and disabilities (SEND) and social, emotional and mental health needs (SEMH)</a:t>
            </a:r>
            <a:endParaRPr dirty="0"/>
          </a:p>
          <a:p>
            <a:pPr marL="170730" lvl="0" indent="-170730" algn="l" rtl="0">
              <a:spcBef>
                <a:spcPts val="0"/>
              </a:spcBef>
              <a:spcAft>
                <a:spcPts val="0"/>
              </a:spcAft>
              <a:buClr>
                <a:schemeClr val="dk1"/>
              </a:buClr>
              <a:buSzPts val="1200"/>
              <a:buFont typeface="Arial"/>
              <a:buChar char="•"/>
            </a:pPr>
            <a:r>
              <a:rPr lang="en-GB" dirty="0"/>
              <a:t>Highlight that children with disabilities are </a:t>
            </a:r>
            <a:r>
              <a:rPr lang="en-GB" b="1" dirty="0"/>
              <a:t>over 3 times more likely </a:t>
            </a:r>
            <a:r>
              <a:rPr lang="en-GB" dirty="0"/>
              <a:t>to be abused than other children</a:t>
            </a:r>
            <a:endParaRPr dirty="0"/>
          </a:p>
          <a:p>
            <a:pPr marL="170730" lvl="0" indent="-170730" algn="l" rtl="0">
              <a:spcBef>
                <a:spcPts val="0"/>
              </a:spcBef>
              <a:spcAft>
                <a:spcPts val="0"/>
              </a:spcAft>
              <a:buClr>
                <a:schemeClr val="dk1"/>
              </a:buClr>
              <a:buSzPts val="1200"/>
              <a:buFont typeface="Arial"/>
              <a:buChar char="•"/>
            </a:pPr>
            <a:r>
              <a:rPr lang="en-GB" dirty="0"/>
              <a:t>Explain they're more vulnerable as they might: </a:t>
            </a:r>
            <a:endParaRPr dirty="0"/>
          </a:p>
          <a:p>
            <a:pPr marL="626010" lvl="1" indent="-170730" algn="l" rtl="0">
              <a:spcBef>
                <a:spcPts val="0"/>
              </a:spcBef>
              <a:spcAft>
                <a:spcPts val="0"/>
              </a:spcAft>
              <a:buClr>
                <a:schemeClr val="dk1"/>
              </a:buClr>
              <a:buSzPts val="1200"/>
              <a:buFont typeface="Arial"/>
              <a:buChar char="•"/>
            </a:pPr>
            <a:r>
              <a:rPr lang="en-GB" dirty="0"/>
              <a:t>Rely on others for assistance and care, giving abusers more opportunities to abuse them. They might be more prone to trusting others, and/or naïve when it comes to abusive behaviour. For example, they may be more likely to believe lies told to them by strangers on the internet, or more likely to assume that an abusive family situation is normal</a:t>
            </a:r>
            <a:endParaRPr dirty="0"/>
          </a:p>
          <a:p>
            <a:pPr marL="626010" lvl="1" indent="-170730" algn="l" rtl="0">
              <a:spcBef>
                <a:spcPts val="0"/>
              </a:spcBef>
              <a:spcAft>
                <a:spcPts val="0"/>
              </a:spcAft>
              <a:buClr>
                <a:schemeClr val="dk1"/>
              </a:buClr>
              <a:buSzPts val="1200"/>
              <a:buFont typeface="Arial"/>
              <a:buChar char="•"/>
            </a:pPr>
            <a:r>
              <a:rPr lang="en-GB" dirty="0"/>
              <a:t>Find it harder to communicate their abuse. This could be due to communication barriers caused by their speech, language and communication needs, or because they’re more isolated and have fewer opportunities to tell someone about abuse</a:t>
            </a:r>
            <a:endParaRPr dirty="0"/>
          </a:p>
          <a:p>
            <a:pPr marL="626010" lvl="1" indent="-170730" algn="l" rtl="0">
              <a:spcBef>
                <a:spcPts val="0"/>
              </a:spcBef>
              <a:spcAft>
                <a:spcPts val="0"/>
              </a:spcAft>
              <a:buClr>
                <a:schemeClr val="dk1"/>
              </a:buClr>
              <a:buSzPts val="1200"/>
              <a:buFont typeface="Arial"/>
              <a:buChar char="•"/>
            </a:pPr>
            <a:r>
              <a:rPr lang="en-GB" dirty="0"/>
              <a:t>Be less likely to understand that what they're experiencing is abuse. This doesn’t mean they aren’t harmed by abuse, though – they’re still experiencing harm</a:t>
            </a:r>
            <a:endParaRPr dirty="0"/>
          </a:p>
          <a:p>
            <a:pPr marL="626010" lvl="1" indent="-170730" algn="l" rtl="0">
              <a:spcBef>
                <a:spcPts val="0"/>
              </a:spcBef>
              <a:spcAft>
                <a:spcPts val="0"/>
              </a:spcAft>
              <a:buClr>
                <a:schemeClr val="dk1"/>
              </a:buClr>
              <a:buSzPts val="1200"/>
              <a:buFont typeface="Arial"/>
              <a:buChar char="•"/>
            </a:pPr>
            <a:r>
              <a:rPr lang="en-GB" dirty="0"/>
              <a:t>Be more prone to isolation and/or bullying by their peer group due to their SEN or disability</a:t>
            </a:r>
            <a:endParaRPr dirty="0"/>
          </a:p>
          <a:p>
            <a:pPr marL="626010" lvl="1" indent="-170730" algn="l" rtl="0">
              <a:spcBef>
                <a:spcPts val="0"/>
              </a:spcBef>
              <a:spcAft>
                <a:spcPts val="0"/>
              </a:spcAft>
              <a:buClr>
                <a:schemeClr val="dk1"/>
              </a:buClr>
              <a:buSzPts val="1200"/>
              <a:buFont typeface="Arial"/>
              <a:buChar char="•"/>
            </a:pPr>
            <a:r>
              <a:rPr lang="en-GB" dirty="0"/>
              <a:t>Find it harder to communicate their feelings and emotions </a:t>
            </a:r>
            <a:endParaRPr dirty="0"/>
          </a:p>
          <a:p>
            <a:pPr marL="170730" lvl="0" indent="-170730" algn="l" rtl="0">
              <a:spcBef>
                <a:spcPts val="0"/>
              </a:spcBef>
              <a:spcAft>
                <a:spcPts val="0"/>
              </a:spcAft>
              <a:buClr>
                <a:schemeClr val="dk1"/>
              </a:buClr>
              <a:buSzPts val="1200"/>
              <a:buFont typeface="Arial"/>
              <a:buChar char="•"/>
            </a:pPr>
            <a:r>
              <a:rPr lang="en-GB" dirty="0"/>
              <a:t>Signs of abuse can also be missed, as they're seen as symptoms of their SEN or disability or caused by their SEN or disability. For example, bruises might be assumed to be caused by disability equipment or problems with mobility. Or, children experiencing abuse or attempting to tell someone about their abuse might self-harm or display inappropriate sexual behaviour, or other repetitive or challenging behaviours, which are misinterpreted as part of their needs or disabilities</a:t>
            </a:r>
            <a:endParaRPr dirty="0"/>
          </a:p>
          <a:p>
            <a:pPr marL="170730" lvl="0" indent="-170730" algn="l" rtl="0">
              <a:spcBef>
                <a:spcPts val="0"/>
              </a:spcBef>
              <a:spcAft>
                <a:spcPts val="0"/>
              </a:spcAft>
              <a:buClr>
                <a:schemeClr val="dk1"/>
              </a:buClr>
              <a:buSzPts val="1200"/>
              <a:buFont typeface="Arial"/>
              <a:buChar char="•"/>
            </a:pPr>
            <a:r>
              <a:rPr lang="en-GB" dirty="0"/>
              <a:t>Remind staff that:</a:t>
            </a:r>
            <a:endParaRPr dirty="0"/>
          </a:p>
          <a:p>
            <a:pPr marL="626010" lvl="1" indent="-170730" algn="l" rtl="0">
              <a:spcBef>
                <a:spcPts val="0"/>
              </a:spcBef>
              <a:spcAft>
                <a:spcPts val="0"/>
              </a:spcAft>
              <a:buClr>
                <a:schemeClr val="dk1"/>
              </a:buClr>
              <a:buSzPts val="1200"/>
              <a:buFont typeface="Arial"/>
              <a:buChar char="•"/>
            </a:pPr>
            <a:r>
              <a:rPr lang="en-GB" dirty="0"/>
              <a:t>All forms of SEND are different, and even 2 pupils with the same form of SEND may have different strengths and weaknesses. All these risk factors may or may not be true for any individual</a:t>
            </a:r>
            <a:endParaRPr dirty="0"/>
          </a:p>
          <a:p>
            <a:pPr marL="626010" lvl="1" indent="-170730" algn="l" rtl="0">
              <a:spcBef>
                <a:spcPts val="0"/>
              </a:spcBef>
              <a:spcAft>
                <a:spcPts val="0"/>
              </a:spcAft>
              <a:buClr>
                <a:schemeClr val="dk1"/>
              </a:buClr>
              <a:buSzPts val="1200"/>
              <a:buFont typeface="Arial"/>
              <a:buChar char="•"/>
            </a:pPr>
            <a:r>
              <a:rPr lang="en-GB" dirty="0"/>
              <a:t>SEND is more than the stereotyped use of wheelchairs and/or blindness or deafness – a lot of SEN and disabilities are invisible, and it can be easy to forget that these children are also vulnerable. For example, neurodivergent pupils can be particularly good at ‘masking’, where they hide their struggles and act as though everything is fine when it’s not</a:t>
            </a:r>
            <a:endParaRPr dirty="0"/>
          </a:p>
          <a:p>
            <a:pPr marL="170730" lvl="0" indent="-170730" algn="l" rtl="0">
              <a:spcBef>
                <a:spcPts val="0"/>
              </a:spcBef>
              <a:spcAft>
                <a:spcPts val="0"/>
              </a:spcAft>
              <a:buClr>
                <a:schemeClr val="dk1"/>
              </a:buClr>
              <a:buSzPts val="1200"/>
              <a:buFont typeface="Arial"/>
              <a:buChar char="•"/>
            </a:pPr>
            <a:r>
              <a:rPr lang="en-GB" dirty="0"/>
              <a:t>Give staff an example. Either use an (anonymous) example from your context if you have one, or share the example below:</a:t>
            </a:r>
            <a:endParaRPr dirty="0"/>
          </a:p>
          <a:p>
            <a:pPr marL="626010" lvl="1" indent="-170730" algn="l" rtl="0">
              <a:spcBef>
                <a:spcPts val="0"/>
              </a:spcBef>
              <a:spcAft>
                <a:spcPts val="0"/>
              </a:spcAft>
              <a:buClr>
                <a:schemeClr val="dk1"/>
              </a:buClr>
              <a:buSzPts val="1200"/>
              <a:buFont typeface="Arial"/>
              <a:buChar char="•"/>
            </a:pPr>
            <a:r>
              <a:rPr lang="en-GB" dirty="0"/>
              <a:t>A 15-year-old girl – ‘Maria’ – was the victim of criminal exploitation and sexual exploitation</a:t>
            </a:r>
            <a:endParaRPr dirty="0"/>
          </a:p>
          <a:p>
            <a:pPr marL="626010" lvl="1" indent="-170730" algn="l" rtl="0">
              <a:spcBef>
                <a:spcPts val="0"/>
              </a:spcBef>
              <a:spcAft>
                <a:spcPts val="0"/>
              </a:spcAft>
              <a:buClr>
                <a:schemeClr val="dk1"/>
              </a:buClr>
              <a:buSzPts val="1200"/>
              <a:buFont typeface="Arial"/>
              <a:buChar char="•"/>
            </a:pPr>
            <a:r>
              <a:rPr lang="en-GB" dirty="0"/>
              <a:t>Maria had SEN and speech and language difficulties, which she received support for at school</a:t>
            </a:r>
            <a:endParaRPr dirty="0"/>
          </a:p>
          <a:p>
            <a:pPr marL="626010" lvl="1" indent="-170730" algn="l" rtl="0">
              <a:spcBef>
                <a:spcPts val="0"/>
              </a:spcBef>
              <a:spcAft>
                <a:spcPts val="0"/>
              </a:spcAft>
              <a:buClr>
                <a:schemeClr val="dk1"/>
              </a:buClr>
              <a:buSzPts val="1200"/>
              <a:buFont typeface="Arial"/>
              <a:buChar char="•"/>
            </a:pPr>
            <a:r>
              <a:rPr lang="en-GB" dirty="0"/>
              <a:t>Maria was targeted by a gang in her local area on her way to and from school</a:t>
            </a:r>
            <a:endParaRPr dirty="0"/>
          </a:p>
          <a:p>
            <a:pPr marL="626010" lvl="1" indent="-170730" algn="l" rtl="0">
              <a:spcBef>
                <a:spcPts val="0"/>
              </a:spcBef>
              <a:spcAft>
                <a:spcPts val="0"/>
              </a:spcAft>
              <a:buClr>
                <a:schemeClr val="dk1"/>
              </a:buClr>
              <a:buSzPts val="1200"/>
              <a:buFont typeface="Arial"/>
              <a:buChar char="•"/>
            </a:pPr>
            <a:r>
              <a:rPr lang="en-GB" dirty="0"/>
              <a:t>On one occasion Maria went missing, and was found 3 hours away from her home by the police</a:t>
            </a:r>
            <a:endParaRPr dirty="0"/>
          </a:p>
          <a:p>
            <a:pPr marL="626010" lvl="1" indent="-170730" algn="l" rtl="0">
              <a:spcBef>
                <a:spcPts val="0"/>
              </a:spcBef>
              <a:spcAft>
                <a:spcPts val="0"/>
              </a:spcAft>
              <a:buClr>
                <a:schemeClr val="dk1"/>
              </a:buClr>
              <a:buSzPts val="1200"/>
              <a:buFont typeface="Arial"/>
              <a:buChar char="•"/>
            </a:pPr>
            <a:r>
              <a:rPr lang="en-GB" dirty="0"/>
              <a:t>It turned out the gang had used Maria to transport class A drugs, which is known as ‘county lines’</a:t>
            </a:r>
            <a:endParaRPr dirty="0"/>
          </a:p>
          <a:p>
            <a:pPr marL="626010" lvl="1" indent="-170730" algn="l" rtl="0">
              <a:spcBef>
                <a:spcPts val="0"/>
              </a:spcBef>
              <a:spcAft>
                <a:spcPts val="0"/>
              </a:spcAft>
              <a:buClr>
                <a:schemeClr val="dk1"/>
              </a:buClr>
              <a:buSzPts val="1200"/>
              <a:buFont typeface="Arial"/>
              <a:buChar char="•"/>
            </a:pPr>
            <a:r>
              <a:rPr lang="en-GB" dirty="0"/>
              <a:t>Maria’s speech and language issues meant she found it difficult to communicate what had happened to her </a:t>
            </a:r>
            <a:endParaRPr dirty="0"/>
          </a:p>
          <a:p>
            <a:pPr marL="626010" lvl="1" indent="-170730" algn="l" rtl="0">
              <a:spcBef>
                <a:spcPts val="0"/>
              </a:spcBef>
              <a:spcAft>
                <a:spcPts val="0"/>
              </a:spcAft>
              <a:buClr>
                <a:schemeClr val="dk1"/>
              </a:buClr>
              <a:buSzPts val="1200"/>
              <a:buFont typeface="Arial"/>
              <a:buChar char="•"/>
            </a:pPr>
            <a:r>
              <a:rPr lang="en-GB" dirty="0"/>
              <a:t>The gang also gave her a sense of belonging that she lacked with her peers at school</a:t>
            </a:r>
            <a:endParaRPr dirty="0"/>
          </a:p>
          <a:p>
            <a:pPr marL="626010" lvl="1" indent="-170730" algn="l" rtl="0">
              <a:spcBef>
                <a:spcPts val="0"/>
              </a:spcBef>
              <a:spcAft>
                <a:spcPts val="0"/>
              </a:spcAft>
              <a:buClr>
                <a:schemeClr val="dk1"/>
              </a:buClr>
              <a:buSzPts val="1200"/>
              <a:buFont typeface="Arial"/>
              <a:buChar char="•"/>
            </a:pPr>
            <a:r>
              <a:rPr lang="en-GB" dirty="0"/>
              <a:t>It later emerged Maria had been sexually assaulted by 2 different men in the gang</a:t>
            </a:r>
            <a:endParaRPr dirty="0"/>
          </a:p>
          <a:p>
            <a:pPr marL="170730" lvl="0" indent="-170730" algn="l" rtl="0">
              <a:spcBef>
                <a:spcPts val="0"/>
              </a:spcBef>
              <a:spcAft>
                <a:spcPts val="0"/>
              </a:spcAft>
              <a:buClr>
                <a:schemeClr val="dk1"/>
              </a:buClr>
              <a:buSzPts val="1200"/>
              <a:buFont typeface="Arial"/>
              <a:buChar char="•"/>
            </a:pPr>
            <a:r>
              <a:rPr lang="en-GB" dirty="0"/>
              <a:t>So, what should staff do? </a:t>
            </a:r>
            <a:endParaRPr dirty="0"/>
          </a:p>
          <a:p>
            <a:pPr marL="626010" lvl="1" indent="-170730" algn="l" rtl="0">
              <a:spcBef>
                <a:spcPts val="0"/>
              </a:spcBef>
              <a:spcAft>
                <a:spcPts val="0"/>
              </a:spcAft>
              <a:buClr>
                <a:schemeClr val="dk1"/>
              </a:buClr>
              <a:buSzPts val="1200"/>
              <a:buFont typeface="Arial"/>
              <a:buChar char="•"/>
            </a:pPr>
            <a:r>
              <a:rPr lang="en-GB" dirty="0"/>
              <a:t>Be even more alert to children with SEND and any signs that something might be wrong</a:t>
            </a:r>
            <a:endParaRPr dirty="0"/>
          </a:p>
          <a:p>
            <a:pPr marL="626010" lvl="1" indent="-170730" algn="l" rtl="0">
              <a:spcBef>
                <a:spcPts val="0"/>
              </a:spcBef>
              <a:spcAft>
                <a:spcPts val="0"/>
              </a:spcAft>
              <a:buClr>
                <a:schemeClr val="dk1"/>
              </a:buClr>
              <a:buSzPts val="1200"/>
              <a:buFont typeface="Arial"/>
              <a:buChar char="•"/>
            </a:pPr>
            <a:r>
              <a:rPr lang="en-GB" dirty="0"/>
              <a:t>Always use professional curiosity. Think ‘Why?' or ‘What might be going on here?’</a:t>
            </a:r>
            <a:endParaRPr dirty="0"/>
          </a:p>
          <a:p>
            <a:pPr marL="0" lvl="0" indent="0" algn="l" rtl="0">
              <a:spcBef>
                <a:spcPts val="0"/>
              </a:spcBef>
              <a:spcAft>
                <a:spcPts val="0"/>
              </a:spcAft>
              <a:buNone/>
            </a:pPr>
            <a:endParaRPr b="0"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Department for Education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Safeguarding network, </a:t>
            </a:r>
            <a:r>
              <a:rPr lang="en-GB" i="1" dirty="0"/>
              <a:t>Specific Risks for Children with Additional Needs. </a:t>
            </a:r>
            <a:r>
              <a:rPr lang="en-GB" i="0" dirty="0"/>
              <a:t>https://safeguarding.network/content/safeguarding-resources/specific-risks-children-additional-needs/</a:t>
            </a:r>
            <a:endParaRPr dirty="0"/>
          </a:p>
          <a:p>
            <a:pPr marL="170730" lvl="0" indent="-170730" algn="l" rtl="0">
              <a:spcBef>
                <a:spcPts val="0"/>
              </a:spcBef>
              <a:spcAft>
                <a:spcPts val="0"/>
              </a:spcAft>
              <a:buClr>
                <a:schemeClr val="dk1"/>
              </a:buClr>
              <a:buSzPts val="1200"/>
              <a:buFont typeface="Arial"/>
              <a:buChar char="•"/>
            </a:pPr>
            <a:r>
              <a:rPr lang="en-GB" dirty="0"/>
              <a:t>GOV.UK – Ofsted, </a:t>
            </a:r>
            <a:r>
              <a:rPr lang="en-GB" i="1" dirty="0"/>
              <a:t>Social care commentary: protecting disabled children. </a:t>
            </a:r>
            <a:r>
              <a:rPr lang="en-GB" i="0" dirty="0"/>
              <a:t>https://www.gov.uk/government/speeches/social-care-commentary-october-2017</a:t>
            </a:r>
            <a:endParaRPr i="0" dirty="0"/>
          </a:p>
          <a:p>
            <a:pPr marL="0" lvl="0" indent="0" algn="l" rtl="0">
              <a:spcBef>
                <a:spcPts val="0"/>
              </a:spcBef>
              <a:spcAft>
                <a:spcPts val="0"/>
              </a:spcAft>
              <a:buNone/>
            </a:pPr>
            <a:endParaRPr dirty="0"/>
          </a:p>
        </p:txBody>
      </p:sp>
      <p:sp>
        <p:nvSpPr>
          <p:cNvPr id="659" name="Google Shape;659;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669" name="Google Shape;669;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Tell staff you're going to look at another particular group in more detail now: pupils who are, or are perceived to be, LGBTQ+</a:t>
            </a:r>
            <a:endParaRPr dirty="0"/>
          </a:p>
          <a:p>
            <a:pPr marL="170730" lvl="0" indent="-170730" algn="l" rtl="0">
              <a:spcBef>
                <a:spcPts val="0"/>
              </a:spcBef>
              <a:spcAft>
                <a:spcPts val="0"/>
              </a:spcAft>
              <a:buClr>
                <a:schemeClr val="dk1"/>
              </a:buClr>
              <a:buSzPts val="1200"/>
              <a:buFont typeface="Arial"/>
              <a:buChar char="•"/>
            </a:pPr>
            <a:r>
              <a:rPr lang="en-GB" dirty="0"/>
              <a:t>Highlight that nearly half of LGBTQ+ children experience bullying in school, and 1 in 10 find themselves having to leave their family home due to rejection or an unsafe environment</a:t>
            </a:r>
            <a:endParaRPr dirty="0"/>
          </a:p>
          <a:p>
            <a:pPr marL="170730" lvl="0" indent="-170730" algn="l" rtl="0">
              <a:spcBef>
                <a:spcPts val="0"/>
              </a:spcBef>
              <a:spcAft>
                <a:spcPts val="0"/>
              </a:spcAft>
              <a:buClr>
                <a:schemeClr val="dk1"/>
              </a:buClr>
              <a:buSzPts val="1200"/>
              <a:buFont typeface="Arial"/>
              <a:buChar char="•"/>
            </a:pPr>
            <a:r>
              <a:rPr lang="en-GB" dirty="0"/>
              <a:t>Explain they may be more vulnerable as: </a:t>
            </a:r>
            <a:endParaRPr dirty="0"/>
          </a:p>
          <a:p>
            <a:pPr marL="626010" lvl="1" indent="-170730" algn="l" rtl="0">
              <a:spcBef>
                <a:spcPts val="0"/>
              </a:spcBef>
              <a:spcAft>
                <a:spcPts val="0"/>
              </a:spcAft>
              <a:buClr>
                <a:schemeClr val="dk1"/>
              </a:buClr>
              <a:buSzPts val="1200"/>
              <a:buFont typeface="Arial"/>
              <a:buChar char="•"/>
            </a:pPr>
            <a:r>
              <a:rPr lang="en-GB" dirty="0"/>
              <a:t>They may be a more likely target for bullying and/or hate crimes related to their sexuality and/or due to questioning their gender. They may be aware that they are in some way different from their peers, or that they don’t fit in, and can’t be themselves </a:t>
            </a:r>
            <a:endParaRPr dirty="0"/>
          </a:p>
          <a:p>
            <a:pPr marL="626010" lvl="1" indent="-170730" algn="l" rtl="0">
              <a:spcBef>
                <a:spcPts val="0"/>
              </a:spcBef>
              <a:spcAft>
                <a:spcPts val="0"/>
              </a:spcAft>
              <a:buClr>
                <a:schemeClr val="dk1"/>
              </a:buClr>
              <a:buSzPts val="1200"/>
              <a:buFont typeface="Arial"/>
              <a:buChar char="•"/>
            </a:pPr>
            <a:r>
              <a:rPr lang="en-GB" dirty="0"/>
              <a:t>They may not be ‘out’ to friends or family and may be worrying about coming out at home or to their friends. If they’re worried about coming out to family, it’s likely that they don’t have a trusted adult to share their concerns with</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Children who are LGBTQ+ may be more at risk of experiencing abuse or homelessness due to rejection by their family</a:t>
            </a:r>
            <a:endParaRPr dirty="0"/>
          </a:p>
          <a:p>
            <a:pPr marL="170730" lvl="0" indent="-170730" algn="l" rtl="0">
              <a:spcBef>
                <a:spcPts val="0"/>
              </a:spcBef>
              <a:spcAft>
                <a:spcPts val="0"/>
              </a:spcAft>
              <a:buClr>
                <a:schemeClr val="dk1"/>
              </a:buClr>
              <a:buSzPts val="1200"/>
              <a:buFont typeface="Arial"/>
              <a:buChar char="•"/>
            </a:pPr>
            <a:r>
              <a:rPr lang="en-GB" dirty="0"/>
              <a:t>Emphasise to staff that pupils don’t need to </a:t>
            </a:r>
            <a:r>
              <a:rPr lang="en-GB" b="1" dirty="0"/>
              <a:t>be</a:t>
            </a:r>
            <a:r>
              <a:rPr lang="en-GB" dirty="0"/>
              <a:t> LGBTQ+ to be subject to bullying or abuse. They may still be on the receiving end of this abuse if they are </a:t>
            </a:r>
            <a:r>
              <a:rPr lang="en-GB" b="1" dirty="0"/>
              <a:t>perceived</a:t>
            </a:r>
            <a:r>
              <a:rPr lang="en-GB" dirty="0"/>
              <a:t> to be LGBTQ+, regardless of their own identity</a:t>
            </a:r>
            <a:endParaRPr lang="en-GB" b="0" dirty="0"/>
          </a:p>
          <a:p>
            <a:pPr marL="170730" lvl="0" indent="-170730" algn="l" rtl="0">
              <a:spcBef>
                <a:spcPts val="0"/>
              </a:spcBef>
              <a:spcAft>
                <a:spcPts val="0"/>
              </a:spcAft>
              <a:buClr>
                <a:schemeClr val="dk1"/>
              </a:buClr>
              <a:buSzPts val="1200"/>
              <a:buFont typeface="Arial"/>
              <a:buChar char="•"/>
            </a:pPr>
            <a:r>
              <a:rPr lang="en-GB" b="0" dirty="0"/>
              <a:t>KCSIE 2026 emphasises that schools should be aware of the potential vulnerabilities of children who are questioning their gender, including the possibility of complex mental health needs and psychosocial needs, e.g. relating to family relationships, and relationships with peers or their broader social environment including discriminatory bullying   </a:t>
            </a:r>
            <a:br>
              <a:rPr lang="en-GB" b="0" dirty="0"/>
            </a:br>
            <a:endParaRPr b="0"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Department for Education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Safeguarding LGBT+ children and young people.</a:t>
            </a:r>
            <a:r>
              <a:rPr lang="en-GB" dirty="0"/>
              <a:t> https://learning.nspcc.org.uk/safeguarding-child-protection/lgbtq-children-young-people</a:t>
            </a:r>
            <a:endParaRPr dirty="0"/>
          </a:p>
          <a:p>
            <a:pPr marL="0" lvl="0" indent="0" algn="l" rtl="0">
              <a:spcBef>
                <a:spcPts val="0"/>
              </a:spcBef>
              <a:spcAft>
                <a:spcPts val="0"/>
              </a:spcAft>
              <a:buNone/>
            </a:pPr>
            <a:endParaRPr dirty="0"/>
          </a:p>
        </p:txBody>
      </p:sp>
      <p:sp>
        <p:nvSpPr>
          <p:cNvPr id="670" name="Google Shape;670;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680" name="Google Shape;68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b="1" dirty="0"/>
              <a:t>Optional reflection task. Delete this slide if you need a shortened version of this section. </a:t>
            </a:r>
            <a:br>
              <a:rPr lang="en-GB" b="1" dirty="0"/>
            </a:br>
            <a:endParaRPr b="1" dirty="0"/>
          </a:p>
          <a:p>
            <a:pPr marL="171450" marR="0" lvl="0" indent="-171450" algn="l" rtl="0">
              <a:lnSpc>
                <a:spcPct val="100000"/>
              </a:lnSpc>
              <a:spcBef>
                <a:spcPts val="0"/>
              </a:spcBef>
              <a:spcAft>
                <a:spcPts val="0"/>
              </a:spcAft>
              <a:buClr>
                <a:schemeClr val="dk1"/>
              </a:buClr>
              <a:buSzPts val="1200"/>
              <a:buFont typeface="Arial"/>
              <a:buChar char="•"/>
            </a:pPr>
            <a:r>
              <a:rPr lang="en-GB" dirty="0"/>
              <a:t>Allow staff a couple of minutes to read through the example scenario, and reflect on the factors that make the pupil more at risk of abuse</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Invite staff to feed back to the room, and take 1 or 2 responses</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You’ll expect to hear staff highlight the following factors (remember to edit the points below if you created a new scenario):</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Kirat has SEN, including communication challenges</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Kirat might be more at risk as a looked-after child</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Kirat’s home circumstances have changed, with her having a new carer </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Kirat has been less focused and absent from class – this change in behaviour could flag a concern </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0" lvl="0" indent="0" algn="l" rtl="0">
              <a:spcBef>
                <a:spcPts val="0"/>
              </a:spcBef>
              <a:spcAft>
                <a:spcPts val="0"/>
              </a:spcAft>
              <a:buNone/>
            </a:pPr>
            <a:endParaRPr dirty="0"/>
          </a:p>
        </p:txBody>
      </p:sp>
      <p:sp>
        <p:nvSpPr>
          <p:cNvPr id="681" name="Google Shape;681;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691" name="Google Shape;69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sz="1200" b="1" dirty="0">
                <a:solidFill>
                  <a:schemeClr val="dk1"/>
                </a:solidFill>
                <a:latin typeface="Arial"/>
                <a:ea typeface="Arial"/>
                <a:cs typeface="Arial"/>
                <a:sym typeface="Arial"/>
              </a:rPr>
              <a:t>Explain</a:t>
            </a:r>
            <a:r>
              <a:rPr lang="en-GB" sz="1200" dirty="0">
                <a:solidFill>
                  <a:schemeClr val="dk1"/>
                </a:solidFill>
                <a:latin typeface="Arial"/>
                <a:ea typeface="Arial"/>
                <a:cs typeface="Arial"/>
                <a:sym typeface="Arial"/>
              </a:rPr>
              <a:t> that you’ve now covered the first 3 learning objectives</a:t>
            </a:r>
            <a:endParaRPr sz="1200"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Read through the key points on the slide</a:t>
            </a:r>
            <a:endParaRPr sz="1200"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Ask staff if they have any questions about what you’ve covered so far</a:t>
            </a:r>
            <a:endParaRPr sz="1200"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692" name="Google Shape;692;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698" name="Google Shape;69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Tell staff you're now going to look at responding to a disclosure of a safeguarding incident, and what your safeguarding responsibilities mean in practice</a:t>
            </a:r>
            <a:endParaRPr dirty="0"/>
          </a:p>
          <a:p>
            <a:pPr marL="170730" lvl="0" indent="-170730" algn="l" rtl="0">
              <a:spcBef>
                <a:spcPts val="0"/>
              </a:spcBef>
              <a:spcAft>
                <a:spcPts val="0"/>
              </a:spcAft>
              <a:buClr>
                <a:schemeClr val="dk1"/>
              </a:buClr>
              <a:buSzPts val="1200"/>
              <a:buFont typeface="Arial"/>
              <a:buChar char="•"/>
            </a:pPr>
            <a:r>
              <a:rPr lang="en-GB" dirty="0"/>
              <a:t>In this section you’ll cover:</a:t>
            </a:r>
            <a:endParaRPr dirty="0"/>
          </a:p>
          <a:p>
            <a:pPr marL="627930" lvl="1" indent="-170730" algn="l" rtl="0">
              <a:spcBef>
                <a:spcPts val="0"/>
              </a:spcBef>
              <a:spcAft>
                <a:spcPts val="0"/>
              </a:spcAft>
              <a:buClr>
                <a:schemeClr val="dk1"/>
              </a:buClr>
              <a:buSzPts val="1200"/>
              <a:buFont typeface="Arial"/>
              <a:buChar char="•"/>
            </a:pPr>
            <a:r>
              <a:rPr lang="en-GB" dirty="0"/>
              <a:t>What to do if a child makes a disclosure</a:t>
            </a:r>
            <a:endParaRPr dirty="0"/>
          </a:p>
          <a:p>
            <a:pPr marL="627930" lvl="1" indent="-170730" algn="l" rtl="0">
              <a:spcBef>
                <a:spcPts val="0"/>
              </a:spcBef>
              <a:spcAft>
                <a:spcPts val="0"/>
              </a:spcAft>
              <a:buClr>
                <a:schemeClr val="dk1"/>
              </a:buClr>
              <a:buSzPts val="1200"/>
              <a:buFont typeface="Arial"/>
              <a:buChar char="•"/>
            </a:pPr>
            <a:r>
              <a:rPr lang="en-GB" dirty="0"/>
              <a:t>The ways in which children communicate abuse</a:t>
            </a:r>
            <a:endParaRPr dirty="0"/>
          </a:p>
          <a:p>
            <a:pPr marL="627930" lvl="1" indent="-170730" algn="l" rtl="0">
              <a:spcBef>
                <a:spcPts val="0"/>
              </a:spcBef>
              <a:spcAft>
                <a:spcPts val="0"/>
              </a:spcAft>
              <a:buClr>
                <a:schemeClr val="dk1"/>
              </a:buClr>
              <a:buSzPts val="1200"/>
              <a:buFont typeface="Arial"/>
              <a:buChar char="•"/>
            </a:pPr>
            <a:r>
              <a:rPr lang="en-GB" dirty="0"/>
              <a:t>Writing safeguarding reports</a:t>
            </a:r>
            <a:endParaRPr dirty="0"/>
          </a:p>
          <a:p>
            <a:pPr marL="170730" lvl="0" indent="-94530" algn="l" rtl="0">
              <a:spcBef>
                <a:spcPts val="0"/>
              </a:spcBef>
              <a:spcAft>
                <a:spcPts val="0"/>
              </a:spcAft>
              <a:buClr>
                <a:schemeClr val="dk1"/>
              </a:buClr>
              <a:buSzPts val="1200"/>
              <a:buFont typeface="Arial"/>
              <a:buNone/>
            </a:pPr>
            <a:endParaRPr dirty="0"/>
          </a:p>
          <a:p>
            <a:pPr marL="0" lvl="0" indent="0" algn="l" rtl="0">
              <a:spcBef>
                <a:spcPts val="0"/>
              </a:spcBef>
              <a:spcAft>
                <a:spcPts val="0"/>
              </a:spcAft>
              <a:buNone/>
            </a:pPr>
            <a:endParaRPr dirty="0"/>
          </a:p>
        </p:txBody>
      </p:sp>
      <p:sp>
        <p:nvSpPr>
          <p:cNvPr id="699" name="Google Shape;69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714" name="Google Shape;714;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GB" b="1" dirty="0"/>
              <a:t>Delete this slide if you need a shortened version of this section. </a:t>
            </a:r>
            <a:br>
              <a:rPr lang="en-GB" b="1" dirty="0"/>
            </a:br>
            <a:endParaRPr dirty="0"/>
          </a:p>
          <a:p>
            <a:pPr marL="170730" lvl="0" indent="-170730" algn="l" rtl="0">
              <a:spcBef>
                <a:spcPts val="0"/>
              </a:spcBef>
              <a:spcAft>
                <a:spcPts val="0"/>
              </a:spcAft>
              <a:buClr>
                <a:schemeClr val="dk1"/>
              </a:buClr>
              <a:buSzPts val="1200"/>
              <a:buFont typeface="Arial"/>
              <a:buChar char="•"/>
            </a:pPr>
            <a:r>
              <a:rPr lang="en-GB" dirty="0"/>
              <a:t>Give staff 2 minutes to discuss the question in small groups or pairs, and to try and think of 2 or 3 examples</a:t>
            </a:r>
            <a:endParaRPr dirty="0"/>
          </a:p>
          <a:p>
            <a:pPr marL="170730" lvl="0" indent="-170730" algn="l" rtl="0">
              <a:spcBef>
                <a:spcPts val="0"/>
              </a:spcBef>
              <a:spcAft>
                <a:spcPts val="0"/>
              </a:spcAft>
              <a:buClr>
                <a:schemeClr val="dk1"/>
              </a:buClr>
              <a:buSzPts val="1200"/>
              <a:buFont typeface="Arial"/>
              <a:buChar char="•"/>
            </a:pPr>
            <a:r>
              <a:rPr lang="en-GB" dirty="0"/>
              <a:t>Once the time is up, ask someone from each group to give an answer</a:t>
            </a:r>
            <a:endParaRPr dirty="0"/>
          </a:p>
        </p:txBody>
      </p:sp>
      <p:sp>
        <p:nvSpPr>
          <p:cNvPr id="715" name="Google Shape;715;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32: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5" name="Google Shape;575;p32: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dirty="0"/>
              <a:t>[Select play to start the video: 1:33]</a:t>
            </a:r>
            <a:endParaRPr dirty="0"/>
          </a:p>
          <a:p>
            <a:pPr marL="0" lvl="0" indent="0" algn="l" rtl="0">
              <a:spcBef>
                <a:spcPts val="0"/>
              </a:spcBef>
              <a:spcAft>
                <a:spcPts val="0"/>
              </a:spcAft>
              <a:buNone/>
            </a:pPr>
            <a:endParaRPr dirty="0"/>
          </a:p>
          <a:p>
            <a:pPr marL="170730" lvl="0" indent="-170730" algn="l" rtl="0">
              <a:spcBef>
                <a:spcPts val="0"/>
              </a:spcBef>
              <a:spcAft>
                <a:spcPts val="0"/>
              </a:spcAft>
              <a:buClr>
                <a:schemeClr val="dk1"/>
              </a:buClr>
              <a:buSzPts val="1200"/>
              <a:buFont typeface="Arial"/>
              <a:buChar char="•"/>
            </a:pPr>
            <a:r>
              <a:rPr lang="en-GB" dirty="0"/>
              <a:t>Remind staff that children might not know how to, or be ready to, report or even speak about abuse</a:t>
            </a:r>
            <a:endParaRPr dirty="0"/>
          </a:p>
          <a:p>
            <a:pPr marL="170730" lvl="0" indent="-170730" algn="l" rtl="0">
              <a:spcBef>
                <a:spcPts val="0"/>
              </a:spcBef>
              <a:spcAft>
                <a:spcPts val="0"/>
              </a:spcAft>
              <a:buClr>
                <a:schemeClr val="dk1"/>
              </a:buClr>
              <a:buSzPts val="1200"/>
              <a:buFont typeface="Arial"/>
              <a:buChar char="•"/>
            </a:pPr>
            <a:r>
              <a:rPr lang="en-GB" dirty="0"/>
              <a:t>Children might not tell someone about abuse because they:</a:t>
            </a:r>
            <a:endParaRPr dirty="0"/>
          </a:p>
          <a:p>
            <a:pPr marL="626010" lvl="1" indent="-170730" algn="l" rtl="0">
              <a:spcBef>
                <a:spcPts val="0"/>
              </a:spcBef>
              <a:spcAft>
                <a:spcPts val="0"/>
              </a:spcAft>
              <a:buClr>
                <a:schemeClr val="dk1"/>
              </a:buClr>
              <a:buSzPts val="1200"/>
              <a:buFont typeface="Arial"/>
              <a:buChar char="•"/>
            </a:pPr>
            <a:r>
              <a:rPr lang="en-GB" dirty="0"/>
              <a:t>Don’t recognise their experiences as harmful</a:t>
            </a:r>
            <a:endParaRPr dirty="0"/>
          </a:p>
          <a:p>
            <a:pPr marL="626010" lvl="1" indent="-170730" algn="l" rtl="0">
              <a:spcBef>
                <a:spcPts val="0"/>
              </a:spcBef>
              <a:spcAft>
                <a:spcPts val="0"/>
              </a:spcAft>
              <a:buClr>
                <a:schemeClr val="dk1"/>
              </a:buClr>
              <a:buSzPts val="1200"/>
              <a:buFont typeface="Arial"/>
              <a:buChar char="•"/>
            </a:pPr>
            <a:r>
              <a:rPr lang="en-GB" dirty="0"/>
              <a:t>Are ashamed or embarrassed</a:t>
            </a:r>
            <a:endParaRPr dirty="0"/>
          </a:p>
          <a:p>
            <a:pPr marL="626010" lvl="1" indent="-170730" algn="l" rtl="0">
              <a:spcBef>
                <a:spcPts val="0"/>
              </a:spcBef>
              <a:spcAft>
                <a:spcPts val="0"/>
              </a:spcAft>
              <a:buClr>
                <a:schemeClr val="dk1"/>
              </a:buClr>
              <a:buSzPts val="1200"/>
              <a:buFont typeface="Arial"/>
              <a:buChar char="•"/>
            </a:pPr>
            <a:r>
              <a:rPr lang="en-GB" dirty="0"/>
              <a:t>Have been threatened (or a family member has been threatened)</a:t>
            </a:r>
            <a:endParaRPr dirty="0"/>
          </a:p>
          <a:p>
            <a:pPr marL="626010" lvl="1" indent="-170730" algn="l" rtl="0">
              <a:spcBef>
                <a:spcPts val="0"/>
              </a:spcBef>
              <a:spcAft>
                <a:spcPts val="0"/>
              </a:spcAft>
              <a:buClr>
                <a:schemeClr val="dk1"/>
              </a:buClr>
              <a:buSzPts val="1200"/>
              <a:buFont typeface="Arial"/>
              <a:buChar char="•"/>
            </a:pPr>
            <a:r>
              <a:rPr lang="en-GB" dirty="0"/>
              <a:t>Are being blackmailed</a:t>
            </a:r>
            <a:endParaRPr dirty="0"/>
          </a:p>
          <a:p>
            <a:pPr marL="626010" lvl="1" indent="-170730" algn="l" rtl="0">
              <a:spcBef>
                <a:spcPts val="0"/>
              </a:spcBef>
              <a:spcAft>
                <a:spcPts val="0"/>
              </a:spcAft>
              <a:buClr>
                <a:schemeClr val="dk1"/>
              </a:buClr>
              <a:buSzPts val="1200"/>
              <a:buFont typeface="Arial"/>
              <a:buChar char="•"/>
            </a:pPr>
            <a:r>
              <a:rPr lang="en-GB" dirty="0"/>
              <a:t>Are worried about not being believed or about what might happen next</a:t>
            </a:r>
            <a:endParaRPr dirty="0"/>
          </a:p>
          <a:p>
            <a:pPr marL="626010" lvl="1" indent="-170730" algn="l" rtl="0">
              <a:spcBef>
                <a:spcPts val="0"/>
              </a:spcBef>
              <a:spcAft>
                <a:spcPts val="0"/>
              </a:spcAft>
              <a:buClr>
                <a:schemeClr val="dk1"/>
              </a:buClr>
              <a:buSzPts val="1200"/>
              <a:buFont typeface="Arial"/>
              <a:buChar char="•"/>
            </a:pPr>
            <a:r>
              <a:rPr lang="en-GB" dirty="0"/>
              <a:t>Feel they don’t have anyone to turn to</a:t>
            </a:r>
            <a:endParaRPr dirty="0"/>
          </a:p>
          <a:p>
            <a:pPr marL="626010" lvl="1" indent="-170730" algn="l" rtl="0">
              <a:spcBef>
                <a:spcPts val="0"/>
              </a:spcBef>
              <a:spcAft>
                <a:spcPts val="0"/>
              </a:spcAft>
              <a:buClr>
                <a:schemeClr val="dk1"/>
              </a:buClr>
              <a:buSzPts val="1200"/>
              <a:buFont typeface="Arial"/>
              <a:buChar char="•"/>
            </a:pPr>
            <a:r>
              <a:rPr lang="en-GB" dirty="0"/>
              <a:t>Are worried that they might get a family member in trouble</a:t>
            </a:r>
            <a:endParaRPr dirty="0"/>
          </a:p>
          <a:p>
            <a:pPr marL="170730" lvl="0" indent="-170730" algn="l" rtl="0">
              <a:spcBef>
                <a:spcPts val="0"/>
              </a:spcBef>
              <a:spcAft>
                <a:spcPts val="0"/>
              </a:spcAft>
              <a:buClr>
                <a:schemeClr val="dk1"/>
              </a:buClr>
              <a:buSzPts val="1200"/>
              <a:buFont typeface="Arial"/>
              <a:buChar char="•"/>
            </a:pPr>
            <a:r>
              <a:rPr lang="en-GB" dirty="0"/>
              <a:t>Disabilities, sexual orientation, vulnerabilities and language barriers might also affect children’s ability or willingness to talk about abuse</a:t>
            </a:r>
            <a:endParaRPr dirty="0"/>
          </a:p>
          <a:p>
            <a:pPr marL="627930" lvl="1" indent="-170730" algn="l" rtl="0">
              <a:spcBef>
                <a:spcPts val="0"/>
              </a:spcBef>
              <a:spcAft>
                <a:spcPts val="0"/>
              </a:spcAft>
              <a:buClr>
                <a:schemeClr val="dk1"/>
              </a:buClr>
              <a:buSzPts val="1200"/>
              <a:buFont typeface="Arial"/>
              <a:buChar char="•"/>
            </a:pPr>
            <a:r>
              <a:rPr lang="en-GB" dirty="0"/>
              <a:t>In particular, younger children might not have the language to describe their abuse</a:t>
            </a:r>
            <a:endParaRPr dirty="0"/>
          </a:p>
          <a:p>
            <a:pPr marL="170730" lvl="0" indent="-170730" algn="l" rtl="0">
              <a:spcBef>
                <a:spcPts val="0"/>
              </a:spcBef>
              <a:spcAft>
                <a:spcPts val="0"/>
              </a:spcAft>
              <a:buClr>
                <a:schemeClr val="dk1"/>
              </a:buClr>
              <a:buSzPts val="1200"/>
              <a:buFont typeface="Arial"/>
              <a:buChar char="•"/>
            </a:pPr>
            <a:r>
              <a:rPr lang="en-GB" dirty="0"/>
              <a:t>It’s important staff can respond appropriately if a child does tell them about abuse, so we’re going to spend some time looking at this now. We’re going to start by watching a video where you see a child tell an adult about a harmful experience they’re in</a:t>
            </a:r>
            <a:endParaRPr dirty="0"/>
          </a:p>
          <a:p>
            <a:pPr marL="170730" lvl="0" indent="-170730" algn="l" rtl="0">
              <a:spcBef>
                <a:spcPts val="0"/>
              </a:spcBef>
              <a:spcAft>
                <a:spcPts val="0"/>
              </a:spcAft>
              <a:buClr>
                <a:schemeClr val="dk1"/>
              </a:buClr>
              <a:buSzPts val="1200"/>
              <a:buFont typeface="Arial"/>
              <a:buChar char="•"/>
            </a:pPr>
            <a:r>
              <a:rPr lang="en-GB" dirty="0"/>
              <a:t>Note afterwards that the child in the video is played by an actor, but the story is real</a:t>
            </a:r>
            <a:endParaRPr dirty="0"/>
          </a:p>
          <a:p>
            <a:pPr marL="455280" lvl="1"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b="0" dirty="0"/>
              <a:t>GOV.UK – DfE, </a:t>
            </a:r>
            <a:r>
              <a:rPr lang="en-GB" b="0" i="1" dirty="0"/>
              <a:t>Keeping Children Safe in Education</a:t>
            </a:r>
            <a:r>
              <a:rPr lang="en-GB" b="0" dirty="0"/>
              <a:t>. https://www.gov.uk/government/publications/keeping-children-safe-in-education--2</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Webdings" panose="05030102010509060703" pitchFamily="18" charset="2"/>
              <a:buChar char="i"/>
              <a:tabLst/>
              <a:defRPr/>
            </a:pPr>
            <a:r>
              <a:rPr lang="pt-BR" dirty="0"/>
              <a:t>Video link: https://vimeo.com/1205751001/a2d31c192a</a:t>
            </a:r>
          </a:p>
          <a:p>
            <a:pPr marL="0" lvl="0" indent="0" algn="l" rtl="0">
              <a:spcBef>
                <a:spcPts val="0"/>
              </a:spcBef>
              <a:spcAft>
                <a:spcPts val="0"/>
              </a:spcAft>
              <a:buClr>
                <a:schemeClr val="dk1"/>
              </a:buClr>
              <a:buSzPts val="1200"/>
              <a:buFont typeface="Arial"/>
              <a:buNone/>
            </a:pPr>
            <a:endParaRPr dirty="0"/>
          </a:p>
        </p:txBody>
      </p:sp>
      <p:sp>
        <p:nvSpPr>
          <p:cNvPr id="576" name="Google Shape;576;p32: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735" name="Google Shape;735;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1" dirty="0"/>
              <a:t>Ask staff</a:t>
            </a:r>
            <a:r>
              <a:rPr lang="en-GB" b="0" dirty="0"/>
              <a:t>: imagine you’re the adult hearing this from Dylan – what should you do now?</a:t>
            </a:r>
            <a:endParaRPr dirty="0"/>
          </a:p>
          <a:p>
            <a:pPr marL="170730" lvl="0" indent="-170730" algn="l" rtl="0">
              <a:spcBef>
                <a:spcPts val="0"/>
              </a:spcBef>
              <a:spcAft>
                <a:spcPts val="0"/>
              </a:spcAft>
              <a:buClr>
                <a:schemeClr val="dk1"/>
              </a:buClr>
              <a:buSzPts val="1200"/>
              <a:buFont typeface="Arial"/>
              <a:buChar char="•"/>
            </a:pPr>
            <a:r>
              <a:rPr lang="en-GB" b="0" dirty="0"/>
              <a:t>Take some feedback from staff</a:t>
            </a:r>
            <a:endParaRPr dirty="0"/>
          </a:p>
          <a:p>
            <a:pPr marL="170730" lvl="0" indent="-170730" algn="l" rtl="0">
              <a:spcBef>
                <a:spcPts val="0"/>
              </a:spcBef>
              <a:spcAft>
                <a:spcPts val="0"/>
              </a:spcAft>
              <a:buClr>
                <a:schemeClr val="dk1"/>
              </a:buClr>
              <a:buSzPts val="1200"/>
              <a:buFont typeface="Arial"/>
              <a:buChar char="•"/>
            </a:pPr>
            <a:r>
              <a:rPr lang="en-GB" b="1" dirty="0"/>
              <a:t>Select</a:t>
            </a:r>
            <a:r>
              <a:rPr lang="en-GB" dirty="0"/>
              <a:t> to bring up the ‘dos’ on the slide and talk through them. Make sure to draw out any points that staff didn’t mention in their feedback</a:t>
            </a:r>
            <a:endParaRPr dirty="0"/>
          </a:p>
          <a:p>
            <a:pPr marL="626010" lvl="1" indent="-170730" algn="l" rtl="0">
              <a:spcBef>
                <a:spcPts val="0"/>
              </a:spcBef>
              <a:spcAft>
                <a:spcPts val="0"/>
              </a:spcAft>
              <a:buClr>
                <a:schemeClr val="dk1"/>
              </a:buClr>
              <a:buSzPts val="1200"/>
              <a:buFont typeface="Arial"/>
              <a:buChar char="•"/>
            </a:pPr>
            <a:r>
              <a:rPr lang="en-GB" b="0" dirty="0"/>
              <a:t>Find somewhere where you can talk comfortably. Listen fully, be supportive and take Dylan seriously</a:t>
            </a:r>
            <a:endParaRPr dirty="0"/>
          </a:p>
          <a:p>
            <a:pPr marL="626010" lvl="1" indent="-170730" algn="l" rtl="0">
              <a:spcBef>
                <a:spcPts val="0"/>
              </a:spcBef>
              <a:spcAft>
                <a:spcPts val="0"/>
              </a:spcAft>
              <a:buClr>
                <a:schemeClr val="dk1"/>
              </a:buClr>
              <a:buSzPts val="1200"/>
              <a:buFont typeface="Arial"/>
              <a:buChar char="•"/>
            </a:pPr>
            <a:r>
              <a:rPr lang="en-GB" b="0" dirty="0"/>
              <a:t>Let him lead the conversation – it might be tempting to interrupt during any pauses, but don’t</a:t>
            </a:r>
            <a:endParaRPr dirty="0"/>
          </a:p>
          <a:p>
            <a:pPr marL="626010" marR="0" lvl="1" indent="-170730" algn="l" rtl="0">
              <a:lnSpc>
                <a:spcPct val="100000"/>
              </a:lnSpc>
              <a:spcBef>
                <a:spcPts val="0"/>
              </a:spcBef>
              <a:spcAft>
                <a:spcPts val="0"/>
              </a:spcAft>
              <a:buClr>
                <a:schemeClr val="dk1"/>
              </a:buClr>
              <a:buSzPts val="1200"/>
              <a:buFont typeface="Arial"/>
              <a:buChar char="•"/>
            </a:pPr>
            <a:r>
              <a:rPr lang="en-GB" b="0" dirty="0"/>
              <a:t>Ask open questions, not closed or leading questions</a:t>
            </a:r>
            <a:endParaRPr dirty="0"/>
          </a:p>
          <a:p>
            <a:pPr marL="626010" lvl="1" indent="-170730" algn="l" rtl="0">
              <a:spcBef>
                <a:spcPts val="0"/>
              </a:spcBef>
              <a:spcAft>
                <a:spcPts val="0"/>
              </a:spcAft>
              <a:buClr>
                <a:schemeClr val="dk1"/>
              </a:buClr>
              <a:buSzPts val="1200"/>
              <a:buFont typeface="Arial"/>
              <a:buChar char="•"/>
            </a:pPr>
            <a:r>
              <a:rPr lang="en-GB" b="0" dirty="0"/>
              <a:t>Reassure Dylan that he won’t get into trouble for sharing the information, and that he’ll be kept safe</a:t>
            </a:r>
            <a:endParaRPr dirty="0"/>
          </a:p>
          <a:p>
            <a:pPr marL="626010" lvl="1" indent="-170730" algn="l" rtl="0">
              <a:spcBef>
                <a:spcPts val="0"/>
              </a:spcBef>
              <a:spcAft>
                <a:spcPts val="0"/>
              </a:spcAft>
              <a:buClr>
                <a:schemeClr val="dk1"/>
              </a:buClr>
              <a:buSzPts val="1200"/>
              <a:buFont typeface="Arial"/>
              <a:buChar char="•"/>
            </a:pPr>
            <a:r>
              <a:rPr lang="en-GB" b="0" dirty="0"/>
              <a:t>Reflect on what he’s saying, to check your understanding and make it clear you’re interested in what he’s telling you</a:t>
            </a:r>
            <a:endParaRPr dirty="0"/>
          </a:p>
          <a:p>
            <a:pPr marL="626010" lvl="1" indent="-170730" algn="l" rtl="0">
              <a:spcBef>
                <a:spcPts val="0"/>
              </a:spcBef>
              <a:spcAft>
                <a:spcPts val="0"/>
              </a:spcAft>
              <a:buClr>
                <a:schemeClr val="dk1"/>
              </a:buClr>
              <a:buSzPts val="1200"/>
              <a:buFont typeface="Arial"/>
              <a:buChar char="•"/>
            </a:pPr>
            <a:r>
              <a:rPr lang="en-GB" b="0" dirty="0"/>
              <a:t>Be clear about what happens next – including who you’ll need to tell – but reassure Dylan that you’ll only talk to people who really need to know</a:t>
            </a:r>
            <a:endParaRPr dirty="0"/>
          </a:p>
          <a:p>
            <a:pPr marL="626010" lvl="1" indent="-170730" algn="l" rtl="0">
              <a:spcBef>
                <a:spcPts val="0"/>
              </a:spcBef>
              <a:spcAft>
                <a:spcPts val="0"/>
              </a:spcAft>
              <a:buClr>
                <a:schemeClr val="dk1"/>
              </a:buClr>
              <a:buSzPts val="1200"/>
              <a:buFont typeface="Arial"/>
              <a:buChar char="•"/>
            </a:pPr>
            <a:r>
              <a:rPr lang="en-GB" b="0" dirty="0"/>
              <a:t>If you need to take notes, ask the child if they’re comfortable with that first</a:t>
            </a:r>
            <a:endParaRPr dirty="0"/>
          </a:p>
          <a:p>
            <a:pPr marL="170730" lvl="1" indent="-170730" algn="l" rtl="0">
              <a:spcBef>
                <a:spcPts val="0"/>
              </a:spcBef>
              <a:spcAft>
                <a:spcPts val="0"/>
              </a:spcAft>
              <a:buClr>
                <a:schemeClr val="dk1"/>
              </a:buClr>
              <a:buSzPts val="1200"/>
              <a:buFont typeface="Arial"/>
              <a:buChar char="•"/>
            </a:pPr>
            <a:r>
              <a:rPr lang="en-GB" sz="1200" b="1" dirty="0">
                <a:solidFill>
                  <a:schemeClr val="dk1"/>
                </a:solidFill>
                <a:latin typeface="Arial"/>
                <a:ea typeface="Arial"/>
                <a:cs typeface="Arial"/>
                <a:sym typeface="Arial"/>
              </a:rPr>
              <a:t>Tell staff </a:t>
            </a:r>
            <a:r>
              <a:rPr lang="en-GB" sz="1200" b="0" dirty="0">
                <a:solidFill>
                  <a:schemeClr val="dk1"/>
                </a:solidFill>
                <a:latin typeface="Arial"/>
                <a:ea typeface="Arial"/>
                <a:cs typeface="Arial"/>
                <a:sym typeface="Arial"/>
              </a:rPr>
              <a:t>that if they feel a child won’t feel comfortable if they’re taking notes, they should try to do this immediately after the conversation instead </a:t>
            </a:r>
            <a:endParaRPr b="0" dirty="0"/>
          </a:p>
          <a:p>
            <a:pPr marL="626010" lvl="1" indent="-94530" algn="l" rtl="0">
              <a:spcBef>
                <a:spcPts val="0"/>
              </a:spcBef>
              <a:spcAft>
                <a:spcPts val="0"/>
              </a:spcAft>
              <a:buClr>
                <a:schemeClr val="dk1"/>
              </a:buClr>
              <a:buSzPts val="1200"/>
              <a:buFont typeface="Arial"/>
              <a:buNone/>
            </a:pPr>
            <a:endParaRPr b="0" dirty="0"/>
          </a:p>
          <a:p>
            <a:pPr marL="626010" lvl="1" indent="-9453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 </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736" name="Google Shape;736;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744" name="Google Shape;744;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1" dirty="0"/>
              <a:t>Select</a:t>
            </a:r>
            <a:r>
              <a:rPr lang="en-GB" dirty="0"/>
              <a:t> to bring up the ‘don’ts’ on the slide and talk through them. Make sure to draw out any points that staff didn’t mention in their feedback</a:t>
            </a:r>
            <a:endParaRPr b="0" dirty="0"/>
          </a:p>
          <a:p>
            <a:pPr marL="626010" lvl="1" indent="-170730" algn="l" rtl="0">
              <a:spcBef>
                <a:spcPts val="0"/>
              </a:spcBef>
              <a:spcAft>
                <a:spcPts val="0"/>
              </a:spcAft>
              <a:buClr>
                <a:schemeClr val="dk1"/>
              </a:buClr>
              <a:buSzPts val="1200"/>
              <a:buFont typeface="Arial"/>
              <a:buChar char="•"/>
            </a:pPr>
            <a:r>
              <a:rPr lang="en-GB" b="1" dirty="0"/>
              <a:t>Don’t</a:t>
            </a:r>
            <a:r>
              <a:rPr lang="en-GB" b="0" dirty="0"/>
              <a:t> give Dylan the impression that he’s creating a problem by telling you about what’s happened</a:t>
            </a:r>
            <a:endParaRPr b="0" dirty="0"/>
          </a:p>
          <a:p>
            <a:pPr marL="626010" lvl="1" indent="-170730" algn="l" rtl="0">
              <a:spcBef>
                <a:spcPts val="0"/>
              </a:spcBef>
              <a:spcAft>
                <a:spcPts val="0"/>
              </a:spcAft>
              <a:buClr>
                <a:schemeClr val="dk1"/>
              </a:buClr>
              <a:buSzPts val="1200"/>
              <a:buFont typeface="Arial"/>
              <a:buChar char="•"/>
            </a:pPr>
            <a:r>
              <a:rPr lang="en-GB" b="1" dirty="0"/>
              <a:t>Don’t</a:t>
            </a:r>
            <a:r>
              <a:rPr lang="en-GB" b="0" dirty="0"/>
              <a:t> promise confidentiality – be honest that you’ll need to tell someone else</a:t>
            </a:r>
            <a:endParaRPr dirty="0"/>
          </a:p>
          <a:p>
            <a:pPr marL="626010" lvl="1" indent="-170730" algn="l" rtl="0">
              <a:spcBef>
                <a:spcPts val="0"/>
              </a:spcBef>
              <a:spcAft>
                <a:spcPts val="0"/>
              </a:spcAft>
              <a:buClr>
                <a:schemeClr val="dk1"/>
              </a:buClr>
              <a:buSzPts val="1200"/>
              <a:buFont typeface="Arial"/>
              <a:buChar char="•"/>
            </a:pPr>
            <a:r>
              <a:rPr lang="en-GB" b="1" dirty="0"/>
              <a:t>Don’t</a:t>
            </a:r>
            <a:r>
              <a:rPr lang="en-GB" b="0" dirty="0"/>
              <a:t> try and gather further information from other parties involved. </a:t>
            </a:r>
            <a:r>
              <a:rPr lang="en-GB" dirty="0"/>
              <a:t>It’s the DSL’s job to co-ordinate what happens in response to safeguarding concerns, such as allegations of abuse and neglect. If staff confront the alleged abuser (in this case, Dylan’s mum) themselves or try to investigate it, they could make things worse for the child</a:t>
            </a:r>
            <a:endParaRPr dirty="0"/>
          </a:p>
          <a:p>
            <a:pPr marL="626010" lvl="1" indent="-170730" algn="l" rtl="0">
              <a:spcBef>
                <a:spcPts val="0"/>
              </a:spcBef>
              <a:spcAft>
                <a:spcPts val="0"/>
              </a:spcAft>
              <a:buClr>
                <a:schemeClr val="dk1"/>
              </a:buClr>
              <a:buSzPts val="1200"/>
              <a:buFont typeface="Arial"/>
              <a:buChar char="•"/>
            </a:pPr>
            <a:r>
              <a:rPr lang="en-GB" b="1" dirty="0"/>
              <a:t>Don’t</a:t>
            </a:r>
            <a:r>
              <a:rPr lang="en-GB" dirty="0"/>
              <a:t> criticise the alleged perpetrator – this can make the situation more emotionally charged for the child</a:t>
            </a:r>
            <a:endParaRPr dirty="0"/>
          </a:p>
          <a:p>
            <a:pPr marL="626010" lvl="1" indent="-170730" algn="l" rtl="0">
              <a:spcBef>
                <a:spcPts val="0"/>
              </a:spcBef>
              <a:spcAft>
                <a:spcPts val="0"/>
              </a:spcAft>
              <a:buClr>
                <a:schemeClr val="dk1"/>
              </a:buClr>
              <a:buSzPts val="1200"/>
              <a:buFont typeface="Arial"/>
              <a:buChar char="•"/>
            </a:pPr>
            <a:r>
              <a:rPr lang="en-GB" b="1" dirty="0"/>
              <a:t>Don’t</a:t>
            </a:r>
            <a:r>
              <a:rPr lang="en-GB" dirty="0"/>
              <a:t> be overly emotional – this can make it more difficult for the child to make a disclosure. Be supportive but as calm as possible</a:t>
            </a:r>
            <a:endParaRPr dirty="0"/>
          </a:p>
          <a:p>
            <a:pPr marL="626010" lvl="1" indent="-9453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 </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745" name="Google Shape;745;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6F8D1-94E1-61E8-DD69-C168C0B1C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FF3A28-CE1F-2B32-590F-FFBF22C6B1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E939C-646C-625B-FA84-055380B97D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058252-8D8B-82B5-D032-F0074FF76E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90359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769" name="Google Shape;769;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dirty="0"/>
              <a:t>For this activity, staff should get into pairs</a:t>
            </a:r>
            <a:endParaRPr b="1" dirty="0"/>
          </a:p>
          <a:p>
            <a:pPr marL="0" lvl="0" indent="0" algn="l" rtl="0">
              <a:spcBef>
                <a:spcPts val="0"/>
              </a:spcBef>
              <a:spcAft>
                <a:spcPts val="0"/>
              </a:spcAft>
              <a:buNone/>
            </a:pPr>
            <a:endParaRPr dirty="0"/>
          </a:p>
          <a:p>
            <a:pPr marL="170730" lvl="0" indent="-170730" algn="l" rtl="0">
              <a:spcBef>
                <a:spcPts val="0"/>
              </a:spcBef>
              <a:spcAft>
                <a:spcPts val="0"/>
              </a:spcAft>
              <a:buClr>
                <a:schemeClr val="dk1"/>
              </a:buClr>
              <a:buSzPts val="1200"/>
              <a:buFont typeface="Arial"/>
              <a:buChar char="•"/>
            </a:pPr>
            <a:r>
              <a:rPr lang="en-GB" dirty="0"/>
              <a:t>Tell staff they’re now going to do an exercise to practise responding to a safeguarding disclosure</a:t>
            </a:r>
            <a:endParaRPr dirty="0"/>
          </a:p>
          <a:p>
            <a:pPr marL="627930" lvl="1" indent="-170730" algn="l" rtl="0">
              <a:spcBef>
                <a:spcPts val="0"/>
              </a:spcBef>
              <a:spcAft>
                <a:spcPts val="0"/>
              </a:spcAft>
              <a:buClr>
                <a:schemeClr val="dk1"/>
              </a:buClr>
              <a:buSzPts val="1200"/>
              <a:buFont typeface="Arial"/>
              <a:buChar char="•"/>
            </a:pPr>
            <a:r>
              <a:rPr lang="en-GB" dirty="0"/>
              <a:t>Putting the learning into practice in a safe environment will help them to use it in a real situation </a:t>
            </a:r>
            <a:endParaRPr dirty="0"/>
          </a:p>
          <a:p>
            <a:pPr marL="627930" lvl="1" indent="-170730" algn="l" rtl="0">
              <a:spcBef>
                <a:spcPts val="0"/>
              </a:spcBef>
              <a:spcAft>
                <a:spcPts val="0"/>
              </a:spcAft>
              <a:buClr>
                <a:schemeClr val="dk1"/>
              </a:buClr>
              <a:buSzPts val="1200"/>
              <a:buFont typeface="Arial"/>
              <a:buChar char="•"/>
            </a:pPr>
            <a:r>
              <a:rPr lang="en-GB" dirty="0"/>
              <a:t>They’re going to split off into pairs, and each take 1 scenario of a disclosure (they can find them in </a:t>
            </a:r>
            <a:r>
              <a:rPr lang="en-GB" b="1" dirty="0"/>
              <a:t>section 1 </a:t>
            </a:r>
            <a:r>
              <a:rPr lang="en-GB" dirty="0"/>
              <a:t>of their activity packs)</a:t>
            </a:r>
            <a:endParaRPr dirty="0"/>
          </a:p>
          <a:p>
            <a:pPr marL="627930" lvl="1" indent="-170730" algn="l" rtl="0">
              <a:spcBef>
                <a:spcPts val="0"/>
              </a:spcBef>
              <a:spcAft>
                <a:spcPts val="0"/>
              </a:spcAft>
              <a:buClr>
                <a:schemeClr val="dk1"/>
              </a:buClr>
              <a:buSzPts val="1200"/>
              <a:buFont typeface="Arial"/>
              <a:buChar char="•"/>
            </a:pPr>
            <a:r>
              <a:rPr lang="en-GB" dirty="0"/>
              <a:t>One staff member will roleplay as the pupil making the disclosure, and the other will practise responding to it</a:t>
            </a:r>
            <a:endParaRPr dirty="0"/>
          </a:p>
          <a:p>
            <a:pPr marL="627930" lvl="1" indent="-170730" algn="l" rtl="0">
              <a:spcBef>
                <a:spcPts val="0"/>
              </a:spcBef>
              <a:spcAft>
                <a:spcPts val="0"/>
              </a:spcAft>
              <a:buClr>
                <a:schemeClr val="dk1"/>
              </a:buClr>
              <a:buSzPts val="1200"/>
              <a:buFont typeface="Arial"/>
              <a:buChar char="•"/>
            </a:pPr>
            <a:r>
              <a:rPr lang="en-GB" dirty="0"/>
              <a:t>They should spend about 3 minutes on each scenario</a:t>
            </a:r>
            <a:endParaRPr dirty="0"/>
          </a:p>
          <a:p>
            <a:pPr marL="627930" lvl="1" indent="-170730" algn="l" rtl="0">
              <a:spcBef>
                <a:spcPts val="0"/>
              </a:spcBef>
              <a:spcAft>
                <a:spcPts val="0"/>
              </a:spcAft>
              <a:buClr>
                <a:schemeClr val="dk1"/>
              </a:buClr>
              <a:buSzPts val="1200"/>
              <a:buFont typeface="Arial"/>
              <a:buChar char="•"/>
            </a:pPr>
            <a:r>
              <a:rPr lang="en-GB" dirty="0"/>
              <a:t>If they have time, discuss what they would do next in the situation</a:t>
            </a:r>
            <a:endParaRPr dirty="0"/>
          </a:p>
          <a:p>
            <a:pPr marL="170730" lvl="0" indent="-170730" algn="l" rtl="0">
              <a:spcBef>
                <a:spcPts val="0"/>
              </a:spcBef>
              <a:spcAft>
                <a:spcPts val="0"/>
              </a:spcAft>
              <a:buClr>
                <a:schemeClr val="dk1"/>
              </a:buClr>
              <a:buSzPts val="1200"/>
              <a:buFont typeface="Arial"/>
              <a:buChar char="•"/>
            </a:pPr>
            <a:r>
              <a:rPr lang="en-GB" dirty="0"/>
              <a:t>Make sure everyone knows who they’re paired with, and which scenario they’re looking at</a:t>
            </a:r>
            <a:endParaRPr dirty="0"/>
          </a:p>
          <a:p>
            <a:pPr marL="170730" lvl="0" indent="-170730" algn="l" rtl="0">
              <a:spcBef>
                <a:spcPts val="0"/>
              </a:spcBef>
              <a:spcAft>
                <a:spcPts val="0"/>
              </a:spcAft>
              <a:buClr>
                <a:schemeClr val="dk1"/>
              </a:buClr>
              <a:buSzPts val="1200"/>
              <a:buFont typeface="Arial"/>
              <a:buChar char="•"/>
            </a:pPr>
            <a:r>
              <a:rPr lang="en-GB" dirty="0"/>
              <a:t>Once the 6 minutes are up, get everyone back together and move on to the next slide</a:t>
            </a:r>
            <a:endParaRPr dirty="0"/>
          </a:p>
          <a:p>
            <a:pPr marL="170730" lvl="0" indent="-94530" algn="l" rtl="0">
              <a:spcBef>
                <a:spcPts val="0"/>
              </a:spcBef>
              <a:spcAft>
                <a:spcPts val="0"/>
              </a:spcAft>
              <a:buClr>
                <a:schemeClr val="dk1"/>
              </a:buClr>
              <a:buSzPts val="1200"/>
              <a:buFont typeface="Arial"/>
              <a:buNone/>
            </a:pPr>
            <a:endParaRPr dirty="0"/>
          </a:p>
        </p:txBody>
      </p:sp>
      <p:sp>
        <p:nvSpPr>
          <p:cNvPr id="770" name="Google Shape;770;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781" name="Google Shape;781;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Tell staff that children might also try to tell someone about their abuse indirectly. This is sometimes known as an ‘indirect disclosure’</a:t>
            </a:r>
            <a:endParaRPr dirty="0"/>
          </a:p>
          <a:p>
            <a:pPr marL="170730" lvl="0" indent="-170730" algn="l" rtl="0">
              <a:spcBef>
                <a:spcPts val="0"/>
              </a:spcBef>
              <a:spcAft>
                <a:spcPts val="0"/>
              </a:spcAft>
              <a:buClr>
                <a:schemeClr val="dk1"/>
              </a:buClr>
              <a:buSzPts val="1200"/>
              <a:buFont typeface="Arial"/>
              <a:buChar char="•"/>
            </a:pPr>
            <a:r>
              <a:rPr lang="en-GB" b="1" dirty="0"/>
              <a:t>Select</a:t>
            </a:r>
            <a:r>
              <a:rPr lang="en-GB" dirty="0"/>
              <a:t> to bring up the different ways a child might try to tell someone about abuse indirectly. They might:</a:t>
            </a:r>
            <a:endParaRPr dirty="0"/>
          </a:p>
          <a:p>
            <a:pPr marL="626010" lvl="1" indent="-170730" algn="l" rtl="0">
              <a:spcBef>
                <a:spcPts val="0"/>
              </a:spcBef>
              <a:spcAft>
                <a:spcPts val="0"/>
              </a:spcAft>
              <a:buClr>
                <a:schemeClr val="dk1"/>
              </a:buClr>
              <a:buSzPts val="1200"/>
              <a:buFont typeface="Arial"/>
              <a:buChar char="•"/>
            </a:pPr>
            <a:r>
              <a:rPr lang="en-GB" dirty="0"/>
              <a:t>Communicate through </a:t>
            </a:r>
            <a:r>
              <a:rPr lang="en-GB" b="1" dirty="0"/>
              <a:t>behaviour</a:t>
            </a:r>
            <a:r>
              <a:rPr lang="en-GB" dirty="0"/>
              <a:t> </a:t>
            </a:r>
            <a:r>
              <a:rPr lang="en-GB" b="0" i="0" dirty="0">
                <a:solidFill>
                  <a:srgbClr val="1D1C1D"/>
                </a:solidFill>
                <a:latin typeface="Lato"/>
                <a:ea typeface="Lato"/>
                <a:cs typeface="Lato"/>
                <a:sym typeface="Lato"/>
              </a:rPr>
              <a:t>– </a:t>
            </a:r>
            <a:r>
              <a:rPr lang="en-GB" dirty="0"/>
              <a:t>for example, self-harming, becoming withdrawn or ‘acting out’ to try to communicate their distress</a:t>
            </a:r>
            <a:endParaRPr dirty="0"/>
          </a:p>
          <a:p>
            <a:pPr marL="626010" marR="0" lvl="1" indent="-170730" algn="l" rtl="0">
              <a:lnSpc>
                <a:spcPct val="100000"/>
              </a:lnSpc>
              <a:spcBef>
                <a:spcPts val="0"/>
              </a:spcBef>
              <a:spcAft>
                <a:spcPts val="0"/>
              </a:spcAft>
              <a:buClr>
                <a:schemeClr val="dk1"/>
              </a:buClr>
              <a:buSzPts val="1200"/>
              <a:buFont typeface="Arial"/>
              <a:buChar char="•"/>
            </a:pPr>
            <a:r>
              <a:rPr lang="en-GB" b="1" dirty="0"/>
              <a:t>Act inappropriately for their age </a:t>
            </a:r>
            <a:r>
              <a:rPr lang="en-GB" dirty="0"/>
              <a:t>– for example, sexual language and behaviour in younger children might be a sign of sexual abuse</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Make </a:t>
            </a:r>
            <a:r>
              <a:rPr lang="en-GB" b="1" dirty="0"/>
              <a:t>ambiguous verbal statements</a:t>
            </a:r>
            <a:r>
              <a:rPr lang="en-GB" dirty="0"/>
              <a:t>,</a:t>
            </a:r>
            <a:r>
              <a:rPr lang="en-GB" b="1" dirty="0"/>
              <a:t> </a:t>
            </a:r>
            <a:r>
              <a:rPr lang="en-GB" dirty="0"/>
              <a:t>such as “I don’t want the holidays to start” and “I don’t want to go home </a:t>
            </a:r>
            <a:r>
              <a:rPr lang="en-GB" sz="1800" b="0" i="0" u="none" strike="noStrike" dirty="0">
                <a:solidFill>
                  <a:srgbClr val="000000"/>
                </a:solidFill>
                <a:latin typeface="Arial"/>
                <a:ea typeface="Arial"/>
                <a:cs typeface="Arial"/>
                <a:sym typeface="Arial"/>
              </a:rPr>
              <a:t>– </a:t>
            </a:r>
            <a:r>
              <a:rPr lang="en-GB" dirty="0"/>
              <a:t>I want to stay at school”</a:t>
            </a:r>
            <a:endParaRPr dirty="0"/>
          </a:p>
          <a:p>
            <a:pPr marL="626010" lvl="1" indent="-170730" algn="l" rtl="0">
              <a:spcBef>
                <a:spcPts val="0"/>
              </a:spcBef>
              <a:spcAft>
                <a:spcPts val="0"/>
              </a:spcAft>
              <a:buClr>
                <a:schemeClr val="dk1"/>
              </a:buClr>
              <a:buSzPts val="1200"/>
              <a:buFont typeface="Arial"/>
              <a:buChar char="•"/>
            </a:pPr>
            <a:r>
              <a:rPr lang="en-GB" b="1" dirty="0"/>
              <a:t>Communicate non-verbally</a:t>
            </a:r>
            <a:r>
              <a:rPr lang="en-GB" dirty="0"/>
              <a:t> </a:t>
            </a:r>
            <a:r>
              <a:rPr lang="en-GB" b="0" i="0" dirty="0">
                <a:solidFill>
                  <a:srgbClr val="1D1C1D"/>
                </a:solidFill>
                <a:latin typeface="Lato"/>
                <a:ea typeface="Lato"/>
                <a:cs typeface="Lato"/>
                <a:sym typeface="Lato"/>
              </a:rPr>
              <a:t>–</a:t>
            </a:r>
            <a:r>
              <a:rPr lang="en-GB" dirty="0"/>
              <a:t> for example, writing a letter or drawing pictures, unexplained injuries in unusual locations (bruises, burns or marks), flinching when touched or approached, poor personal hygiene or consistently unkempt appearance, inappropriate clothing for the weather, noticeable weight loss or gain, appearing constantly tired, hungry or unwell, avoiding eye contact</a:t>
            </a:r>
            <a:endParaRPr dirty="0"/>
          </a:p>
          <a:p>
            <a:pPr marL="626010" marR="0" lvl="1" indent="-170730" algn="l" rtl="0">
              <a:lnSpc>
                <a:spcPct val="100000"/>
              </a:lnSpc>
              <a:spcBef>
                <a:spcPts val="0"/>
              </a:spcBef>
              <a:spcAft>
                <a:spcPts val="0"/>
              </a:spcAft>
              <a:buClr>
                <a:schemeClr val="dk1"/>
              </a:buClr>
              <a:buSzPts val="1200"/>
              <a:buFont typeface="Arial"/>
              <a:buChar char="•"/>
            </a:pPr>
            <a:r>
              <a:rPr lang="en-GB" b="1" dirty="0"/>
              <a:t>Changes in behaviour </a:t>
            </a:r>
            <a:r>
              <a:rPr lang="en-GB" dirty="0"/>
              <a:t>– changes in behaviour or mood can indicate a concern, such as attention-needing behaviour or being more withdrawn and quieter than usual or refusing personal care when they would ordinarily accept this</a:t>
            </a:r>
            <a:endParaRPr dirty="0"/>
          </a:p>
          <a:p>
            <a:pPr marL="170730" lvl="0" indent="-170730" algn="l" rtl="0">
              <a:spcBef>
                <a:spcPts val="0"/>
              </a:spcBef>
              <a:spcAft>
                <a:spcPts val="0"/>
              </a:spcAft>
              <a:buClr>
                <a:schemeClr val="dk1"/>
              </a:buClr>
              <a:buSzPts val="1200"/>
              <a:buFont typeface="Arial"/>
              <a:buChar char="•"/>
            </a:pPr>
            <a:r>
              <a:rPr lang="en-GB" dirty="0"/>
              <a:t>Tell staff they should be on the lookout for these behaviours</a:t>
            </a:r>
            <a:endParaRPr dirty="0"/>
          </a:p>
          <a:p>
            <a:pPr marL="626010" lvl="1" indent="-170730" algn="l" rtl="0">
              <a:spcBef>
                <a:spcPts val="0"/>
              </a:spcBef>
              <a:spcAft>
                <a:spcPts val="0"/>
              </a:spcAft>
              <a:buClr>
                <a:schemeClr val="dk1"/>
              </a:buClr>
              <a:buSzPts val="1200"/>
              <a:buFont typeface="Arial"/>
              <a:buChar char="•"/>
            </a:pPr>
            <a:r>
              <a:rPr lang="en-GB" dirty="0"/>
              <a:t>If they notice any, they should ask the child if everything is OK and chat to them about the behaviour they’ve noticed, and/or ask another member of staff who the child trusts to do the same</a:t>
            </a:r>
            <a:endParaRPr dirty="0"/>
          </a:p>
          <a:p>
            <a:pPr marL="1081289" lvl="2" indent="-170730" algn="l" rtl="0">
              <a:spcBef>
                <a:spcPts val="0"/>
              </a:spcBef>
              <a:spcAft>
                <a:spcPts val="0"/>
              </a:spcAft>
              <a:buClr>
                <a:schemeClr val="dk1"/>
              </a:buClr>
              <a:buSzPts val="1200"/>
              <a:buFont typeface="Arial"/>
              <a:buChar char="•"/>
            </a:pPr>
            <a:r>
              <a:rPr lang="en-GB" dirty="0"/>
              <a:t>If in doubt, they could talk to the DSL about the best way forward </a:t>
            </a:r>
            <a:endParaRPr dirty="0"/>
          </a:p>
          <a:p>
            <a:pPr marL="626010" lvl="1" indent="-170730" algn="l" rtl="0">
              <a:spcBef>
                <a:spcPts val="0"/>
              </a:spcBef>
              <a:spcAft>
                <a:spcPts val="0"/>
              </a:spcAft>
              <a:buClr>
                <a:schemeClr val="dk1"/>
              </a:buClr>
              <a:buSzPts val="1200"/>
              <a:buFont typeface="Arial"/>
              <a:buChar char="•"/>
            </a:pPr>
            <a:r>
              <a:rPr lang="en-GB" dirty="0"/>
              <a:t>This might lead to children telling them directly about abuse they’ve experienced, which will help you get the child the help they need</a:t>
            </a:r>
            <a:endParaRPr dirty="0"/>
          </a:p>
        </p:txBody>
      </p:sp>
      <p:sp>
        <p:nvSpPr>
          <p:cNvPr id="782" name="Google Shape;782;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39: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5" name="Google Shape;655;p39: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b="0" dirty="0"/>
              <a:t>Tell staff that they’re now going to think back to Dylan, who made a disclosure about his home life. You’re going to look at 2 reports that a staff member might make about his disclosure</a:t>
            </a:r>
            <a:endParaRPr dirty="0"/>
          </a:p>
          <a:p>
            <a:pPr marL="170730" lvl="0" indent="-170730" algn="l" rtl="0">
              <a:spcBef>
                <a:spcPts val="0"/>
              </a:spcBef>
              <a:spcAft>
                <a:spcPts val="0"/>
              </a:spcAft>
              <a:buClr>
                <a:schemeClr val="dk1"/>
              </a:buClr>
              <a:buSzPts val="1200"/>
              <a:buFont typeface="Arial"/>
              <a:buChar char="•"/>
            </a:pPr>
            <a:r>
              <a:rPr lang="en-GB" b="1" dirty="0"/>
              <a:t>Ask staff</a:t>
            </a:r>
            <a:r>
              <a:rPr lang="en-GB" b="0" dirty="0"/>
              <a:t> time to read report 1 and think about whether this is a good report or not and why</a:t>
            </a:r>
            <a:endParaRPr dirty="0"/>
          </a:p>
          <a:p>
            <a:pPr marL="170730" lvl="0" indent="-170730" algn="l" rtl="0">
              <a:spcBef>
                <a:spcPts val="0"/>
              </a:spcBef>
              <a:spcAft>
                <a:spcPts val="0"/>
              </a:spcAft>
              <a:buClr>
                <a:schemeClr val="dk1"/>
              </a:buClr>
              <a:buSzPts val="1200"/>
              <a:buFont typeface="Arial"/>
              <a:buChar char="•"/>
            </a:pPr>
            <a:r>
              <a:rPr lang="en-GB" b="1" dirty="0"/>
              <a:t>Let staff know</a:t>
            </a:r>
            <a:r>
              <a:rPr lang="en-GB" b="0" dirty="0"/>
              <a:t> that they can also read the report in </a:t>
            </a:r>
            <a:r>
              <a:rPr lang="en-GB" b="1" dirty="0"/>
              <a:t>section 2 </a:t>
            </a:r>
            <a:r>
              <a:rPr lang="en-GB" b="0" dirty="0"/>
              <a:t>of their activity pack, and give them time to do so </a:t>
            </a:r>
            <a:endParaRPr b="1" dirty="0"/>
          </a:p>
          <a:p>
            <a:pPr marL="0" lvl="0" indent="0" algn="l" rtl="0">
              <a:spcBef>
                <a:spcPts val="0"/>
              </a:spcBef>
              <a:spcAft>
                <a:spcPts val="0"/>
              </a:spcAft>
              <a:buNone/>
            </a:pPr>
            <a:endParaRPr dirty="0"/>
          </a:p>
        </p:txBody>
      </p:sp>
      <p:sp>
        <p:nvSpPr>
          <p:cNvPr id="656" name="Google Shape;656;p39: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40: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4" name="Google Shape;664;p40: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1" dirty="0"/>
              <a:t>Give staff time</a:t>
            </a:r>
            <a:r>
              <a:rPr lang="en-GB" b="0" dirty="0"/>
              <a:t> to read report 2 in </a:t>
            </a:r>
            <a:r>
              <a:rPr lang="en-GB" b="1" dirty="0"/>
              <a:t>section 2</a:t>
            </a:r>
            <a:r>
              <a:rPr lang="en-GB" b="0" dirty="0"/>
              <a:t> of their activity pack </a:t>
            </a:r>
            <a:endParaRPr b="1" dirty="0"/>
          </a:p>
          <a:p>
            <a:pPr marL="170730" lvl="0" indent="-170730" algn="l" rtl="0">
              <a:spcBef>
                <a:spcPts val="0"/>
              </a:spcBef>
              <a:spcAft>
                <a:spcPts val="0"/>
              </a:spcAft>
              <a:buClr>
                <a:schemeClr val="dk1"/>
              </a:buClr>
              <a:buSzPts val="1200"/>
              <a:buFont typeface="Arial"/>
              <a:buChar char="•"/>
            </a:pPr>
            <a:r>
              <a:rPr lang="en-GB" b="1" dirty="0"/>
              <a:t>Ask 1 or 2 members of staff </a:t>
            </a:r>
            <a:r>
              <a:rPr lang="en-GB" b="0" dirty="0"/>
              <a:t>to feed back to the group about which report is better</a:t>
            </a:r>
            <a:endParaRPr b="1" dirty="0"/>
          </a:p>
          <a:p>
            <a:pPr marL="170730" lvl="0" indent="-170730" algn="l" rtl="0">
              <a:spcBef>
                <a:spcPts val="0"/>
              </a:spcBef>
              <a:spcAft>
                <a:spcPts val="0"/>
              </a:spcAft>
              <a:buClr>
                <a:schemeClr val="dk1"/>
              </a:buClr>
              <a:buSzPts val="1200"/>
              <a:buFont typeface="Arial"/>
              <a:buChar char="•"/>
            </a:pPr>
            <a:r>
              <a:rPr lang="en-GB" dirty="0"/>
              <a:t>Explain that the example report 1 summarises what happened but lacks detail about some of the things Dylan said. The report also lacks detail about where and when events happened. For example, we know that Dylan came to school without lunch, but we don’t know when this happened</a:t>
            </a:r>
            <a:endParaRPr dirty="0"/>
          </a:p>
          <a:p>
            <a:pPr marL="170730" marR="0" lvl="0" indent="-170730" algn="l" rtl="0">
              <a:lnSpc>
                <a:spcPct val="100000"/>
              </a:lnSpc>
              <a:spcBef>
                <a:spcPts val="0"/>
              </a:spcBef>
              <a:spcAft>
                <a:spcPts val="0"/>
              </a:spcAft>
              <a:buClr>
                <a:schemeClr val="dk1"/>
              </a:buClr>
              <a:buSzPts val="1200"/>
              <a:buFont typeface="Arial"/>
              <a:buChar char="•"/>
            </a:pPr>
            <a:r>
              <a:rPr lang="en-GB" dirty="0"/>
              <a:t>Explain that the example report 2 shows a model report. This is the level of detail staff should be writing down – whether it’s an allegation of abuse or reporting a safeguarding concern</a:t>
            </a:r>
            <a:endParaRPr dirty="0"/>
          </a:p>
          <a:p>
            <a:pPr marL="170730" lvl="0" indent="-170730" algn="l" rtl="0">
              <a:spcBef>
                <a:spcPts val="0"/>
              </a:spcBef>
              <a:spcAft>
                <a:spcPts val="0"/>
              </a:spcAft>
              <a:buClr>
                <a:schemeClr val="dk1"/>
              </a:buClr>
              <a:buSzPts val="1200"/>
              <a:buFont typeface="Calibri"/>
              <a:buChar char="•"/>
            </a:pPr>
            <a:r>
              <a:rPr lang="en-GB" dirty="0"/>
              <a:t>Emphasise that they should always make a report </a:t>
            </a:r>
            <a:r>
              <a:rPr lang="en-GB" b="1" dirty="0"/>
              <a:t>immediately</a:t>
            </a:r>
            <a:r>
              <a:rPr lang="en-GB" dirty="0"/>
              <a:t> afterwards, or as soon as possible if they can’t do it straight away, so their report is as accurate as possible</a:t>
            </a:r>
            <a:endParaRPr dirty="0"/>
          </a:p>
          <a:p>
            <a:pPr marL="626010" lvl="1" indent="-170730" algn="l" rtl="0">
              <a:spcBef>
                <a:spcPts val="0"/>
              </a:spcBef>
              <a:spcAft>
                <a:spcPts val="0"/>
              </a:spcAft>
              <a:buClr>
                <a:schemeClr val="dk1"/>
              </a:buClr>
              <a:buSzPts val="1200"/>
              <a:buFont typeface="Calibri"/>
              <a:buChar char="•"/>
            </a:pPr>
            <a:r>
              <a:rPr lang="en-GB" dirty="0"/>
              <a:t>Where they can’t make the report immediately, it’s crucial to hold the key details of who, what, where and when in mind</a:t>
            </a:r>
            <a:endParaRPr dirty="0"/>
          </a:p>
          <a:p>
            <a:pPr marL="626010" lvl="1" indent="-170730" algn="l" rtl="0">
              <a:spcBef>
                <a:spcPts val="0"/>
              </a:spcBef>
              <a:spcAft>
                <a:spcPts val="0"/>
              </a:spcAft>
              <a:buClr>
                <a:schemeClr val="dk1"/>
              </a:buClr>
              <a:buSzPts val="1200"/>
              <a:buFont typeface="Calibri"/>
              <a:buChar char="•"/>
            </a:pPr>
            <a:r>
              <a:rPr lang="en-GB" dirty="0"/>
              <a:t>They should use the pupil’s own words as much as possible when writing the report</a:t>
            </a:r>
            <a:endParaRPr dirty="0"/>
          </a:p>
          <a:p>
            <a:pPr marL="170730" lvl="0" indent="-170730" algn="l" rtl="0">
              <a:spcBef>
                <a:spcPts val="0"/>
              </a:spcBef>
              <a:spcAft>
                <a:spcPts val="0"/>
              </a:spcAft>
              <a:buClr>
                <a:schemeClr val="dk1"/>
              </a:buClr>
              <a:buSzPts val="1200"/>
              <a:buFont typeface="Calibri"/>
              <a:buChar char="•"/>
            </a:pPr>
            <a:r>
              <a:rPr lang="en-GB" dirty="0"/>
              <a:t>Highlight that:</a:t>
            </a:r>
            <a:endParaRPr dirty="0"/>
          </a:p>
          <a:p>
            <a:pPr marL="626010" lvl="1" indent="-170730" algn="l" rtl="0">
              <a:spcBef>
                <a:spcPts val="0"/>
              </a:spcBef>
              <a:spcAft>
                <a:spcPts val="0"/>
              </a:spcAft>
              <a:buClr>
                <a:schemeClr val="dk1"/>
              </a:buClr>
              <a:buSzPts val="1200"/>
              <a:buFont typeface="Calibri"/>
              <a:buChar char="•"/>
            </a:pPr>
            <a:r>
              <a:rPr lang="en-GB" dirty="0"/>
              <a:t>Poor record keeping is often mentioned in serious case reviews</a:t>
            </a:r>
            <a:endParaRPr dirty="0"/>
          </a:p>
          <a:p>
            <a:pPr marL="626010" lvl="1" indent="-170730" algn="l" rtl="0">
              <a:spcBef>
                <a:spcPts val="0"/>
              </a:spcBef>
              <a:spcAft>
                <a:spcPts val="0"/>
              </a:spcAft>
              <a:buClr>
                <a:schemeClr val="dk1"/>
              </a:buClr>
              <a:buSzPts val="1200"/>
              <a:buFont typeface="Calibri"/>
              <a:buChar char="•"/>
            </a:pPr>
            <a:r>
              <a:rPr lang="en-GB" dirty="0"/>
              <a:t>Their report may be used as part of a statutory assessment process, or as evidence in court. Not keeping accurate records can stop children getting the help they need</a:t>
            </a:r>
            <a:endParaRPr dirty="0"/>
          </a:p>
          <a:p>
            <a:pPr marL="0" lvl="0" indent="0" algn="l" rtl="0">
              <a:spcBef>
                <a:spcPts val="0"/>
              </a:spcBef>
              <a:spcAft>
                <a:spcPts val="0"/>
              </a:spcAft>
              <a:buNone/>
            </a:pPr>
            <a:endParaRPr dirty="0"/>
          </a:p>
        </p:txBody>
      </p:sp>
      <p:sp>
        <p:nvSpPr>
          <p:cNvPr id="665" name="Google Shape;665;p40: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2D4AB-569F-9FEE-9F70-55B635D617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3C7EB9-0923-1E12-6127-F1AC30FA3B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09507A-3239-3B61-EF2E-9D522EED38E6}"/>
              </a:ext>
            </a:extLst>
          </p:cNvPr>
          <p:cNvSpPr>
            <a:spLocks noGrp="1"/>
          </p:cNvSpPr>
          <p:nvPr>
            <p:ph type="body" idx="1"/>
          </p:nvPr>
        </p:nvSpPr>
        <p:spPr/>
        <p:txBody>
          <a:bodyPr/>
          <a:lstStyle/>
          <a:p>
            <a:r>
              <a:rPr lang="en-GB" sz="1200" b="1" i="0" kern="1200" dirty="0">
                <a:solidFill>
                  <a:schemeClr val="tx1"/>
                </a:solidFill>
                <a:effectLst/>
                <a:latin typeface="+mn-lt"/>
                <a:ea typeface="+mn-ea"/>
                <a:cs typeface="+mn-cs"/>
              </a:rPr>
              <a:t>Describe a Clear Sequence of Events:</a:t>
            </a:r>
            <a:r>
              <a:rPr lang="en-GB" sz="1200" b="0" i="0" kern="1200" dirty="0">
                <a:solidFill>
                  <a:schemeClr val="tx1"/>
                </a:solidFill>
                <a:effectLst/>
                <a:latin typeface="+mn-lt"/>
                <a:ea typeface="+mn-ea"/>
                <a:cs typeface="+mn-cs"/>
              </a:rPr>
              <a:t> When possible, outline the events in the order they occurred to provide a clear understanding of how the incident unfolded.</a:t>
            </a:r>
          </a:p>
          <a:p>
            <a:r>
              <a:rPr lang="en-GB" sz="1200" b="1" i="0" kern="1200" dirty="0">
                <a:solidFill>
                  <a:schemeClr val="tx1"/>
                </a:solidFill>
                <a:effectLst/>
                <a:latin typeface="+mn-lt"/>
                <a:ea typeface="+mn-ea"/>
                <a:cs typeface="+mn-cs"/>
              </a:rPr>
              <a:t>Stick to Factual Observations:</a:t>
            </a:r>
            <a:r>
              <a:rPr lang="en-GB" sz="1200" b="0" i="0" kern="1200" dirty="0">
                <a:solidFill>
                  <a:schemeClr val="tx1"/>
                </a:solidFill>
                <a:effectLst/>
                <a:latin typeface="+mn-lt"/>
                <a:ea typeface="+mn-ea"/>
                <a:cs typeface="+mn-cs"/>
              </a:rPr>
              <a:t> Record what you directly observed, avoiding any interpretation or assumptions about the event.</a:t>
            </a:r>
          </a:p>
          <a:p>
            <a:r>
              <a:rPr lang="en-GB" sz="1200" b="1" i="0" kern="1200" dirty="0">
                <a:solidFill>
                  <a:schemeClr val="tx1"/>
                </a:solidFill>
                <a:effectLst/>
                <a:latin typeface="+mn-lt"/>
                <a:ea typeface="+mn-ea"/>
                <a:cs typeface="+mn-cs"/>
              </a:rPr>
              <a:t>Use Concise and Simple Sentences:</a:t>
            </a:r>
            <a:r>
              <a:rPr lang="en-GB" sz="1200" b="0" i="0" kern="1200" dirty="0">
                <a:solidFill>
                  <a:schemeClr val="tx1"/>
                </a:solidFill>
                <a:effectLst/>
                <a:latin typeface="+mn-lt"/>
                <a:ea typeface="+mn-ea"/>
                <a:cs typeface="+mn-cs"/>
              </a:rPr>
              <a:t> Keep your descriptions clear, and free from unnecessary details or embellishments.</a:t>
            </a:r>
          </a:p>
          <a:p>
            <a:r>
              <a:rPr lang="en-GB" sz="1200" b="1" i="0" kern="1200" dirty="0">
                <a:solidFill>
                  <a:schemeClr val="tx1"/>
                </a:solidFill>
                <a:effectLst/>
                <a:latin typeface="+mn-lt"/>
                <a:ea typeface="+mn-ea"/>
                <a:cs typeface="+mn-cs"/>
              </a:rPr>
              <a:t>Use Direct Quotes:</a:t>
            </a:r>
            <a:r>
              <a:rPr lang="en-GB" sz="1200" b="0" i="0" kern="1200" dirty="0">
                <a:solidFill>
                  <a:schemeClr val="tx1"/>
                </a:solidFill>
                <a:effectLst/>
                <a:latin typeface="+mn-lt"/>
                <a:ea typeface="+mn-ea"/>
                <a:cs typeface="+mn-cs"/>
              </a:rPr>
              <a:t> Whenever possible, include the exact words of the student or other individuals involved, and use quotation marks to clearly distinguish their speech.</a:t>
            </a:r>
          </a:p>
          <a:p>
            <a:r>
              <a:rPr lang="en-GB" sz="1200" b="1" i="0" kern="1200" dirty="0">
                <a:solidFill>
                  <a:schemeClr val="tx1"/>
                </a:solidFill>
                <a:effectLst/>
                <a:latin typeface="+mn-lt"/>
                <a:ea typeface="+mn-ea"/>
                <a:cs typeface="+mn-cs"/>
              </a:rPr>
              <a:t>Select Relevant Categories:</a:t>
            </a:r>
            <a:r>
              <a:rPr lang="en-GB" sz="1200" b="0" i="0" kern="1200" dirty="0">
                <a:solidFill>
                  <a:schemeClr val="tx1"/>
                </a:solidFill>
                <a:effectLst/>
                <a:latin typeface="+mn-lt"/>
                <a:ea typeface="+mn-ea"/>
                <a:cs typeface="+mn-cs"/>
              </a:rPr>
              <a:t> Choose at least one category for the incident, or more if applicable.</a:t>
            </a:r>
          </a:p>
          <a:p>
            <a:r>
              <a:rPr lang="en-GB" sz="1200" b="1" i="0" kern="1200" dirty="0">
                <a:solidFill>
                  <a:schemeClr val="tx1"/>
                </a:solidFill>
                <a:effectLst/>
                <a:latin typeface="+mn-lt"/>
                <a:ea typeface="+mn-ea"/>
                <a:cs typeface="+mn-cs"/>
              </a:rPr>
              <a:t>Record Actions Taken or Required:</a:t>
            </a:r>
            <a:r>
              <a:rPr lang="en-GB" sz="1200" b="0" i="0" kern="1200" dirty="0">
                <a:solidFill>
                  <a:schemeClr val="tx1"/>
                </a:solidFill>
                <a:effectLst/>
                <a:latin typeface="+mn-lt"/>
                <a:ea typeface="+mn-ea"/>
                <a:cs typeface="+mn-cs"/>
              </a:rPr>
              <a:t> Include any actions you took, or that need to be taken, to provide a full picture of the incident and where it's at.</a:t>
            </a:r>
          </a:p>
          <a:p>
            <a:r>
              <a:rPr lang="en-GB" sz="1200" b="1" i="0" kern="1200" dirty="0">
                <a:solidFill>
                  <a:schemeClr val="tx1"/>
                </a:solidFill>
                <a:effectLst/>
                <a:latin typeface="+mn-lt"/>
                <a:ea typeface="+mn-ea"/>
                <a:cs typeface="+mn-cs"/>
              </a:rPr>
              <a:t>Link Students:</a:t>
            </a:r>
            <a:r>
              <a:rPr lang="en-GB" sz="1200" b="0" i="0" kern="1200" dirty="0">
                <a:solidFill>
                  <a:schemeClr val="tx1"/>
                </a:solidFill>
                <a:effectLst/>
                <a:latin typeface="+mn-lt"/>
                <a:ea typeface="+mn-ea"/>
                <a:cs typeface="+mn-cs"/>
              </a:rPr>
              <a:t> If other students are involved, please ensure that they are linked into the incident for accurate record-keeping.</a:t>
            </a:r>
          </a:p>
          <a:p>
            <a:r>
              <a:rPr lang="en-GB" sz="1200" b="1" i="0" kern="1200" dirty="0">
                <a:solidFill>
                  <a:schemeClr val="tx1"/>
                </a:solidFill>
                <a:effectLst/>
                <a:latin typeface="+mn-lt"/>
                <a:ea typeface="+mn-ea"/>
                <a:cs typeface="+mn-cs"/>
              </a:rPr>
              <a:t>Date and Time:</a:t>
            </a:r>
            <a:r>
              <a:rPr lang="en-GB" sz="1200" b="0" i="0" kern="1200" dirty="0">
                <a:solidFill>
                  <a:schemeClr val="tx1"/>
                </a:solidFill>
                <a:effectLst/>
                <a:latin typeface="+mn-lt"/>
                <a:ea typeface="+mn-ea"/>
                <a:cs typeface="+mn-cs"/>
              </a:rPr>
              <a:t> If you're adding the incident after it occurred, you can update the date and time to reflect when it actually took place, if necessary. </a:t>
            </a:r>
            <a:r>
              <a:rPr lang="en-GB" sz="1200" b="0" i="1" kern="1200" dirty="0">
                <a:solidFill>
                  <a:schemeClr val="tx1"/>
                </a:solidFill>
                <a:effectLst/>
                <a:latin typeface="+mn-lt"/>
                <a:ea typeface="+mn-ea"/>
                <a:cs typeface="+mn-cs"/>
              </a:rPr>
              <a:t>The actual date and time of logging will be recorded in the incident 'History' log.</a:t>
            </a: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Attach Supporting Files:</a:t>
            </a:r>
            <a:r>
              <a:rPr lang="en-GB" sz="1200" b="0" i="0" kern="1200" dirty="0">
                <a:solidFill>
                  <a:schemeClr val="tx1"/>
                </a:solidFill>
                <a:effectLst/>
                <a:latin typeface="+mn-lt"/>
                <a:ea typeface="+mn-ea"/>
                <a:cs typeface="+mn-cs"/>
              </a:rPr>
              <a:t> Under the 'Files' section, you may attach any relevant documents or files that support the incident.</a:t>
            </a:r>
          </a:p>
          <a:p>
            <a:r>
              <a:rPr lang="en-GB" sz="1200" b="1" i="0" kern="1200" dirty="0">
                <a:solidFill>
                  <a:schemeClr val="tx1"/>
                </a:solidFill>
                <a:effectLst/>
                <a:latin typeface="+mn-lt"/>
                <a:ea typeface="+mn-ea"/>
                <a:cs typeface="+mn-cs"/>
              </a:rPr>
              <a:t>Always Review Before Submitting:</a:t>
            </a:r>
            <a:r>
              <a:rPr lang="en-GB" sz="1200" b="0" i="0" kern="1200" dirty="0">
                <a:solidFill>
                  <a:schemeClr val="tx1"/>
                </a:solidFill>
                <a:effectLst/>
                <a:latin typeface="+mn-lt"/>
                <a:ea typeface="+mn-ea"/>
                <a:cs typeface="+mn-cs"/>
              </a:rPr>
              <a:t> Double-check your incident log for any errors or missing information before you submit it.</a:t>
            </a:r>
          </a:p>
          <a:p>
            <a:r>
              <a:rPr lang="en-GB" sz="1200" b="1" i="0" kern="1200" dirty="0">
                <a:solidFill>
                  <a:schemeClr val="tx1"/>
                </a:solidFill>
                <a:effectLst/>
                <a:latin typeface="+mn-lt"/>
                <a:ea typeface="+mn-ea"/>
                <a:cs typeface="+mn-cs"/>
              </a:rPr>
              <a:t>Ensure Accuracy for Legal Purposes:</a:t>
            </a:r>
            <a:r>
              <a:rPr lang="en-GB" sz="1200" b="0" i="0" kern="1200" dirty="0">
                <a:solidFill>
                  <a:schemeClr val="tx1"/>
                </a:solidFill>
                <a:effectLst/>
                <a:latin typeface="+mn-lt"/>
                <a:ea typeface="+mn-ea"/>
                <a:cs typeface="+mn-cs"/>
              </a:rPr>
              <a:t> Remember, CPOMS incident and action logs may be used as official evidence in legal proceedings.</a:t>
            </a:r>
          </a:p>
          <a:p>
            <a:endParaRPr lang="en-US" dirty="0"/>
          </a:p>
        </p:txBody>
      </p:sp>
      <p:sp>
        <p:nvSpPr>
          <p:cNvPr id="4" name="Slide Number Placeholder 3">
            <a:extLst>
              <a:ext uri="{FF2B5EF4-FFF2-40B4-BE49-F238E27FC236}">
                <a16:creationId xmlns:a16="http://schemas.microsoft.com/office/drawing/2014/main" id="{31AF7FF7-D352-2269-74B0-96F2C831D4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59208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847" name="Google Shape;847;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dirty="0"/>
              <a:t>As well as making a robust initial report, follow-up records also need to be kept up to date</a:t>
            </a:r>
            <a:endParaRPr dirty="0"/>
          </a:p>
          <a:p>
            <a:pPr marL="171450" lvl="0" indent="-171450" algn="l" rtl="0">
              <a:spcBef>
                <a:spcPts val="0"/>
              </a:spcBef>
              <a:spcAft>
                <a:spcPts val="0"/>
              </a:spcAft>
              <a:buClr>
                <a:schemeClr val="dk1"/>
              </a:buClr>
              <a:buSzPts val="1200"/>
              <a:buFont typeface="Arial"/>
              <a:buChar char="•"/>
            </a:pPr>
            <a:r>
              <a:rPr lang="en-GB" dirty="0"/>
              <a:t>KCSIE says that all concerns, discussions and decisions made, and the reasons for those decisions, should be recorded in writing</a:t>
            </a:r>
            <a:endParaRPr dirty="0"/>
          </a:p>
          <a:p>
            <a:pPr marL="171450" lvl="0" indent="-171450" algn="l" rtl="0">
              <a:spcBef>
                <a:spcPts val="0"/>
              </a:spcBef>
              <a:spcAft>
                <a:spcPts val="0"/>
              </a:spcAft>
              <a:buClr>
                <a:schemeClr val="dk1"/>
              </a:buClr>
              <a:buSzPts val="1200"/>
              <a:buFont typeface="Arial"/>
              <a:buChar char="•"/>
            </a:pPr>
            <a:r>
              <a:rPr lang="en-GB" dirty="0"/>
              <a:t>Records should include: </a:t>
            </a:r>
            <a:endParaRPr dirty="0"/>
          </a:p>
          <a:p>
            <a:pPr marL="628650" lvl="1" indent="-171450" algn="l" rtl="0">
              <a:spcBef>
                <a:spcPts val="0"/>
              </a:spcBef>
              <a:spcAft>
                <a:spcPts val="0"/>
              </a:spcAft>
              <a:buClr>
                <a:schemeClr val="dk1"/>
              </a:buClr>
              <a:buSzPts val="1200"/>
              <a:buFont typeface="Arial"/>
              <a:buChar char="•"/>
            </a:pPr>
            <a:r>
              <a:rPr lang="en-GB" dirty="0"/>
              <a:t>A clear and comprehensive summary of the concern</a:t>
            </a:r>
            <a:endParaRPr dirty="0"/>
          </a:p>
          <a:p>
            <a:pPr marL="628650" lvl="1" indent="-171450" algn="l" rtl="0">
              <a:spcBef>
                <a:spcPts val="0"/>
              </a:spcBef>
              <a:spcAft>
                <a:spcPts val="0"/>
              </a:spcAft>
              <a:buClr>
                <a:schemeClr val="dk1"/>
              </a:buClr>
              <a:buSzPts val="1200"/>
              <a:buFont typeface="Arial"/>
              <a:buChar char="•"/>
            </a:pPr>
            <a:r>
              <a:rPr lang="en-GB" dirty="0"/>
              <a:t>Details of how the concern was followed up and resolved</a:t>
            </a:r>
            <a:endParaRPr dirty="0"/>
          </a:p>
          <a:p>
            <a:pPr marL="628650" lvl="1" indent="-171450" algn="l" rtl="0">
              <a:spcBef>
                <a:spcPts val="0"/>
              </a:spcBef>
              <a:spcAft>
                <a:spcPts val="0"/>
              </a:spcAft>
              <a:buClr>
                <a:schemeClr val="dk1"/>
              </a:buClr>
              <a:buSzPts val="1200"/>
              <a:buFont typeface="Arial"/>
              <a:buChar char="•"/>
            </a:pPr>
            <a:r>
              <a:rPr lang="en-GB" dirty="0"/>
              <a:t>A note of any action taken, decisions reached and the outcome</a:t>
            </a:r>
            <a:endParaRPr dirty="0"/>
          </a:p>
          <a:p>
            <a:pPr marL="171450" lvl="0" indent="-171450" algn="l" rtl="0">
              <a:spcBef>
                <a:spcPts val="0"/>
              </a:spcBef>
              <a:spcAft>
                <a:spcPts val="0"/>
              </a:spcAft>
              <a:buClr>
                <a:schemeClr val="dk1"/>
              </a:buClr>
              <a:buSzPts val="1200"/>
              <a:buFont typeface="Arial"/>
              <a:buChar char="•"/>
            </a:pPr>
            <a:r>
              <a:rPr lang="en-GB" dirty="0"/>
              <a:t>If staff are not sure about what they need to record, they should talk to the DSL</a:t>
            </a:r>
            <a:endParaRPr dirty="0"/>
          </a:p>
          <a:p>
            <a:pPr marL="171450" lvl="0" indent="-9525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mo"/>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1450" lvl="0" indent="-95250" algn="l" rtl="0">
              <a:spcBef>
                <a:spcPts val="0"/>
              </a:spcBef>
              <a:spcAft>
                <a:spcPts val="0"/>
              </a:spcAft>
              <a:buClr>
                <a:schemeClr val="dk1"/>
              </a:buClr>
              <a:buSzPts val="1200"/>
              <a:buFont typeface="Arial"/>
              <a:buNone/>
            </a:pPr>
            <a:endParaRPr dirty="0"/>
          </a:p>
        </p:txBody>
      </p:sp>
      <p:sp>
        <p:nvSpPr>
          <p:cNvPr id="848" name="Google Shape;848;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855" name="Google Shape;855;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dirty="0"/>
              <a:t>[In advance, edit this slide to include the contact details for your local children’s social care team, and your local police force]</a:t>
            </a:r>
          </a:p>
          <a:p>
            <a:pPr marL="0" lvl="0" indent="0" algn="l" rtl="0">
              <a:spcBef>
                <a:spcPts val="0"/>
              </a:spcBef>
              <a:spcAft>
                <a:spcPts val="0"/>
              </a:spcAft>
              <a:buNone/>
            </a:pPr>
            <a:r>
              <a:rPr lang="en-GB" b="1" dirty="0"/>
              <a:t>Tameside:</a:t>
            </a:r>
          </a:p>
          <a:p>
            <a:r>
              <a:rPr lang="en-GB" sz="1200" b="0" i="0" kern="1200" dirty="0">
                <a:solidFill>
                  <a:schemeClr val="tx1"/>
                </a:solidFill>
                <a:effectLst/>
                <a:latin typeface="+mn-lt"/>
                <a:ea typeface="+mn-ea"/>
                <a:cs typeface="+mn-cs"/>
              </a:rPr>
              <a:t>You can call the Multi Agency Safeguarding Hub on </a:t>
            </a:r>
            <a:r>
              <a:rPr lang="en-GB" sz="1200" b="1" i="0" kern="1200" dirty="0">
                <a:solidFill>
                  <a:schemeClr val="tx1"/>
                </a:solidFill>
                <a:effectLst/>
                <a:latin typeface="+mn-lt"/>
                <a:ea typeface="+mn-ea"/>
                <a:cs typeface="+mn-cs"/>
              </a:rPr>
              <a:t>0161 342 4101</a:t>
            </a:r>
            <a:endParaRPr lang="en-GB" sz="1200" b="0" i="0" kern="1200" dirty="0">
              <a:solidFill>
                <a:schemeClr val="tx1"/>
              </a:solidFill>
              <a:effectLst/>
              <a:latin typeface="+mn-lt"/>
              <a:ea typeface="+mn-ea"/>
              <a:cs typeface="+mn-cs"/>
            </a:endParaRPr>
          </a:p>
          <a:p>
            <a:pPr lvl="0"/>
            <a:r>
              <a:rPr lang="en-GB" sz="1200" b="0" i="0" kern="1200" dirty="0">
                <a:solidFill>
                  <a:schemeClr val="tx1"/>
                </a:solidFill>
                <a:effectLst/>
                <a:latin typeface="+mn-lt"/>
                <a:ea typeface="+mn-ea"/>
                <a:cs typeface="+mn-cs"/>
              </a:rPr>
              <a:t>Monday to Wednesday 8:30am to 5pm</a:t>
            </a:r>
          </a:p>
          <a:p>
            <a:pPr lvl="0"/>
            <a:r>
              <a:rPr lang="en-GB" sz="1200" b="0" i="0" kern="1200" dirty="0">
                <a:solidFill>
                  <a:schemeClr val="tx1"/>
                </a:solidFill>
                <a:effectLst/>
                <a:latin typeface="+mn-lt"/>
                <a:ea typeface="+mn-ea"/>
                <a:cs typeface="+mn-cs"/>
              </a:rPr>
              <a:t>Thursday 8:30am to 4:30 pm</a:t>
            </a:r>
          </a:p>
          <a:p>
            <a:pPr lvl="0"/>
            <a:r>
              <a:rPr lang="en-GB" sz="1200" b="0" i="0" kern="1200" dirty="0">
                <a:solidFill>
                  <a:schemeClr val="tx1"/>
                </a:solidFill>
                <a:effectLst/>
                <a:latin typeface="+mn-lt"/>
                <a:ea typeface="+mn-ea"/>
                <a:cs typeface="+mn-cs"/>
              </a:rPr>
              <a:t>Friday 8:30 – 4pm</a:t>
            </a:r>
          </a:p>
          <a:p>
            <a:r>
              <a:rPr lang="en-GB" sz="1200" b="0" i="0" kern="1200" dirty="0">
                <a:solidFill>
                  <a:schemeClr val="tx1"/>
                </a:solidFill>
                <a:effectLst/>
                <a:latin typeface="+mn-lt"/>
                <a:ea typeface="+mn-ea"/>
                <a:cs typeface="+mn-cs"/>
              </a:rPr>
              <a:t>After these times, you can contact the Emergency Duty Team on </a:t>
            </a:r>
            <a:r>
              <a:rPr lang="en-GB" sz="1200" b="1" i="0" kern="1200" dirty="0">
                <a:solidFill>
                  <a:schemeClr val="tx1"/>
                </a:solidFill>
                <a:effectLst/>
                <a:latin typeface="+mn-lt"/>
                <a:ea typeface="+mn-ea"/>
                <a:cs typeface="+mn-cs"/>
              </a:rPr>
              <a:t>0161 342 2222</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Or you can speak to someone at Childline on 0800 1111. Calls are free and confidential. You can also contact someone through the </a:t>
            </a:r>
            <a:r>
              <a:rPr lang="en-GB" sz="1200" b="0" i="0" u="sng" kern="1200" dirty="0">
                <a:solidFill>
                  <a:schemeClr val="tx1"/>
                </a:solidFill>
                <a:effectLst/>
                <a:latin typeface="+mn-lt"/>
                <a:ea typeface="+mn-ea"/>
                <a:cs typeface="+mn-cs"/>
                <a:hlinkClick r:id="rId3" tooltip="Childline external website"/>
              </a:rPr>
              <a:t>Childline website</a:t>
            </a:r>
            <a:endParaRPr lang="en-GB" sz="1200" b="0" i="0" kern="1200" dirty="0">
              <a:solidFill>
                <a:schemeClr val="tx1"/>
              </a:solidFill>
              <a:effectLst/>
              <a:latin typeface="+mn-lt"/>
              <a:ea typeface="+mn-ea"/>
              <a:cs typeface="+mn-cs"/>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b="1" dirty="0"/>
              <a:t>Oldham</a:t>
            </a:r>
          </a:p>
          <a:p>
            <a:pPr marL="0" lvl="0" indent="0" algn="l" rtl="0">
              <a:spcBef>
                <a:spcPts val="0"/>
              </a:spcBef>
              <a:spcAft>
                <a:spcPts val="0"/>
              </a:spcAft>
              <a:buNone/>
            </a:pPr>
            <a:r>
              <a:rPr lang="en-GB" sz="1200" b="0" i="0" kern="1200" dirty="0">
                <a:solidFill>
                  <a:schemeClr val="tx1"/>
                </a:solidFill>
                <a:effectLst/>
                <a:latin typeface="+mn-lt"/>
                <a:ea typeface="+mn-ea"/>
                <a:cs typeface="+mn-cs"/>
              </a:rPr>
              <a:t>You can call the Multi Agency Safeguarding Hub on </a:t>
            </a:r>
            <a:r>
              <a:rPr lang="en-GB" sz="1200" b="1" i="0" kern="1200" dirty="0">
                <a:solidFill>
                  <a:schemeClr val="tx1"/>
                </a:solidFill>
                <a:effectLst/>
                <a:latin typeface="+mn-lt"/>
                <a:ea typeface="+mn-ea"/>
                <a:cs typeface="+mn-cs"/>
              </a:rPr>
              <a:t>0161 770 7777</a:t>
            </a:r>
          </a:p>
          <a:p>
            <a:pPr marL="0" lvl="0" indent="0" algn="l" rtl="0">
              <a:spcBef>
                <a:spcPts val="0"/>
              </a:spcBef>
              <a:spcAft>
                <a:spcPts val="0"/>
              </a:spcAft>
              <a:buNone/>
            </a:pPr>
            <a:endParaRPr lang="en-GB" sz="1200" b="1" i="0" kern="1200" dirty="0">
              <a:solidFill>
                <a:schemeClr val="tx1"/>
              </a:solidFill>
              <a:effectLst/>
              <a:latin typeface="+mn-lt"/>
              <a:ea typeface="+mn-ea"/>
              <a:cs typeface="+mn-cs"/>
            </a:endParaRPr>
          </a:p>
          <a:p>
            <a:pPr marL="0" lvl="0" indent="0" algn="l" rtl="0">
              <a:spcBef>
                <a:spcPts val="0"/>
              </a:spcBef>
              <a:spcAft>
                <a:spcPts val="0"/>
              </a:spcAft>
              <a:buNone/>
            </a:pPr>
            <a:r>
              <a:rPr lang="en-GB" sz="1200" b="1" i="0" kern="1200" dirty="0">
                <a:solidFill>
                  <a:schemeClr val="tx1"/>
                </a:solidFill>
                <a:effectLst/>
                <a:latin typeface="+mn-lt"/>
                <a:ea typeface="+mn-ea"/>
                <a:cs typeface="+mn-cs"/>
              </a:rPr>
              <a:t>Rochdale</a:t>
            </a:r>
          </a:p>
          <a:p>
            <a:pPr lvl="0"/>
            <a:r>
              <a:rPr lang="en-GB" sz="1200" b="0" i="0" kern="1200" dirty="0">
                <a:solidFill>
                  <a:schemeClr val="tx1"/>
                </a:solidFill>
                <a:effectLst/>
                <a:latin typeface="+mn-lt"/>
                <a:ea typeface="+mn-ea"/>
                <a:cs typeface="+mn-cs"/>
              </a:rPr>
              <a:t>Children Social Care Team. </a:t>
            </a:r>
            <a:r>
              <a:rPr lang="en-GB" sz="1200" b="0" i="0" u="sng" kern="1200" dirty="0">
                <a:solidFill>
                  <a:schemeClr val="tx1"/>
                </a:solidFill>
                <a:effectLst/>
                <a:latin typeface="+mn-lt"/>
                <a:ea typeface="+mn-ea"/>
                <a:cs typeface="+mn-cs"/>
                <a:hlinkClick r:id="rId4"/>
              </a:rPr>
              <a:t>ehash@rochdale.gov.uk</a:t>
            </a:r>
            <a:r>
              <a:rPr lang="en-GB" sz="1200" b="0" i="0" kern="1200" dirty="0">
                <a:solidFill>
                  <a:schemeClr val="tx1"/>
                </a:solidFill>
                <a:effectLst/>
                <a:latin typeface="+mn-lt"/>
                <a:ea typeface="+mn-ea"/>
                <a:cs typeface="+mn-cs"/>
              </a:rPr>
              <a:t> or 0300 303 0440</a:t>
            </a:r>
          </a:p>
          <a:p>
            <a:pPr lvl="0"/>
            <a:r>
              <a:rPr lang="en-GB" sz="1200" b="0" i="0" kern="1200" dirty="0">
                <a:solidFill>
                  <a:schemeClr val="tx1"/>
                </a:solidFill>
                <a:effectLst/>
                <a:latin typeface="+mn-lt"/>
                <a:ea typeface="+mn-ea"/>
                <a:cs typeface="+mn-cs"/>
              </a:rPr>
              <a:t>Adult Social Care Team. </a:t>
            </a:r>
            <a:r>
              <a:rPr lang="en-GB" sz="1200" b="0" i="0" u="sng" kern="1200" dirty="0">
                <a:solidFill>
                  <a:schemeClr val="tx1"/>
                </a:solidFill>
                <a:effectLst/>
                <a:latin typeface="+mn-lt"/>
                <a:ea typeface="+mn-ea"/>
                <a:cs typeface="+mn-cs"/>
                <a:hlinkClick r:id="rId5"/>
              </a:rPr>
              <a:t>adult.care@rochdale.gov.uk</a:t>
            </a:r>
            <a:r>
              <a:rPr lang="en-GB" sz="1200" b="0" i="0" kern="1200" dirty="0">
                <a:solidFill>
                  <a:schemeClr val="tx1"/>
                </a:solidFill>
                <a:effectLst/>
                <a:latin typeface="+mn-lt"/>
                <a:ea typeface="+mn-ea"/>
                <a:cs typeface="+mn-cs"/>
              </a:rPr>
              <a:t> or 0300 303 8886</a:t>
            </a:r>
            <a:endParaRPr b="1" dirty="0"/>
          </a:p>
          <a:p>
            <a:pPr marL="0" lvl="0" indent="0" algn="l" rtl="0">
              <a:spcBef>
                <a:spcPts val="0"/>
              </a:spcBef>
              <a:spcAft>
                <a:spcPts val="0"/>
              </a:spcAft>
              <a:buNone/>
            </a:pPr>
            <a:endParaRPr b="1" dirty="0"/>
          </a:p>
          <a:p>
            <a:pPr marL="170730" lvl="0" indent="-170730" algn="l" rtl="0">
              <a:spcBef>
                <a:spcPts val="0"/>
              </a:spcBef>
              <a:spcAft>
                <a:spcPts val="0"/>
              </a:spcAft>
              <a:buClr>
                <a:schemeClr val="dk1"/>
              </a:buClr>
              <a:buSzPts val="1200"/>
              <a:buFont typeface="Arial"/>
              <a:buChar char="•"/>
            </a:pPr>
            <a:r>
              <a:rPr lang="en-GB" b="0" dirty="0"/>
              <a:t>Talk through </a:t>
            </a:r>
            <a:r>
              <a:rPr lang="en-GB" dirty="0"/>
              <a:t>what happens when staff report concerns. </a:t>
            </a:r>
            <a:r>
              <a:rPr lang="en-GB" b="1" dirty="0"/>
              <a:t>Select to reveal</a:t>
            </a:r>
            <a:r>
              <a:rPr lang="en-GB" b="0" dirty="0"/>
              <a:t> each point as you make it</a:t>
            </a:r>
            <a:endParaRPr dirty="0"/>
          </a:p>
          <a:p>
            <a:pPr marL="626010" lvl="1" indent="-170730" algn="l" rtl="0">
              <a:spcBef>
                <a:spcPts val="0"/>
              </a:spcBef>
              <a:spcAft>
                <a:spcPts val="0"/>
              </a:spcAft>
              <a:buClr>
                <a:schemeClr val="dk1"/>
              </a:buClr>
              <a:buSzPts val="1200"/>
              <a:buFont typeface="Arial"/>
              <a:buChar char="•"/>
            </a:pPr>
            <a:r>
              <a:rPr lang="en-GB" dirty="0"/>
              <a:t>A member of staff has a safeguarding concern about a child, or a child tells them about abuse that’s happened to them</a:t>
            </a:r>
            <a:endParaRPr dirty="0"/>
          </a:p>
          <a:p>
            <a:pPr marL="626010" lvl="1" indent="-170730" algn="l" rtl="0">
              <a:spcBef>
                <a:spcPts val="0"/>
              </a:spcBef>
              <a:spcAft>
                <a:spcPts val="0"/>
              </a:spcAft>
              <a:buClr>
                <a:schemeClr val="dk1"/>
              </a:buClr>
              <a:buSzPts val="1200"/>
              <a:buFont typeface="Arial"/>
              <a:buChar char="•"/>
            </a:pPr>
            <a:r>
              <a:rPr lang="en-GB" dirty="0"/>
              <a:t>If they think a child is in </a:t>
            </a:r>
            <a:r>
              <a:rPr lang="en-GB" b="1" dirty="0"/>
              <a:t>immediate danger </a:t>
            </a:r>
            <a:r>
              <a:rPr lang="en-GB" dirty="0"/>
              <a:t>and the DSL or deputy DSL, or another member of the senior leadership team, isn’t available, they can make a referral to the local authority’s children’s social services themselves, and contact the police if appropriate</a:t>
            </a:r>
            <a:endParaRPr dirty="0"/>
          </a:p>
          <a:p>
            <a:pPr marL="1081289" lvl="2" indent="-170730" algn="l" rtl="0">
              <a:spcBef>
                <a:spcPts val="0"/>
              </a:spcBef>
              <a:spcAft>
                <a:spcPts val="0"/>
              </a:spcAft>
              <a:buClr>
                <a:schemeClr val="dk1"/>
              </a:buClr>
              <a:buSzPts val="1200"/>
              <a:buFont typeface="Arial"/>
              <a:buChar char="•"/>
            </a:pPr>
            <a:r>
              <a:rPr lang="en-GB" dirty="0"/>
              <a:t>Immediate danger means that a child is suffering harm or is likely to suffer harm</a:t>
            </a:r>
            <a:endParaRPr dirty="0"/>
          </a:p>
          <a:p>
            <a:pPr marL="1081289" lvl="2" indent="-170730" algn="l" rtl="0">
              <a:spcBef>
                <a:spcPts val="0"/>
              </a:spcBef>
              <a:spcAft>
                <a:spcPts val="0"/>
              </a:spcAft>
              <a:buClr>
                <a:schemeClr val="dk1"/>
              </a:buClr>
              <a:buSzPts val="1200"/>
              <a:buFont typeface="Arial"/>
              <a:buChar char="•"/>
            </a:pPr>
            <a:r>
              <a:rPr lang="en-GB" dirty="0"/>
              <a:t>To decide whether a child is in immediate danger, staff should ask themselves: if I don’t do something now, will they come to harm? (Note that this will always be subjective)</a:t>
            </a:r>
            <a:endParaRPr dirty="0"/>
          </a:p>
          <a:p>
            <a:pPr marL="1081289" lvl="2" indent="-170730" algn="l" rtl="0">
              <a:spcBef>
                <a:spcPts val="0"/>
              </a:spcBef>
              <a:spcAft>
                <a:spcPts val="0"/>
              </a:spcAft>
              <a:buClr>
                <a:schemeClr val="dk1"/>
              </a:buClr>
              <a:buSzPts val="1200"/>
              <a:buFont typeface="Arial"/>
              <a:buChar char="•"/>
            </a:pPr>
            <a:r>
              <a:rPr lang="en-GB" dirty="0"/>
              <a:t>Staff should still tell the DSL or deputy DSL as soon as possible after making a referral</a:t>
            </a:r>
            <a:endParaRPr dirty="0"/>
          </a:p>
          <a:p>
            <a:pPr marL="626010" lvl="1" indent="-170730" algn="l" rtl="0">
              <a:spcBef>
                <a:spcPts val="0"/>
              </a:spcBef>
              <a:spcAft>
                <a:spcPts val="0"/>
              </a:spcAft>
              <a:buClr>
                <a:schemeClr val="dk1"/>
              </a:buClr>
              <a:buSzPts val="1200"/>
              <a:buFont typeface="Arial"/>
              <a:buChar char="•"/>
            </a:pPr>
            <a:r>
              <a:rPr lang="en-GB" dirty="0"/>
              <a:t>In most cases though, staff will make a report to the DSL first</a:t>
            </a:r>
            <a:endParaRPr dirty="0"/>
          </a:p>
          <a:p>
            <a:pPr marL="1081289" lvl="2" indent="-170730" algn="l" rtl="0">
              <a:spcBef>
                <a:spcPts val="0"/>
              </a:spcBef>
              <a:spcAft>
                <a:spcPts val="0"/>
              </a:spcAft>
              <a:buClr>
                <a:schemeClr val="dk1"/>
              </a:buClr>
              <a:buSzPts val="1200"/>
              <a:buFont typeface="Arial"/>
              <a:buChar char="•"/>
            </a:pPr>
            <a:r>
              <a:rPr lang="en-GB" dirty="0"/>
              <a:t>Reiterate that their job isn’t to investigate, just to report</a:t>
            </a:r>
            <a:endParaRPr dirty="0"/>
          </a:p>
          <a:p>
            <a:pPr marL="626010" lvl="1" indent="-170730" algn="l" rtl="0">
              <a:spcBef>
                <a:spcPts val="0"/>
              </a:spcBef>
              <a:spcAft>
                <a:spcPts val="0"/>
              </a:spcAft>
              <a:buClr>
                <a:schemeClr val="dk1"/>
              </a:buClr>
              <a:buSzPts val="1200"/>
              <a:buFont typeface="Arial"/>
              <a:buChar char="•"/>
            </a:pPr>
            <a:r>
              <a:rPr lang="en-GB" dirty="0"/>
              <a:t>The DSL will then decide what to do next</a:t>
            </a:r>
            <a:endParaRPr dirty="0"/>
          </a:p>
          <a:p>
            <a:pPr marL="1081289" lvl="2" indent="-170730" algn="l" rtl="0">
              <a:spcBef>
                <a:spcPts val="0"/>
              </a:spcBef>
              <a:spcAft>
                <a:spcPts val="0"/>
              </a:spcAft>
              <a:buClr>
                <a:schemeClr val="dk1"/>
              </a:buClr>
              <a:buSzPts val="1200"/>
              <a:buFont typeface="Arial"/>
              <a:buChar char="•"/>
            </a:pPr>
            <a:r>
              <a:rPr lang="en-GB" dirty="0"/>
              <a:t>The child might receive support within school, using your school’s own pastoral support processes</a:t>
            </a:r>
            <a:endParaRPr dirty="0"/>
          </a:p>
          <a:p>
            <a:pPr marL="1081289" lvl="2" indent="-170730" algn="l" rtl="0">
              <a:spcBef>
                <a:spcPts val="0"/>
              </a:spcBef>
              <a:spcAft>
                <a:spcPts val="0"/>
              </a:spcAft>
              <a:buClr>
                <a:schemeClr val="dk1"/>
              </a:buClr>
              <a:buSzPts val="1200"/>
              <a:buFont typeface="Arial"/>
              <a:buChar char="•"/>
            </a:pPr>
            <a:r>
              <a:rPr lang="en-GB" dirty="0"/>
              <a:t>The child and their family might get a family help assessment</a:t>
            </a:r>
            <a:endParaRPr dirty="0"/>
          </a:p>
          <a:p>
            <a:pPr marL="1081289" lvl="2" indent="-170730" algn="l" rtl="0">
              <a:spcBef>
                <a:spcPts val="0"/>
              </a:spcBef>
              <a:spcAft>
                <a:spcPts val="0"/>
              </a:spcAft>
              <a:buClr>
                <a:schemeClr val="dk1"/>
              </a:buClr>
              <a:buSzPts val="1200"/>
              <a:buFont typeface="Arial"/>
              <a:buChar char="•"/>
            </a:pPr>
            <a:r>
              <a:rPr lang="en-GB" dirty="0"/>
              <a:t>The DSL might make a referral to the LA children’s social care team. If the LA makes a statutory assessment for a child in need plan or child protection plan, staff might be involved in the assessment. If so, the DSL will support the staff member with this</a:t>
            </a:r>
            <a:endParaRPr dirty="0"/>
          </a:p>
          <a:p>
            <a:pPr marL="1085850" lvl="2" indent="-171450" fontAlgn="t">
              <a:buFont typeface="Arial" panose="020B0604020202020204" pitchFamily="34" charset="0"/>
              <a:buChar char="•"/>
            </a:pPr>
            <a:r>
              <a:rPr lang="en-GB" sz="1200" b="1" i="0" kern="1200" dirty="0">
                <a:solidFill>
                  <a:schemeClr val="tx1"/>
                </a:solidFill>
                <a:effectLst/>
                <a:latin typeface="+mn-lt"/>
                <a:ea typeface="+mn-ea"/>
                <a:cs typeface="+mn-cs"/>
              </a:rPr>
              <a:t>If staff do not hear about what happened following a referral, they should speak to the DSL. While the DSL will aim to keep staff informed, they are often managing a number of concerns at once, so please feel confident in seeking an update if needed.</a:t>
            </a:r>
          </a:p>
          <a:p>
            <a:pPr marL="0" lvl="0" indent="0" algn="l" rtl="0">
              <a:spcBef>
                <a:spcPts val="0"/>
              </a:spcBef>
              <a:spcAft>
                <a:spcPts val="0"/>
              </a:spcAft>
              <a:buClr>
                <a:schemeClr val="dk1"/>
              </a:buClr>
              <a:buSzPts val="1200"/>
              <a:buFont typeface="Arimo"/>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 </a:t>
            </a:r>
            <a:endParaRPr dirty="0"/>
          </a:p>
          <a:p>
            <a:pPr marL="170730" lvl="0" indent="-170730" algn="l" rtl="0">
              <a:spcBef>
                <a:spcPts val="0"/>
              </a:spcBef>
              <a:spcAft>
                <a:spcPts val="0"/>
              </a:spcAft>
              <a:buClr>
                <a:schemeClr val="dk1"/>
              </a:buClr>
              <a:buSzPts val="1200"/>
              <a:buFont typeface="Arial"/>
              <a:buChar char="•"/>
            </a:pPr>
            <a:r>
              <a:rPr lang="en-GB" b="0" dirty="0"/>
              <a:t>GOV.UK – DfE, </a:t>
            </a:r>
            <a:r>
              <a:rPr lang="en-GB" b="0" i="1" dirty="0"/>
              <a:t>Keeping Children Safe in Education</a:t>
            </a:r>
            <a:r>
              <a:rPr lang="en-GB" b="0" dirty="0"/>
              <a:t>. https://www.gov.uk/government/publications/keeping-children-safe-in-education--2</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856" name="Google Shape;856;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880" name="Google Shape;880;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dirty="0"/>
              <a:t>Edit this slide to include the names and contact details of your headteacher and chair of governors, and the contact details of your local authority designated officer (LADO)</a:t>
            </a:r>
          </a:p>
          <a:p>
            <a:pPr marL="0" lvl="0" indent="0" algn="l" rtl="0">
              <a:spcBef>
                <a:spcPts val="0"/>
              </a:spcBef>
              <a:spcAft>
                <a:spcPts val="0"/>
              </a:spcAft>
              <a:buNone/>
            </a:pPr>
            <a:endParaRPr lang="en-GB" b="1" dirty="0"/>
          </a:p>
          <a:p>
            <a:pPr marL="0" lvl="0" indent="0" algn="l" rtl="0">
              <a:spcBef>
                <a:spcPts val="0"/>
              </a:spcBef>
              <a:spcAft>
                <a:spcPts val="0"/>
              </a:spcAft>
              <a:buNone/>
            </a:pPr>
            <a:r>
              <a:rPr lang="en-GB" b="1" dirty="0"/>
              <a:t>Tameside LADO: </a:t>
            </a:r>
          </a:p>
          <a:p>
            <a:pPr marL="0" lvl="0" indent="0" algn="l" rtl="0">
              <a:spcBef>
                <a:spcPts val="0"/>
              </a:spcBef>
              <a:spcAft>
                <a:spcPts val="0"/>
              </a:spcAft>
              <a:buNone/>
            </a:pPr>
            <a:r>
              <a:rPr lang="en-GB" b="0" dirty="0"/>
              <a:t>Laurie Warburg</a:t>
            </a:r>
          </a:p>
          <a:p>
            <a:pPr marL="0" lvl="0" indent="0" algn="l" rtl="0">
              <a:spcBef>
                <a:spcPts val="0"/>
              </a:spcBef>
              <a:spcAft>
                <a:spcPts val="0"/>
              </a:spcAft>
              <a:buNone/>
            </a:pPr>
            <a:r>
              <a:rPr lang="en-GB" b="0" dirty="0"/>
              <a:t>0161 342 2482 or 0161 342 4343 option 3</a:t>
            </a:r>
          </a:p>
          <a:p>
            <a:pPr marL="0" lvl="0" indent="0" algn="l" rtl="0">
              <a:spcBef>
                <a:spcPts val="0"/>
              </a:spcBef>
              <a:spcAft>
                <a:spcPts val="0"/>
              </a:spcAft>
              <a:buNone/>
            </a:pPr>
            <a:r>
              <a:rPr lang="en-GB" b="0" dirty="0"/>
              <a:t>07808212203</a:t>
            </a:r>
          </a:p>
          <a:p>
            <a:pPr marL="0" lvl="0" indent="0" algn="l" rtl="0">
              <a:spcBef>
                <a:spcPts val="0"/>
              </a:spcBef>
              <a:spcAft>
                <a:spcPts val="0"/>
              </a:spcAft>
              <a:buNone/>
            </a:pPr>
            <a:r>
              <a:rPr lang="en-GB" b="0" dirty="0"/>
              <a:t>laurie.warburg@tameside.gov.uk</a:t>
            </a:r>
          </a:p>
          <a:p>
            <a:pPr marL="0" lvl="0" indent="0" algn="l" rtl="0">
              <a:spcBef>
                <a:spcPts val="0"/>
              </a:spcBef>
              <a:spcAft>
                <a:spcPts val="0"/>
              </a:spcAft>
              <a:buNone/>
            </a:pPr>
            <a:r>
              <a:rPr lang="en-GB" b="0" dirty="0"/>
              <a:t>ladoreferrals@tameside.gov.uk (this is where all LADO referrals must be sent)</a:t>
            </a:r>
          </a:p>
          <a:p>
            <a:pPr marL="0" lvl="0" indent="0" algn="l" rtl="0">
              <a:spcBef>
                <a:spcPts val="0"/>
              </a:spcBef>
              <a:spcAft>
                <a:spcPts val="0"/>
              </a:spcAft>
              <a:buNone/>
            </a:pPr>
            <a:endParaRPr lang="en-GB" b="0" dirty="0"/>
          </a:p>
          <a:p>
            <a:pPr marL="0" lvl="0" indent="0" algn="l" rtl="0">
              <a:spcBef>
                <a:spcPts val="0"/>
              </a:spcBef>
              <a:spcAft>
                <a:spcPts val="0"/>
              </a:spcAft>
              <a:buNone/>
            </a:pPr>
            <a:r>
              <a:rPr lang="en-GB" b="1" dirty="0"/>
              <a:t>Oldham LADO:</a:t>
            </a:r>
          </a:p>
          <a:p>
            <a:pPr marL="0" lvl="0" indent="0" algn="l" rtl="0">
              <a:spcBef>
                <a:spcPts val="0"/>
              </a:spcBef>
              <a:spcAft>
                <a:spcPts val="0"/>
              </a:spcAft>
              <a:buNone/>
            </a:pPr>
            <a:r>
              <a:rPr lang="en-GB" b="0" dirty="0"/>
              <a:t>Collette Morris</a:t>
            </a:r>
          </a:p>
          <a:p>
            <a:pPr marL="0" lvl="0" indent="0" algn="l" rtl="0">
              <a:spcBef>
                <a:spcPts val="0"/>
              </a:spcBef>
              <a:spcAft>
                <a:spcPts val="0"/>
              </a:spcAft>
              <a:buNone/>
            </a:pPr>
            <a:r>
              <a:rPr lang="en-GB" b="0" dirty="0"/>
              <a:t>0161 770 0008</a:t>
            </a:r>
          </a:p>
          <a:p>
            <a:pPr marL="0" lvl="0" indent="0" algn="l" rtl="0">
              <a:spcBef>
                <a:spcPts val="0"/>
              </a:spcBef>
              <a:spcAft>
                <a:spcPts val="0"/>
              </a:spcAft>
              <a:buNone/>
            </a:pPr>
            <a:r>
              <a:rPr lang="en-GB" b="0" dirty="0"/>
              <a:t>07974619094</a:t>
            </a:r>
          </a:p>
          <a:p>
            <a:pPr marL="0" lvl="0" indent="0" algn="l" rtl="0">
              <a:spcBef>
                <a:spcPts val="0"/>
              </a:spcBef>
              <a:spcAft>
                <a:spcPts val="0"/>
              </a:spcAft>
              <a:buNone/>
            </a:pPr>
            <a:r>
              <a:rPr lang="en-GB" b="0" dirty="0"/>
              <a:t>colette.morris@oldham.gov.uk</a:t>
            </a:r>
          </a:p>
          <a:p>
            <a:pPr marL="0" lvl="0" indent="0" algn="l" rtl="0">
              <a:spcBef>
                <a:spcPts val="0"/>
              </a:spcBef>
              <a:spcAft>
                <a:spcPts val="0"/>
              </a:spcAft>
              <a:buNone/>
            </a:pPr>
            <a:endParaRPr lang="en-GB" b="0" dirty="0"/>
          </a:p>
          <a:p>
            <a:pPr marL="0" lvl="0" indent="0" algn="l" rtl="0">
              <a:spcBef>
                <a:spcPts val="0"/>
              </a:spcBef>
              <a:spcAft>
                <a:spcPts val="0"/>
              </a:spcAft>
              <a:buNone/>
            </a:pPr>
            <a:r>
              <a:rPr lang="en-GB" b="0" dirty="0"/>
              <a:t>Wendy Nicholls</a:t>
            </a:r>
          </a:p>
          <a:p>
            <a:pPr marL="0" lvl="0" indent="0" algn="l" rtl="0">
              <a:spcBef>
                <a:spcPts val="0"/>
              </a:spcBef>
              <a:spcAft>
                <a:spcPts val="0"/>
              </a:spcAft>
              <a:buNone/>
            </a:pPr>
            <a:r>
              <a:rPr lang="en-GB" b="0" dirty="0"/>
              <a:t>0161 770 0008</a:t>
            </a:r>
          </a:p>
          <a:p>
            <a:pPr marL="0" lvl="0" indent="0" algn="l" rtl="0">
              <a:spcBef>
                <a:spcPts val="0"/>
              </a:spcBef>
              <a:spcAft>
                <a:spcPts val="0"/>
              </a:spcAft>
              <a:buNone/>
            </a:pPr>
            <a:r>
              <a:rPr lang="en-GB" b="0" dirty="0"/>
              <a:t>07974619094</a:t>
            </a:r>
          </a:p>
          <a:p>
            <a:pPr marL="0" lvl="0" indent="0" algn="l" rtl="0">
              <a:spcBef>
                <a:spcPts val="0"/>
              </a:spcBef>
              <a:spcAft>
                <a:spcPts val="0"/>
              </a:spcAft>
              <a:buNone/>
            </a:pPr>
            <a:r>
              <a:rPr lang="en-GB" b="0" dirty="0"/>
              <a:t>wendy.nicholls@oldham.gov.uk</a:t>
            </a:r>
          </a:p>
          <a:p>
            <a:pPr marL="0" lvl="0" indent="0" algn="l" rtl="0">
              <a:spcBef>
                <a:spcPts val="0"/>
              </a:spcBef>
              <a:spcAft>
                <a:spcPts val="0"/>
              </a:spcAft>
              <a:buNone/>
            </a:pPr>
            <a:endParaRPr lang="en-GB" b="0" dirty="0"/>
          </a:p>
          <a:p>
            <a:pPr marL="0" lvl="0" indent="0" algn="l" rtl="0">
              <a:spcBef>
                <a:spcPts val="0"/>
              </a:spcBef>
              <a:spcAft>
                <a:spcPts val="0"/>
              </a:spcAft>
              <a:buNone/>
            </a:pPr>
            <a:r>
              <a:rPr lang="en-GB" b="1" dirty="0"/>
              <a:t>Rochdale LADO:</a:t>
            </a:r>
          </a:p>
          <a:p>
            <a:pPr marL="0" lvl="0" indent="0" algn="l" rtl="0">
              <a:spcBef>
                <a:spcPts val="0"/>
              </a:spcBef>
              <a:spcAft>
                <a:spcPts val="0"/>
              </a:spcAft>
              <a:buNone/>
            </a:pPr>
            <a:r>
              <a:rPr lang="en-GB" b="0" dirty="0"/>
              <a:t>Louise Hurst</a:t>
            </a:r>
          </a:p>
          <a:p>
            <a:pPr marL="0" lvl="0" indent="0" algn="l" rtl="0">
              <a:spcBef>
                <a:spcPts val="0"/>
              </a:spcBef>
              <a:spcAft>
                <a:spcPts val="0"/>
              </a:spcAft>
              <a:buNone/>
            </a:pPr>
            <a:r>
              <a:rPr lang="en-GB" dirty="0"/>
              <a:t>lado@rochdale.gov.uk</a:t>
            </a:r>
          </a:p>
          <a:p>
            <a:pPr marL="0" lvl="0" indent="0" algn="l" rtl="0">
              <a:spcBef>
                <a:spcPts val="0"/>
              </a:spcBef>
              <a:spcAft>
                <a:spcPts val="0"/>
              </a:spcAft>
              <a:buNone/>
            </a:pPr>
            <a:r>
              <a:rPr lang="en-GB" b="0" dirty="0"/>
              <a:t>0300 303 0350</a:t>
            </a:r>
            <a:endParaRPr b="0" dirty="0"/>
          </a:p>
          <a:p>
            <a:pPr marL="0" lvl="0" indent="0" algn="l" rtl="0">
              <a:spcBef>
                <a:spcPts val="0"/>
              </a:spcBef>
              <a:spcAft>
                <a:spcPts val="0"/>
              </a:spcAft>
              <a:buNone/>
            </a:pPr>
            <a:endParaRPr dirty="0"/>
          </a:p>
          <a:p>
            <a:pPr marL="170730" lvl="0" indent="-170730" algn="l" rtl="0">
              <a:spcBef>
                <a:spcPts val="0"/>
              </a:spcBef>
              <a:spcAft>
                <a:spcPts val="0"/>
              </a:spcAft>
              <a:buClr>
                <a:schemeClr val="dk1"/>
              </a:buClr>
              <a:buSzPts val="1200"/>
              <a:buFont typeface="Arial"/>
              <a:buChar char="•"/>
            </a:pPr>
            <a:r>
              <a:rPr lang="en-GB" dirty="0"/>
              <a:t>Highlight that as well as safeguarding issues outside school, we need to be aware of the potential for abuse </a:t>
            </a:r>
            <a:r>
              <a:rPr lang="en-GB" b="1" dirty="0"/>
              <a:t>in school by staff:</a:t>
            </a:r>
            <a:endParaRPr dirty="0"/>
          </a:p>
          <a:p>
            <a:pPr marL="626010" lvl="1" indent="-170730" algn="l" rtl="0">
              <a:spcBef>
                <a:spcPts val="0"/>
              </a:spcBef>
              <a:spcAft>
                <a:spcPts val="0"/>
              </a:spcAft>
              <a:buClr>
                <a:schemeClr val="dk1"/>
              </a:buClr>
              <a:buSzPts val="1200"/>
              <a:buFont typeface="Arial"/>
              <a:buChar char="•"/>
            </a:pPr>
            <a:r>
              <a:rPr lang="en-GB" dirty="0"/>
              <a:t>We need to ‘think the unthinkable’ – staff and volunteers may also abuse pupils</a:t>
            </a:r>
            <a:endParaRPr dirty="0"/>
          </a:p>
          <a:p>
            <a:pPr marL="626010" lvl="1" indent="-170730" algn="l" rtl="0">
              <a:spcBef>
                <a:spcPts val="0"/>
              </a:spcBef>
              <a:spcAft>
                <a:spcPts val="0"/>
              </a:spcAft>
              <a:buClr>
                <a:schemeClr val="dk1"/>
              </a:buClr>
              <a:buSzPts val="1200"/>
              <a:buFont typeface="Arial"/>
              <a:buChar char="•"/>
            </a:pPr>
            <a:r>
              <a:rPr lang="en-GB" dirty="0"/>
              <a:t>We should always report any concerns we have</a:t>
            </a:r>
            <a:endParaRPr dirty="0"/>
          </a:p>
          <a:p>
            <a:pPr marL="170730" lvl="0" indent="-170730" algn="l" rtl="0">
              <a:spcBef>
                <a:spcPts val="0"/>
              </a:spcBef>
              <a:spcAft>
                <a:spcPts val="0"/>
              </a:spcAft>
              <a:buClr>
                <a:schemeClr val="dk1"/>
              </a:buClr>
              <a:buSzPts val="1200"/>
              <a:buFont typeface="Arial"/>
              <a:buChar char="•"/>
            </a:pPr>
            <a:r>
              <a:rPr lang="en-GB" dirty="0"/>
              <a:t>Tell staff that they should report anything where a member of staff has done, or they think they might have done, any of the following:</a:t>
            </a:r>
            <a:endParaRPr dirty="0"/>
          </a:p>
          <a:p>
            <a:pPr marL="626010" lvl="1" indent="-170730" algn="l" rtl="0">
              <a:spcBef>
                <a:spcPts val="0"/>
              </a:spcBef>
              <a:spcAft>
                <a:spcPts val="0"/>
              </a:spcAft>
              <a:buClr>
                <a:schemeClr val="dk1"/>
              </a:buClr>
              <a:buSzPts val="1200"/>
              <a:buFont typeface="Arial"/>
              <a:buChar char="•"/>
            </a:pPr>
            <a:r>
              <a:rPr lang="en-GB" dirty="0"/>
              <a:t>Behaved in a way that has harmed a child, or may have harmed a child</a:t>
            </a:r>
            <a:endParaRPr dirty="0"/>
          </a:p>
          <a:p>
            <a:pPr marL="626010" lvl="1" indent="-170730" algn="l" rtl="0">
              <a:spcBef>
                <a:spcPts val="0"/>
              </a:spcBef>
              <a:spcAft>
                <a:spcPts val="0"/>
              </a:spcAft>
              <a:buClr>
                <a:schemeClr val="dk1"/>
              </a:buClr>
              <a:buSzPts val="1200"/>
              <a:buFont typeface="Arial"/>
              <a:buChar char="•"/>
            </a:pPr>
            <a:r>
              <a:rPr lang="en-GB" dirty="0"/>
              <a:t>Possibly committed a criminal offence against or related to a child</a:t>
            </a:r>
            <a:endParaRPr dirty="0"/>
          </a:p>
          <a:p>
            <a:pPr marL="626010" lvl="1" indent="-170730" algn="l" rtl="0">
              <a:spcBef>
                <a:spcPts val="0"/>
              </a:spcBef>
              <a:spcAft>
                <a:spcPts val="0"/>
              </a:spcAft>
              <a:buClr>
                <a:schemeClr val="dk1"/>
              </a:buClr>
              <a:buSzPts val="1200"/>
              <a:buFont typeface="Arial"/>
              <a:buChar char="•"/>
            </a:pPr>
            <a:r>
              <a:rPr lang="en-GB" dirty="0"/>
              <a:t>Behaved towards a child or children in a way that indicates they may pose a risk of harm to children</a:t>
            </a:r>
            <a:endParaRPr dirty="0"/>
          </a:p>
          <a:p>
            <a:pPr marL="626010" lvl="1" indent="-170730" algn="l" rtl="0">
              <a:spcBef>
                <a:spcPts val="0"/>
              </a:spcBef>
              <a:spcAft>
                <a:spcPts val="0"/>
              </a:spcAft>
              <a:buClr>
                <a:schemeClr val="dk1"/>
              </a:buClr>
              <a:buSzPts val="1200"/>
              <a:buFont typeface="Arial"/>
              <a:buChar char="•"/>
            </a:pPr>
            <a:r>
              <a:rPr lang="en-GB" dirty="0"/>
              <a:t>Behaved or may have behaved in a way that indicates they may not be suitable to work with children</a:t>
            </a:r>
            <a:endParaRPr dirty="0"/>
          </a:p>
          <a:p>
            <a:pPr marL="170730" lvl="0" indent="-170730" algn="l" rtl="0">
              <a:spcBef>
                <a:spcPts val="0"/>
              </a:spcBef>
              <a:spcAft>
                <a:spcPts val="0"/>
              </a:spcAft>
              <a:buClr>
                <a:schemeClr val="dk1"/>
              </a:buClr>
              <a:buSzPts val="1200"/>
              <a:buFont typeface="Arial"/>
              <a:buChar char="•"/>
            </a:pPr>
            <a:r>
              <a:rPr lang="en-GB" dirty="0"/>
              <a:t>Tell staff how to report allegations against other staff members</a:t>
            </a:r>
            <a:endParaRPr dirty="0"/>
          </a:p>
          <a:p>
            <a:pPr marL="626010" lvl="1" indent="-170730" algn="l" rtl="0">
              <a:spcBef>
                <a:spcPts val="0"/>
              </a:spcBef>
              <a:spcAft>
                <a:spcPts val="0"/>
              </a:spcAft>
              <a:buClr>
                <a:schemeClr val="dk1"/>
              </a:buClr>
              <a:buSzPts val="1200"/>
              <a:buFont typeface="Arial"/>
              <a:buChar char="•"/>
            </a:pPr>
            <a:r>
              <a:rPr lang="en-GB" dirty="0"/>
              <a:t>Make sure you cover </a:t>
            </a:r>
            <a:r>
              <a:rPr lang="en-GB" b="1" dirty="0"/>
              <a:t>who</a:t>
            </a:r>
            <a:r>
              <a:rPr lang="en-GB" dirty="0"/>
              <a:t> to report to, which will depend on who the concern is about, and </a:t>
            </a:r>
            <a:r>
              <a:rPr lang="en-GB" b="1" dirty="0"/>
              <a:t>how</a:t>
            </a:r>
            <a:r>
              <a:rPr lang="en-GB" dirty="0"/>
              <a:t> to report</a:t>
            </a:r>
            <a:endParaRPr dirty="0"/>
          </a:p>
          <a:p>
            <a:pPr marL="626010" lvl="1" indent="-170730" algn="l" rtl="0">
              <a:spcBef>
                <a:spcPts val="0"/>
              </a:spcBef>
              <a:spcAft>
                <a:spcPts val="0"/>
              </a:spcAft>
              <a:buClr>
                <a:schemeClr val="dk1"/>
              </a:buClr>
              <a:buSzPts val="1200"/>
              <a:buFont typeface="Arial"/>
              <a:buChar char="•"/>
            </a:pPr>
            <a:r>
              <a:rPr lang="en-GB" dirty="0"/>
              <a:t>Explain that concerning behaviour outside of school should also be reported</a:t>
            </a:r>
            <a:endParaRPr dirty="0"/>
          </a:p>
          <a:p>
            <a:pPr marL="626010" lvl="1" indent="-170730" algn="l" rtl="0">
              <a:spcBef>
                <a:spcPts val="0"/>
              </a:spcBef>
              <a:spcAft>
                <a:spcPts val="0"/>
              </a:spcAft>
              <a:buClr>
                <a:schemeClr val="dk1"/>
              </a:buClr>
              <a:buSzPts val="1200"/>
              <a:buFont typeface="Arial"/>
              <a:buChar char="•"/>
            </a:pPr>
            <a:r>
              <a:rPr lang="en-GB" dirty="0"/>
              <a:t>Highlight that supply staff, trainee teachers, contractors and volunteers are also covered by your procedures for handling allegations and safeguarding concerns</a:t>
            </a:r>
            <a:endParaRPr dirty="0"/>
          </a:p>
          <a:p>
            <a:pPr marL="626010" lvl="1" indent="-170730" algn="l" rtl="0">
              <a:spcBef>
                <a:spcPts val="0"/>
              </a:spcBef>
              <a:spcAft>
                <a:spcPts val="0"/>
              </a:spcAft>
              <a:buClr>
                <a:schemeClr val="dk1"/>
              </a:buClr>
              <a:buSzPts val="1200"/>
              <a:buFont typeface="Arial"/>
              <a:buChar char="•"/>
            </a:pPr>
            <a:r>
              <a:rPr lang="en-GB" dirty="0"/>
              <a:t>Mention that if there is a conflict of interest in reporting an allegation to the headteacher, staff should report it directly to the LADO</a:t>
            </a:r>
            <a:endParaRPr b="1" dirty="0"/>
          </a:p>
          <a:p>
            <a:pPr marL="0" lvl="0" indent="0" algn="l" rtl="0">
              <a:spcBef>
                <a:spcPts val="0"/>
              </a:spcBef>
              <a:spcAft>
                <a:spcPts val="0"/>
              </a:spcAft>
              <a:buClr>
                <a:schemeClr val="dk1"/>
              </a:buClr>
              <a:buSzPts val="1200"/>
              <a:buFont typeface="Arimo"/>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 </a:t>
            </a:r>
            <a:endParaRPr dirty="0"/>
          </a:p>
          <a:p>
            <a:pPr marL="170730" lvl="0" indent="-170730" algn="l" rtl="0">
              <a:spcBef>
                <a:spcPts val="0"/>
              </a:spcBef>
              <a:spcAft>
                <a:spcPts val="0"/>
              </a:spcAft>
              <a:buClr>
                <a:schemeClr val="dk1"/>
              </a:buClr>
              <a:buSzPts val="1200"/>
              <a:buFont typeface="Arial"/>
              <a:buChar char="•"/>
            </a:pPr>
            <a:r>
              <a:rPr lang="en-GB" b="0" dirty="0"/>
              <a:t>GOV.UK – DfE, </a:t>
            </a:r>
            <a:r>
              <a:rPr lang="en-GB" b="0" i="1" dirty="0"/>
              <a:t>Keeping Children Safe in Education</a:t>
            </a:r>
            <a:r>
              <a:rPr lang="en-GB" b="0"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b="0" dirty="0"/>
              <a:t>Independent Inquiry into Child Sexual Abuse, </a:t>
            </a:r>
            <a:r>
              <a:rPr lang="en-GB" b="0" i="1" dirty="0"/>
              <a:t>The residential schools investigation report</a:t>
            </a:r>
            <a:r>
              <a:rPr lang="en-GB" b="0" dirty="0"/>
              <a:t>. https://www.iicsa.org.uk/reports-recommendations/publications/investigation/residential-schools</a:t>
            </a:r>
            <a:endParaRPr dirty="0"/>
          </a:p>
          <a:p>
            <a:pPr marL="0" lvl="0" indent="0" algn="l" rtl="0">
              <a:spcBef>
                <a:spcPts val="0"/>
              </a:spcBef>
              <a:spcAft>
                <a:spcPts val="0"/>
              </a:spcAft>
              <a:buNone/>
            </a:pPr>
            <a:endParaRPr dirty="0"/>
          </a:p>
        </p:txBody>
      </p:sp>
      <p:sp>
        <p:nvSpPr>
          <p:cNvPr id="881" name="Google Shape;881;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44</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890" name="Google Shape;890;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dirty="0"/>
              <a:t>[In advance, edit this slide to set out how staff should report low-level concerns]</a:t>
            </a:r>
            <a:endParaRPr dirty="0"/>
          </a:p>
          <a:p>
            <a:pPr marL="0" lvl="0" indent="0" algn="l" rtl="0">
              <a:spcBef>
                <a:spcPts val="0"/>
              </a:spcBef>
              <a:spcAft>
                <a:spcPts val="0"/>
              </a:spcAft>
              <a:buNone/>
            </a:pPr>
            <a:endParaRPr dirty="0"/>
          </a:p>
          <a:p>
            <a:pPr marL="170730" lvl="0" indent="-170730" algn="l" rtl="0">
              <a:spcBef>
                <a:spcPts val="0"/>
              </a:spcBef>
              <a:spcAft>
                <a:spcPts val="0"/>
              </a:spcAft>
              <a:buClr>
                <a:schemeClr val="dk1"/>
              </a:buClr>
              <a:buSzPts val="1200"/>
              <a:buFont typeface="Arial"/>
              <a:buChar char="•"/>
            </a:pPr>
            <a:r>
              <a:rPr lang="en-GB" dirty="0"/>
              <a:t>Explain that low-level concerns are concerns where the behaviour of an adult in your school doesn’t follow your staff code of conduct, including inappropriate conduct outside of work, but the behaviour doesn’t meet the ‘harm’ threshold or isn’t serious enough to refer to the LADO</a:t>
            </a:r>
            <a:endParaRPr dirty="0"/>
          </a:p>
          <a:p>
            <a:pPr marL="170730" lvl="0" indent="-170730" algn="l" rtl="0">
              <a:spcBef>
                <a:spcPts val="0"/>
              </a:spcBef>
              <a:spcAft>
                <a:spcPts val="0"/>
              </a:spcAft>
              <a:buClr>
                <a:schemeClr val="dk1"/>
              </a:buClr>
              <a:buSzPts val="1200"/>
              <a:buFont typeface="Arial"/>
              <a:buChar char="•"/>
            </a:pPr>
            <a:r>
              <a:rPr lang="en-GB" dirty="0"/>
              <a:t>Low-level concerns are part of a spectrum of behaviour, from inadvertent or thoughtless behaviour or behaviour that seems inappropriate, to behaviour ultimately intended to enable abuse</a:t>
            </a:r>
            <a:endParaRPr dirty="0"/>
          </a:p>
          <a:p>
            <a:pPr marL="170730" lvl="0" indent="-170730" algn="l" rtl="0">
              <a:spcBef>
                <a:spcPts val="0"/>
              </a:spcBef>
              <a:spcAft>
                <a:spcPts val="0"/>
              </a:spcAft>
              <a:buClr>
                <a:schemeClr val="dk1"/>
              </a:buClr>
              <a:buSzPts val="1200"/>
              <a:buFont typeface="Arial"/>
              <a:buChar char="•"/>
            </a:pPr>
            <a:r>
              <a:rPr lang="en-GB" dirty="0"/>
              <a:t>Give examples for each of the ‘bubbles’ on screen:</a:t>
            </a:r>
            <a:endParaRPr dirty="0"/>
          </a:p>
          <a:p>
            <a:pPr marL="626010" lvl="1" indent="-170730" algn="l" rtl="0">
              <a:spcBef>
                <a:spcPts val="0"/>
              </a:spcBef>
              <a:spcAft>
                <a:spcPts val="0"/>
              </a:spcAft>
              <a:buClr>
                <a:schemeClr val="dk1"/>
              </a:buClr>
              <a:buSzPts val="1200"/>
              <a:buFont typeface="Arial"/>
              <a:buChar char="•"/>
            </a:pPr>
            <a:r>
              <a:rPr lang="en-GB" b="1" dirty="0"/>
              <a:t>Inadvertent or thoughtless</a:t>
            </a:r>
            <a:r>
              <a:rPr lang="en-GB" dirty="0"/>
              <a:t> – a member of staff sends a pupil out of the classroom to deliver a note to the office. The child does not return after a few minutes, but the member of staff doesn’t note this and makes no effort to find out where they’ve gone</a:t>
            </a:r>
            <a:endParaRPr dirty="0"/>
          </a:p>
          <a:p>
            <a:pPr marL="626010" lvl="1" indent="-170730" algn="l" rtl="0">
              <a:spcBef>
                <a:spcPts val="0"/>
              </a:spcBef>
              <a:spcAft>
                <a:spcPts val="0"/>
              </a:spcAft>
              <a:buClr>
                <a:schemeClr val="dk1"/>
              </a:buClr>
              <a:buSzPts val="1200"/>
              <a:buFont typeface="Arial"/>
              <a:buChar char="•"/>
            </a:pPr>
            <a:r>
              <a:rPr lang="en-GB" b="1" dirty="0"/>
              <a:t>Inappropriate for the circumstances</a:t>
            </a:r>
            <a:r>
              <a:rPr lang="en-GB" dirty="0"/>
              <a:t> – a teacher shows pupils photos from their private Instagram page, revealing their username</a:t>
            </a:r>
            <a:endParaRPr dirty="0"/>
          </a:p>
          <a:p>
            <a:pPr marL="626010" lvl="1" indent="-170730" algn="l" rtl="0">
              <a:spcBef>
                <a:spcPts val="0"/>
              </a:spcBef>
              <a:spcAft>
                <a:spcPts val="0"/>
              </a:spcAft>
              <a:buClr>
                <a:schemeClr val="dk1"/>
              </a:buClr>
              <a:buSzPts val="1200"/>
              <a:buFont typeface="Arial"/>
              <a:buChar char="•"/>
            </a:pPr>
            <a:r>
              <a:rPr lang="en-GB" b="1" dirty="0"/>
              <a:t>Intended to enable abuse</a:t>
            </a:r>
            <a:r>
              <a:rPr lang="en-GB" dirty="0"/>
              <a:t> – a teacher asks a pupil for their mobile phone number in order to message the pupil privately</a:t>
            </a:r>
            <a:endParaRPr b="1" dirty="0"/>
          </a:p>
          <a:p>
            <a:pPr marL="170730" lvl="0" indent="-170730" algn="l" rtl="0">
              <a:spcBef>
                <a:spcPts val="0"/>
              </a:spcBef>
              <a:spcAft>
                <a:spcPts val="0"/>
              </a:spcAft>
              <a:buClr>
                <a:schemeClr val="dk1"/>
              </a:buClr>
              <a:buSzPts val="1200"/>
              <a:buFont typeface="Arial"/>
              <a:buChar char="•"/>
            </a:pPr>
            <a:r>
              <a:rPr lang="en-GB" dirty="0"/>
              <a:t>Give an example:</a:t>
            </a:r>
            <a:endParaRPr dirty="0"/>
          </a:p>
          <a:p>
            <a:pPr marL="626010" lvl="1" indent="-170730" algn="l" rtl="0">
              <a:spcBef>
                <a:spcPts val="0"/>
              </a:spcBef>
              <a:spcAft>
                <a:spcPts val="0"/>
              </a:spcAft>
              <a:buClr>
                <a:schemeClr val="dk1"/>
              </a:buClr>
              <a:buSzPts val="1200"/>
              <a:buFont typeface="Arial"/>
              <a:buChar char="•"/>
            </a:pPr>
            <a:r>
              <a:rPr lang="en-GB" dirty="0"/>
              <a:t>The report from the Independent Inquiry into Child Sexual Abuse talks about teachers who abused children being in positions of high esteem, and using their position to allow them to spend time alone with children</a:t>
            </a:r>
            <a:endParaRPr dirty="0"/>
          </a:p>
          <a:p>
            <a:pPr marL="626010" lvl="1" indent="-170730" algn="l" rtl="0">
              <a:spcBef>
                <a:spcPts val="0"/>
              </a:spcBef>
              <a:spcAft>
                <a:spcPts val="0"/>
              </a:spcAft>
              <a:buClr>
                <a:schemeClr val="dk1"/>
              </a:buClr>
              <a:buSzPts val="1200"/>
              <a:buFont typeface="Arial"/>
              <a:buChar char="•"/>
            </a:pPr>
            <a:r>
              <a:rPr lang="en-GB" dirty="0"/>
              <a:t>In the case of one teacher, a pupil believed they were in a “romantic relationship” with their teacher and their teacher led them to believe that they were “in love”</a:t>
            </a:r>
            <a:endParaRPr dirty="0"/>
          </a:p>
          <a:p>
            <a:pPr marL="626010" lvl="1" indent="-170730" algn="l" rtl="0">
              <a:spcBef>
                <a:spcPts val="0"/>
              </a:spcBef>
              <a:spcAft>
                <a:spcPts val="0"/>
              </a:spcAft>
              <a:buClr>
                <a:schemeClr val="dk1"/>
              </a:buClr>
              <a:buSzPts val="1200"/>
              <a:buFont typeface="Arial"/>
              <a:buChar char="•"/>
            </a:pPr>
            <a:r>
              <a:rPr lang="en-GB" dirty="0"/>
              <a:t>It was only later as an adult, that the victim realised that this was part of the manipulation their teacher used to abuse them</a:t>
            </a:r>
            <a:endParaRPr dirty="0"/>
          </a:p>
          <a:p>
            <a:pPr marL="170730" lvl="0" indent="-170730" algn="l" rtl="0">
              <a:spcBef>
                <a:spcPts val="0"/>
              </a:spcBef>
              <a:spcAft>
                <a:spcPts val="0"/>
              </a:spcAft>
              <a:buClr>
                <a:schemeClr val="dk1"/>
              </a:buClr>
              <a:buSzPts val="1200"/>
              <a:buFont typeface="Arial"/>
              <a:buChar char="•"/>
            </a:pPr>
            <a:r>
              <a:rPr lang="en-GB" dirty="0"/>
              <a:t>Essentially, if staff feel uneasy or uncertain about another member of staff’s behaviour towards or around children, they should report it. Just because it doesn’t meet the ‘harm’ threshold doesn’t mean it’s insignificant, or not worth acting on</a:t>
            </a:r>
            <a:endParaRPr dirty="0"/>
          </a:p>
          <a:p>
            <a:pPr marL="626010" lvl="1" indent="-170730" algn="l" rtl="0">
              <a:spcBef>
                <a:spcPts val="0"/>
              </a:spcBef>
              <a:spcAft>
                <a:spcPts val="0"/>
              </a:spcAft>
              <a:buClr>
                <a:schemeClr val="dk1"/>
              </a:buClr>
              <a:buSzPts val="1200"/>
              <a:buFont typeface="Arial"/>
              <a:buChar char="•"/>
            </a:pPr>
            <a:r>
              <a:rPr lang="en-GB" dirty="0"/>
              <a:t>Small concerns can help to build a picture</a:t>
            </a:r>
            <a:endParaRPr dirty="0"/>
          </a:p>
          <a:p>
            <a:pPr marL="626010" lvl="1" indent="-170730" algn="l" rtl="0">
              <a:spcBef>
                <a:spcPts val="0"/>
              </a:spcBef>
              <a:spcAft>
                <a:spcPts val="0"/>
              </a:spcAft>
              <a:buClr>
                <a:schemeClr val="dk1"/>
              </a:buClr>
              <a:buSzPts val="1200"/>
              <a:buFont typeface="Arial"/>
              <a:buChar char="•"/>
            </a:pPr>
            <a:r>
              <a:rPr lang="en-GB" dirty="0"/>
              <a:t>In the previous example, 1 adult had said they thought the teacher’s behaviour was ‘a bit close for comfort’</a:t>
            </a:r>
            <a:endParaRPr dirty="0"/>
          </a:p>
          <a:p>
            <a:pPr marL="626010" lvl="1" indent="-170730" algn="l" rtl="0">
              <a:spcBef>
                <a:spcPts val="0"/>
              </a:spcBef>
              <a:spcAft>
                <a:spcPts val="0"/>
              </a:spcAft>
              <a:buClr>
                <a:schemeClr val="dk1"/>
              </a:buClr>
              <a:buSzPts val="1200"/>
              <a:buFont typeface="Arial"/>
              <a:buChar char="•"/>
            </a:pPr>
            <a:r>
              <a:rPr lang="en-GB" dirty="0"/>
              <a:t>Staff should ask themselves whether anything feels off or ‘a bit close for comfort’ for them – and report anything that bothers them</a:t>
            </a:r>
            <a:endParaRPr dirty="0"/>
          </a:p>
          <a:p>
            <a:pPr marL="170730" lvl="0" indent="-170730" algn="l" rtl="0">
              <a:spcBef>
                <a:spcPts val="0"/>
              </a:spcBef>
              <a:spcAft>
                <a:spcPts val="0"/>
              </a:spcAft>
              <a:buClr>
                <a:schemeClr val="dk1"/>
              </a:buClr>
              <a:buSzPts val="1200"/>
              <a:buFont typeface="Arial"/>
              <a:buChar char="•"/>
            </a:pPr>
            <a:r>
              <a:rPr lang="en-GB" dirty="0"/>
              <a:t>Highlight any differences in allegations procedures for reporting low-level concerns that staff need to know about</a:t>
            </a:r>
            <a:endParaRPr dirty="0"/>
          </a:p>
          <a:p>
            <a:pPr marL="626010" lvl="1" indent="-170730" algn="l" rtl="0">
              <a:spcBef>
                <a:spcPts val="0"/>
              </a:spcBef>
              <a:spcAft>
                <a:spcPts val="0"/>
              </a:spcAft>
              <a:buClr>
                <a:schemeClr val="dk1"/>
              </a:buClr>
              <a:buSzPts val="1200"/>
              <a:buFont typeface="Arial"/>
              <a:buChar char="•"/>
            </a:pPr>
            <a:r>
              <a:rPr lang="en-GB" dirty="0"/>
              <a:t>Remind staff that these procedures also cover concerns about supply staff, volunteers and contractors</a:t>
            </a:r>
            <a:endParaRPr dirty="0"/>
          </a:p>
          <a:p>
            <a:pPr marL="626010" lvl="1" indent="-170730" algn="l" rtl="0">
              <a:spcBef>
                <a:spcPts val="0"/>
              </a:spcBef>
              <a:spcAft>
                <a:spcPts val="0"/>
              </a:spcAft>
              <a:buClr>
                <a:schemeClr val="dk1"/>
              </a:buClr>
              <a:buSzPts val="1200"/>
              <a:buFont typeface="Arial"/>
              <a:buChar char="•"/>
            </a:pPr>
            <a:r>
              <a:rPr lang="en-GB" dirty="0"/>
              <a:t>Remind staff to make </a:t>
            </a:r>
            <a:r>
              <a:rPr lang="en-GB" b="1" dirty="0"/>
              <a:t>written records</a:t>
            </a:r>
            <a:endParaRPr b="1"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 </a:t>
            </a:r>
            <a:endParaRPr dirty="0"/>
          </a:p>
          <a:p>
            <a:pPr marL="170730" lvl="0" indent="-170730" algn="l" rtl="0">
              <a:spcBef>
                <a:spcPts val="0"/>
              </a:spcBef>
              <a:spcAft>
                <a:spcPts val="0"/>
              </a:spcAft>
              <a:buClr>
                <a:schemeClr val="dk1"/>
              </a:buClr>
              <a:buSzPts val="1200"/>
              <a:buFont typeface="Arial"/>
              <a:buChar char="•"/>
            </a:pPr>
            <a:r>
              <a:rPr lang="en-GB" b="0" dirty="0"/>
              <a:t>GOV.UK – DfE, </a:t>
            </a:r>
            <a:r>
              <a:rPr lang="en-GB" b="0" i="1" dirty="0"/>
              <a:t>Keeping Children Safe in Education</a:t>
            </a:r>
            <a:r>
              <a:rPr lang="en-GB" b="0"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b="0" dirty="0"/>
              <a:t>Independent Inquiry into Child Sexual Abuse, </a:t>
            </a:r>
            <a:r>
              <a:rPr lang="en-GB" b="0" i="1" dirty="0"/>
              <a:t>The residential schools investigation report</a:t>
            </a:r>
            <a:r>
              <a:rPr lang="en-GB" b="0" dirty="0"/>
              <a:t>. https://www.iicsa.org.uk/reports-recommendations/publications/investigation/residential-schools</a:t>
            </a:r>
            <a:endParaRPr dirty="0"/>
          </a:p>
          <a:p>
            <a:pPr marL="0" lvl="0" indent="0" algn="l" rtl="0">
              <a:spcBef>
                <a:spcPts val="0"/>
              </a:spcBef>
              <a:spcAft>
                <a:spcPts val="0"/>
              </a:spcAft>
              <a:buNone/>
            </a:pPr>
            <a:endParaRPr dirty="0"/>
          </a:p>
        </p:txBody>
      </p:sp>
      <p:sp>
        <p:nvSpPr>
          <p:cNvPr id="891" name="Google Shape;891;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45</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02" name="Google Shape;90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dirty="0"/>
              <a:t>[Please note, when you preview this slide, the answers will already be on the screen. When you play the slideshow, they’ll appear when you select to bring them up]</a:t>
            </a:r>
            <a:endParaRPr dirty="0"/>
          </a:p>
          <a:p>
            <a:pPr marL="0" lvl="0" indent="0" algn="l" rtl="0">
              <a:spcBef>
                <a:spcPts val="0"/>
              </a:spcBef>
              <a:spcAft>
                <a:spcPts val="0"/>
              </a:spcAft>
              <a:buNone/>
            </a:pPr>
            <a:endParaRPr b="1" dirty="0"/>
          </a:p>
          <a:p>
            <a:pPr marL="170730" lvl="0" indent="-170730" algn="l" rtl="0">
              <a:spcBef>
                <a:spcPts val="0"/>
              </a:spcBef>
              <a:spcAft>
                <a:spcPts val="0"/>
              </a:spcAft>
              <a:buClr>
                <a:schemeClr val="dk1"/>
              </a:buClr>
              <a:buSzPts val="1200"/>
              <a:buFont typeface="Arial"/>
              <a:buChar char="•"/>
            </a:pPr>
            <a:r>
              <a:rPr lang="en-GB" b="1" dirty="0"/>
              <a:t>Select</a:t>
            </a:r>
            <a:r>
              <a:rPr lang="en-GB" dirty="0"/>
              <a:t> to bring up each potential low-level concern in turn</a:t>
            </a:r>
            <a:endParaRPr dirty="0"/>
          </a:p>
          <a:p>
            <a:pPr marL="170730" lvl="0" indent="-170730" algn="l" rtl="0">
              <a:spcBef>
                <a:spcPts val="0"/>
              </a:spcBef>
              <a:spcAft>
                <a:spcPts val="0"/>
              </a:spcAft>
              <a:buClr>
                <a:schemeClr val="dk1"/>
              </a:buClr>
              <a:buSzPts val="1200"/>
              <a:buFont typeface="Arial"/>
              <a:buChar char="•"/>
            </a:pPr>
            <a:r>
              <a:rPr lang="en-GB" b="1" dirty="0"/>
              <a:t>Ask staff</a:t>
            </a:r>
            <a:r>
              <a:rPr lang="en-GB" dirty="0"/>
              <a:t>: is this a low-level concern?</a:t>
            </a:r>
            <a:endParaRPr dirty="0"/>
          </a:p>
          <a:p>
            <a:pPr marL="170730" lvl="0" indent="-170730" algn="l" rtl="0">
              <a:spcBef>
                <a:spcPts val="0"/>
              </a:spcBef>
              <a:spcAft>
                <a:spcPts val="0"/>
              </a:spcAft>
              <a:buClr>
                <a:schemeClr val="dk1"/>
              </a:buClr>
              <a:buSzPts val="1200"/>
              <a:buFont typeface="Arial"/>
              <a:buChar char="•"/>
            </a:pPr>
            <a:r>
              <a:rPr lang="en-GB" dirty="0"/>
              <a:t>Take 1 or 2 responses for each, then </a:t>
            </a:r>
            <a:r>
              <a:rPr lang="en-GB" b="1" dirty="0"/>
              <a:t>select</a:t>
            </a:r>
            <a:r>
              <a:rPr lang="en-GB" dirty="0"/>
              <a:t> to bring up the answer</a:t>
            </a:r>
            <a:endParaRPr dirty="0"/>
          </a:p>
          <a:p>
            <a:pPr marL="170730" lvl="0" indent="-170730" algn="l" rtl="0">
              <a:spcBef>
                <a:spcPts val="0"/>
              </a:spcBef>
              <a:spcAft>
                <a:spcPts val="0"/>
              </a:spcAft>
              <a:buClr>
                <a:schemeClr val="dk1"/>
              </a:buClr>
              <a:buSzPts val="1200"/>
              <a:buFont typeface="Arial"/>
              <a:buChar char="•"/>
            </a:pPr>
            <a:r>
              <a:rPr lang="en-GB" dirty="0"/>
              <a:t>4 of these are low-level concerns, as while no harm has been committed, the behaviour in each is inappropriate, inadvertent or thoughtless, or could be ultimately intended to enable abuse</a:t>
            </a:r>
            <a:endParaRPr dirty="0"/>
          </a:p>
        </p:txBody>
      </p:sp>
      <p:sp>
        <p:nvSpPr>
          <p:cNvPr id="903" name="Google Shape;903;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46</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Google Shape;918;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19" name="Google Shape;919;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0" dirty="0"/>
              <a:t>Give staff a minute to read these key points or read them out for staff</a:t>
            </a:r>
            <a:endParaRPr b="0" dirty="0"/>
          </a:p>
          <a:p>
            <a:pPr marL="170730" lvl="0" indent="-170730" algn="l" rtl="0">
              <a:spcBef>
                <a:spcPts val="0"/>
              </a:spcBef>
              <a:spcAft>
                <a:spcPts val="0"/>
              </a:spcAft>
              <a:buClr>
                <a:schemeClr val="dk1"/>
              </a:buClr>
              <a:buSzPts val="1200"/>
              <a:buFont typeface="Arial"/>
              <a:buChar char="•"/>
            </a:pPr>
            <a:r>
              <a:rPr lang="en-GB" b="0" dirty="0"/>
              <a:t>Ask staff if they have any questions about what you’ve covered so far</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920" name="Google Shape;920;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Google Shape;926;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27" name="Google Shape;927;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dirty="0"/>
              <a:t>Tell staff you’re now moving on to the next learning objective. You’re going to look at the 4 main types of abuse and how to spot them, so staff can carry out their safeguarding duties more effectively</a:t>
            </a:r>
            <a:endParaRPr dirty="0"/>
          </a:p>
          <a:p>
            <a:pPr marL="0" lvl="0" indent="0" algn="l" rtl="0">
              <a:spcBef>
                <a:spcPts val="0"/>
              </a:spcBef>
              <a:spcAft>
                <a:spcPts val="0"/>
              </a:spcAft>
              <a:buClr>
                <a:schemeClr val="dk1"/>
              </a:buClr>
              <a:buSzPts val="1200"/>
              <a:buFont typeface="Arial"/>
              <a:buNone/>
            </a:pPr>
            <a:endParaRPr dirty="0"/>
          </a:p>
        </p:txBody>
      </p:sp>
      <p:sp>
        <p:nvSpPr>
          <p:cNvPr id="928" name="Google Shape;928;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1"/>
        <p:cNvGrpSpPr/>
        <p:nvPr/>
      </p:nvGrpSpPr>
      <p:grpSpPr>
        <a:xfrm>
          <a:off x="0" y="0"/>
          <a:ext cx="0" cy="0"/>
          <a:chOff x="0" y="0"/>
          <a:chExt cx="0" cy="0"/>
        </a:xfrm>
      </p:grpSpPr>
      <p:sp>
        <p:nvSpPr>
          <p:cNvPr id="942" name="Google Shape;942;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43" name="Google Shape;943;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Tx/>
              <a:buNone/>
            </a:pPr>
            <a:r>
              <a:rPr lang="en-GB" b="1" dirty="0"/>
              <a:t>Optional discussion task. Delete this slide if you need a shortened version of this section</a:t>
            </a:r>
            <a:endParaRPr dirty="0"/>
          </a:p>
          <a:p>
            <a:pPr marL="170730" lvl="0" indent="-94530" algn="l" rtl="0">
              <a:spcBef>
                <a:spcPts val="0"/>
              </a:spcBef>
              <a:spcAft>
                <a:spcPts val="0"/>
              </a:spcAft>
              <a:buClr>
                <a:schemeClr val="dk1"/>
              </a:buClr>
              <a:buSzPts val="1200"/>
              <a:buFont typeface="Arial"/>
              <a:buNone/>
            </a:pPr>
            <a:endParaRPr dirty="0"/>
          </a:p>
          <a:p>
            <a:pPr marL="170730" lvl="0" indent="-170730" algn="l" rtl="0">
              <a:spcBef>
                <a:spcPts val="0"/>
              </a:spcBef>
              <a:spcAft>
                <a:spcPts val="0"/>
              </a:spcAft>
              <a:buClr>
                <a:schemeClr val="dk1"/>
              </a:buClr>
              <a:buSzPts val="1200"/>
              <a:buFont typeface="Arial"/>
              <a:buChar char="•"/>
            </a:pPr>
            <a:r>
              <a:rPr lang="en-GB" dirty="0"/>
              <a:t>First, ask staff what they think we mean by ‘abuse’</a:t>
            </a:r>
            <a:endParaRPr dirty="0"/>
          </a:p>
          <a:p>
            <a:pPr marL="627930" lvl="1" indent="-170730" algn="l" rtl="0">
              <a:spcBef>
                <a:spcPts val="0"/>
              </a:spcBef>
              <a:spcAft>
                <a:spcPts val="0"/>
              </a:spcAft>
              <a:buClr>
                <a:schemeClr val="dk1"/>
              </a:buClr>
              <a:buSzPts val="1200"/>
              <a:buFont typeface="Arial"/>
              <a:buChar char="•"/>
            </a:pPr>
            <a:r>
              <a:rPr lang="en-GB" dirty="0"/>
              <a:t>Give them some prompts: </a:t>
            </a:r>
            <a:endParaRPr dirty="0"/>
          </a:p>
          <a:p>
            <a:pPr marL="1085130" lvl="2" indent="-170730" algn="l" rtl="0">
              <a:spcBef>
                <a:spcPts val="0"/>
              </a:spcBef>
              <a:spcAft>
                <a:spcPts val="0"/>
              </a:spcAft>
              <a:buClr>
                <a:schemeClr val="dk1"/>
              </a:buClr>
              <a:buSzPts val="1200"/>
              <a:buFont typeface="Arial"/>
              <a:buChar char="•"/>
            </a:pPr>
            <a:r>
              <a:rPr lang="en-GB" dirty="0"/>
              <a:t>What would they define abuse as?</a:t>
            </a:r>
            <a:endParaRPr dirty="0"/>
          </a:p>
          <a:p>
            <a:pPr marL="1085130" lvl="2" indent="-170730" algn="l" rtl="0">
              <a:spcBef>
                <a:spcPts val="0"/>
              </a:spcBef>
              <a:spcAft>
                <a:spcPts val="0"/>
              </a:spcAft>
              <a:buClr>
                <a:schemeClr val="dk1"/>
              </a:buClr>
              <a:buSzPts val="1200"/>
              <a:buFont typeface="Arial"/>
              <a:buChar char="•"/>
            </a:pPr>
            <a:r>
              <a:rPr lang="en-GB" dirty="0"/>
              <a:t>Where can abuse take place?</a:t>
            </a:r>
            <a:endParaRPr dirty="0"/>
          </a:p>
          <a:p>
            <a:pPr marL="170730" lvl="0" indent="-170730" algn="l" rtl="0">
              <a:spcBef>
                <a:spcPts val="0"/>
              </a:spcBef>
              <a:spcAft>
                <a:spcPts val="0"/>
              </a:spcAft>
              <a:buClr>
                <a:schemeClr val="dk1"/>
              </a:buClr>
              <a:buSzPts val="1200"/>
              <a:buFont typeface="Arial"/>
              <a:buChar char="•"/>
            </a:pPr>
            <a:r>
              <a:rPr lang="en-GB" dirty="0"/>
              <a:t>Take answers from 1 or 2 members of staff</a:t>
            </a:r>
            <a:endParaRPr dirty="0"/>
          </a:p>
          <a:p>
            <a:pPr marL="0" lvl="0" indent="0" algn="l" rtl="0">
              <a:spcBef>
                <a:spcPts val="0"/>
              </a:spcBef>
              <a:spcAft>
                <a:spcPts val="0"/>
              </a:spcAft>
              <a:buNone/>
            </a:pPr>
            <a:endParaRPr dirty="0"/>
          </a:p>
        </p:txBody>
      </p:sp>
      <p:sp>
        <p:nvSpPr>
          <p:cNvPr id="944" name="Google Shape;944;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1"/>
        <p:cNvGrpSpPr/>
        <p:nvPr/>
      </p:nvGrpSpPr>
      <p:grpSpPr>
        <a:xfrm>
          <a:off x="0" y="0"/>
          <a:ext cx="0" cy="0"/>
          <a:chOff x="0" y="0"/>
          <a:chExt cx="0" cy="0"/>
        </a:xfrm>
      </p:grpSpPr>
      <p:sp>
        <p:nvSpPr>
          <p:cNvPr id="952" name="Google Shape;952;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53" name="Google Shape;953;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Explain that:</a:t>
            </a:r>
            <a:endParaRPr dirty="0"/>
          </a:p>
          <a:p>
            <a:pPr marL="627930" lvl="1" indent="-170730" algn="l" rtl="0">
              <a:spcBef>
                <a:spcPts val="0"/>
              </a:spcBef>
              <a:spcAft>
                <a:spcPts val="0"/>
              </a:spcAft>
              <a:buClr>
                <a:schemeClr val="dk1"/>
              </a:buClr>
              <a:buSzPts val="1200"/>
              <a:buFont typeface="Arial"/>
              <a:buChar char="•"/>
            </a:pPr>
            <a:r>
              <a:rPr lang="en-GB" dirty="0"/>
              <a:t>Abuse is a form of maltreatment of a child, where someone inflicts harm on a child or fails to act to prevent harm</a:t>
            </a:r>
            <a:endParaRPr dirty="0"/>
          </a:p>
          <a:p>
            <a:pPr marL="626010" lvl="1" indent="-170730" algn="l" rtl="0">
              <a:spcBef>
                <a:spcPts val="0"/>
              </a:spcBef>
              <a:spcAft>
                <a:spcPts val="0"/>
              </a:spcAft>
              <a:buClr>
                <a:schemeClr val="dk1"/>
              </a:buClr>
              <a:buSzPts val="1200"/>
              <a:buFont typeface="Arial"/>
              <a:buChar char="•"/>
            </a:pPr>
            <a:r>
              <a:rPr lang="en-GB" dirty="0"/>
              <a:t>‘Harm’ can include ill treatment that isn’t physical, as well as the impact of witnessing ill treatment of others – for example, witnessing domestic abuse in the home</a:t>
            </a:r>
            <a:endParaRPr dirty="0"/>
          </a:p>
          <a:p>
            <a:pPr marL="626010" lvl="1" indent="-170730" algn="l" rtl="0">
              <a:spcBef>
                <a:spcPts val="0"/>
              </a:spcBef>
              <a:spcAft>
                <a:spcPts val="0"/>
              </a:spcAft>
              <a:buClr>
                <a:schemeClr val="dk1"/>
              </a:buClr>
              <a:buSzPts val="1200"/>
              <a:buFont typeface="Arial"/>
              <a:buChar char="•"/>
            </a:pPr>
            <a:r>
              <a:rPr lang="en-GB" dirty="0"/>
              <a:t>Children can be at risk of abuse in situations outside, as well as within, their families</a:t>
            </a:r>
            <a:endParaRPr dirty="0"/>
          </a:p>
          <a:p>
            <a:pPr marL="626010" lvl="1" indent="-170730" algn="l" rtl="0">
              <a:spcBef>
                <a:spcPts val="0"/>
              </a:spcBef>
              <a:spcAft>
                <a:spcPts val="0"/>
              </a:spcAft>
              <a:buClr>
                <a:schemeClr val="dk1"/>
              </a:buClr>
              <a:buSzPts val="1200"/>
              <a:buFont typeface="Arial"/>
              <a:buChar char="•"/>
            </a:pPr>
            <a:r>
              <a:rPr lang="en-GB" dirty="0"/>
              <a:t>It can happen online and offline, and technology can be used to facilitate offline abuse</a:t>
            </a:r>
          </a:p>
          <a:p>
            <a:pPr marL="626010" lvl="1" indent="-170730" algn="l" rtl="0">
              <a:spcBef>
                <a:spcPts val="0"/>
              </a:spcBef>
              <a:spcAft>
                <a:spcPts val="0"/>
              </a:spcAft>
              <a:buClr>
                <a:schemeClr val="dk1"/>
              </a:buClr>
              <a:buSzPts val="1200"/>
              <a:buFont typeface="Arial"/>
              <a:buChar char="•"/>
            </a:pPr>
            <a:r>
              <a:rPr lang="en-GB" dirty="0"/>
              <a:t>Children may be abused by adults or by other children</a:t>
            </a:r>
            <a:endParaRPr dirty="0"/>
          </a:p>
          <a:p>
            <a:pPr marL="0" lvl="0" indent="0" algn="l" rtl="0">
              <a:spcBef>
                <a:spcPts val="0"/>
              </a:spcBef>
              <a:spcAft>
                <a:spcPts val="0"/>
              </a:spcAft>
              <a:buClr>
                <a:schemeClr val="dk1"/>
              </a:buClr>
              <a:buSzPts val="1200"/>
              <a:buFont typeface="Arimo"/>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 </a:t>
            </a:r>
            <a:endParaRPr dirty="0"/>
          </a:p>
          <a:p>
            <a:pPr marL="170730" lvl="0" indent="-170730" algn="l" rtl="0">
              <a:spcBef>
                <a:spcPts val="0"/>
              </a:spcBef>
              <a:spcAft>
                <a:spcPts val="0"/>
              </a:spcAft>
              <a:buClr>
                <a:schemeClr val="dk1"/>
              </a:buClr>
              <a:buSzPts val="1200"/>
              <a:buFont typeface="Arial"/>
              <a:buChar char="•"/>
            </a:pPr>
            <a:r>
              <a:rPr lang="en-GB" b="0" dirty="0"/>
              <a:t>GOV.UK – DfE, </a:t>
            </a:r>
            <a:r>
              <a:rPr lang="en-GB" b="0" i="1" dirty="0"/>
              <a:t>Keeping Children Safe in Education</a:t>
            </a:r>
            <a:r>
              <a:rPr lang="en-GB" b="0" dirty="0"/>
              <a:t>. https://www.gov.uk/government/publications/keeping-children-safe-in-education--2</a:t>
            </a:r>
            <a:endParaRPr dirty="0"/>
          </a:p>
          <a:p>
            <a:pPr marL="0" lvl="0" indent="0" algn="l" rtl="0">
              <a:spcBef>
                <a:spcPts val="0"/>
              </a:spcBef>
              <a:spcAft>
                <a:spcPts val="0"/>
              </a:spcAft>
              <a:buNone/>
            </a:pPr>
            <a:endParaRPr dirty="0"/>
          </a:p>
        </p:txBody>
      </p:sp>
      <p:sp>
        <p:nvSpPr>
          <p:cNvPr id="954" name="Google Shape;954;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64" name="Google Shape;964;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69530" lvl="0" indent="-169530" algn="l" rtl="0">
              <a:spcBef>
                <a:spcPts val="0"/>
              </a:spcBef>
              <a:spcAft>
                <a:spcPts val="0"/>
              </a:spcAft>
              <a:buClr>
                <a:schemeClr val="dk1"/>
              </a:buClr>
              <a:buSzPts val="1200"/>
              <a:buFont typeface="Arial"/>
              <a:buChar char="•"/>
            </a:pPr>
            <a:r>
              <a:rPr lang="en-GB" dirty="0"/>
              <a:t>Explain that you’re going to look at the 4 main types of abuse. These are:</a:t>
            </a:r>
            <a:endParaRPr dirty="0"/>
          </a:p>
          <a:p>
            <a:pPr marL="626730" lvl="1" indent="-171450" algn="l" rtl="0">
              <a:spcBef>
                <a:spcPts val="0"/>
              </a:spcBef>
              <a:spcAft>
                <a:spcPts val="0"/>
              </a:spcAft>
              <a:buClr>
                <a:schemeClr val="dk1"/>
              </a:buClr>
              <a:buSzPts val="1200"/>
              <a:buFont typeface="Arial"/>
              <a:buChar char="•"/>
            </a:pPr>
            <a:r>
              <a:rPr lang="en-GB" dirty="0"/>
              <a:t>Physical abuse</a:t>
            </a:r>
            <a:endParaRPr dirty="0"/>
          </a:p>
          <a:p>
            <a:pPr marL="626730" lvl="1" indent="-171450" algn="l" rtl="0">
              <a:spcBef>
                <a:spcPts val="0"/>
              </a:spcBef>
              <a:spcAft>
                <a:spcPts val="0"/>
              </a:spcAft>
              <a:buClr>
                <a:schemeClr val="dk1"/>
              </a:buClr>
              <a:buSzPts val="1200"/>
              <a:buFont typeface="Arial"/>
              <a:buChar char="•"/>
            </a:pPr>
            <a:r>
              <a:rPr lang="en-GB" dirty="0"/>
              <a:t>Sexual abuse</a:t>
            </a:r>
            <a:endParaRPr dirty="0"/>
          </a:p>
          <a:p>
            <a:pPr marL="626730" lvl="1" indent="-171450" algn="l" rtl="0">
              <a:spcBef>
                <a:spcPts val="0"/>
              </a:spcBef>
              <a:spcAft>
                <a:spcPts val="0"/>
              </a:spcAft>
              <a:buClr>
                <a:schemeClr val="dk1"/>
              </a:buClr>
              <a:buSzPts val="1200"/>
              <a:buFont typeface="Arial"/>
              <a:buChar char="•"/>
            </a:pPr>
            <a:r>
              <a:rPr lang="en-GB" dirty="0"/>
              <a:t>Emotional abuse</a:t>
            </a:r>
            <a:endParaRPr dirty="0"/>
          </a:p>
          <a:p>
            <a:pPr marL="626730" lvl="1" indent="-171450" algn="l" rtl="0">
              <a:spcBef>
                <a:spcPts val="0"/>
              </a:spcBef>
              <a:spcAft>
                <a:spcPts val="0"/>
              </a:spcAft>
              <a:buClr>
                <a:schemeClr val="dk1"/>
              </a:buClr>
              <a:buSzPts val="1200"/>
              <a:buFont typeface="Arial"/>
              <a:buChar char="•"/>
            </a:pPr>
            <a:r>
              <a:rPr lang="en-GB" dirty="0"/>
              <a:t>Neglect</a:t>
            </a:r>
            <a:endParaRPr dirty="0"/>
          </a:p>
          <a:p>
            <a:pPr marL="626730" lvl="1" indent="-95250" algn="l" rtl="0">
              <a:spcBef>
                <a:spcPts val="0"/>
              </a:spcBef>
              <a:spcAft>
                <a:spcPts val="0"/>
              </a:spcAft>
              <a:buClr>
                <a:schemeClr val="dk1"/>
              </a:buClr>
              <a:buSzPts val="1200"/>
              <a:buFont typeface="Arial"/>
              <a:buNone/>
            </a:pPr>
            <a:endParaRPr dirty="0"/>
          </a:p>
          <a:p>
            <a:pPr marL="169530" lvl="0" indent="-169530" algn="l" rtl="0">
              <a:spcBef>
                <a:spcPts val="0"/>
              </a:spcBef>
              <a:spcAft>
                <a:spcPts val="0"/>
              </a:spcAft>
              <a:buClr>
                <a:schemeClr val="dk1"/>
              </a:buClr>
              <a:buSzPts val="1200"/>
              <a:buFont typeface="Arial"/>
              <a:buChar char="•"/>
            </a:pPr>
            <a:r>
              <a:rPr lang="en-GB" dirty="0"/>
              <a:t>Emphasise that in most cases, multiple issues will overlap with one another</a:t>
            </a:r>
            <a:endParaRPr dirty="0"/>
          </a:p>
          <a:p>
            <a:pPr marL="169530" lvl="0" indent="-169530" algn="l" rtl="0">
              <a:spcBef>
                <a:spcPts val="0"/>
              </a:spcBef>
              <a:spcAft>
                <a:spcPts val="0"/>
              </a:spcAft>
              <a:buClr>
                <a:schemeClr val="dk1"/>
              </a:buClr>
              <a:buSzPts val="1200"/>
              <a:buFont typeface="Arial"/>
              <a:buChar char="•"/>
            </a:pPr>
            <a:r>
              <a:rPr lang="en-GB" dirty="0"/>
              <a:t>The critical thing, though, is </a:t>
            </a:r>
            <a:r>
              <a:rPr lang="en-GB" b="1" dirty="0"/>
              <a:t>to</a:t>
            </a:r>
            <a:r>
              <a:rPr lang="en-GB" dirty="0"/>
              <a:t> </a:t>
            </a:r>
            <a:r>
              <a:rPr lang="en-GB" b="1" dirty="0"/>
              <a:t>be professionally curious </a:t>
            </a:r>
            <a:r>
              <a:rPr lang="en-GB" dirty="0"/>
              <a:t>and be able to </a:t>
            </a:r>
            <a:r>
              <a:rPr lang="en-GB" b="1" dirty="0"/>
              <a:t>spot that something might be wrong</a:t>
            </a:r>
            <a:endParaRPr dirty="0"/>
          </a:p>
          <a:p>
            <a:pPr marL="0" lvl="0" indent="0" algn="l" rtl="0">
              <a:spcBef>
                <a:spcPts val="0"/>
              </a:spcBef>
              <a:spcAft>
                <a:spcPts val="0"/>
              </a:spcAft>
              <a:buClr>
                <a:schemeClr val="dk1"/>
              </a:buClr>
              <a:buSzPts val="1200"/>
              <a:buFont typeface="Arimo"/>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 </a:t>
            </a:r>
            <a:endParaRPr dirty="0"/>
          </a:p>
          <a:p>
            <a:pPr marL="170730" lvl="0" indent="-170730" algn="l" rtl="0">
              <a:spcBef>
                <a:spcPts val="0"/>
              </a:spcBef>
              <a:spcAft>
                <a:spcPts val="0"/>
              </a:spcAft>
              <a:buClr>
                <a:schemeClr val="dk1"/>
              </a:buClr>
              <a:buSzPts val="1200"/>
              <a:buFont typeface="Arial"/>
              <a:buChar char="•"/>
            </a:pPr>
            <a:r>
              <a:rPr lang="en-GB" b="0" dirty="0"/>
              <a:t>GOV.UK – DfE, </a:t>
            </a:r>
            <a:r>
              <a:rPr lang="en-GB" b="0" i="1" dirty="0"/>
              <a:t>Keeping Children Safe in Education</a:t>
            </a:r>
            <a:r>
              <a:rPr lang="en-GB" b="0" dirty="0"/>
              <a:t>. https://www.gov.uk/government/publications/keeping-children-safe-in-education--2</a:t>
            </a:r>
            <a:endParaRPr dirty="0"/>
          </a:p>
          <a:p>
            <a:pPr marL="0" lvl="0" indent="0" algn="l" rtl="0">
              <a:spcBef>
                <a:spcPts val="0"/>
              </a:spcBef>
              <a:spcAft>
                <a:spcPts val="0"/>
              </a:spcAft>
              <a:buNone/>
            </a:pPr>
            <a:endParaRPr dirty="0"/>
          </a:p>
        </p:txBody>
      </p:sp>
      <p:sp>
        <p:nvSpPr>
          <p:cNvPr id="965" name="Google Shape;965;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a:extLst>
            <a:ext uri="{FF2B5EF4-FFF2-40B4-BE49-F238E27FC236}">
              <a16:creationId xmlns:a16="http://schemas.microsoft.com/office/drawing/2014/main" id="{BB243E8A-3ABB-F002-DEBC-319478059091}"/>
            </a:ext>
          </a:extLst>
        </p:cNvPr>
        <p:cNvGrpSpPr/>
        <p:nvPr/>
      </p:nvGrpSpPr>
      <p:grpSpPr>
        <a:xfrm>
          <a:off x="0" y="0"/>
          <a:ext cx="0" cy="0"/>
          <a:chOff x="0" y="0"/>
          <a:chExt cx="0" cy="0"/>
        </a:xfrm>
      </p:grpSpPr>
      <p:sp>
        <p:nvSpPr>
          <p:cNvPr id="976" name="Google Shape;976;p52:notes">
            <a:extLst>
              <a:ext uri="{FF2B5EF4-FFF2-40B4-BE49-F238E27FC236}">
                <a16:creationId xmlns:a16="http://schemas.microsoft.com/office/drawing/2014/main" id="{C8D2184C-56F4-599A-5233-3959BBBF6D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77" name="Google Shape;977;p52:notes">
            <a:extLst>
              <a:ext uri="{FF2B5EF4-FFF2-40B4-BE49-F238E27FC236}">
                <a16:creationId xmlns:a16="http://schemas.microsoft.com/office/drawing/2014/main" id="{A38FBF8E-94E8-A070-8EE5-FF39FBC41FA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b="1" dirty="0"/>
          </a:p>
          <a:p>
            <a:pPr marL="166889" lvl="0" indent="-166889" algn="l" rtl="0">
              <a:spcBef>
                <a:spcPts val="0"/>
              </a:spcBef>
              <a:spcAft>
                <a:spcPts val="0"/>
              </a:spcAft>
              <a:buClr>
                <a:schemeClr val="dk1"/>
              </a:buClr>
              <a:buSzPts val="1200"/>
              <a:buFont typeface="Arial"/>
              <a:buChar char="•"/>
            </a:pPr>
            <a:r>
              <a:rPr lang="en-GB" dirty="0"/>
              <a:t>Introduce staff to Piotr. Tell staff that: </a:t>
            </a:r>
            <a:endParaRPr dirty="0"/>
          </a:p>
          <a:p>
            <a:pPr marL="624089" lvl="1" indent="-170730" algn="l" rtl="0">
              <a:spcBef>
                <a:spcPts val="0"/>
              </a:spcBef>
              <a:spcAft>
                <a:spcPts val="0"/>
              </a:spcAft>
              <a:buClr>
                <a:schemeClr val="dk1"/>
              </a:buClr>
              <a:buSzPts val="1200"/>
              <a:buFont typeface="Arial"/>
              <a:buChar char="•"/>
            </a:pPr>
            <a:r>
              <a:rPr lang="en-GB" dirty="0"/>
              <a:t>He’s missed quite a few days of school recently</a:t>
            </a:r>
            <a:endParaRPr dirty="0"/>
          </a:p>
          <a:p>
            <a:pPr marL="624089" marR="0" lvl="1" indent="-170730" algn="l" rtl="0">
              <a:lnSpc>
                <a:spcPct val="100000"/>
              </a:lnSpc>
              <a:spcBef>
                <a:spcPts val="0"/>
              </a:spcBef>
              <a:spcAft>
                <a:spcPts val="0"/>
              </a:spcAft>
              <a:buClr>
                <a:schemeClr val="dk1"/>
              </a:buClr>
              <a:buSzPts val="1200"/>
              <a:buFont typeface="Arial"/>
              <a:buChar char="•"/>
            </a:pPr>
            <a:r>
              <a:rPr lang="en-GB" sz="1200" dirty="0"/>
              <a:t>He keeps coming into school without PE kit or trainers, and says that he’s just forgotten his bag again</a:t>
            </a:r>
            <a:endParaRPr dirty="0"/>
          </a:p>
          <a:p>
            <a:pPr marL="624089" marR="0" lvl="1" indent="-170730" algn="l" rtl="0">
              <a:lnSpc>
                <a:spcPct val="100000"/>
              </a:lnSpc>
              <a:spcBef>
                <a:spcPts val="0"/>
              </a:spcBef>
              <a:spcAft>
                <a:spcPts val="0"/>
              </a:spcAft>
              <a:buClr>
                <a:schemeClr val="dk1"/>
              </a:buClr>
              <a:buSzPts val="1200"/>
              <a:buFont typeface="Arial"/>
              <a:buChar char="•"/>
            </a:pPr>
            <a:r>
              <a:rPr lang="en-GB" sz="1200" dirty="0"/>
              <a:t>He tells you he can’t concentrate because his tooth has been hurting for weeks and it’s getting worse</a:t>
            </a:r>
            <a:endParaRPr dirty="0"/>
          </a:p>
          <a:p>
            <a:pPr marL="624089" lvl="1" indent="-170730" algn="l" rtl="0">
              <a:spcBef>
                <a:spcPts val="0"/>
              </a:spcBef>
              <a:spcAft>
                <a:spcPts val="0"/>
              </a:spcAft>
              <a:buClr>
                <a:schemeClr val="dk1"/>
              </a:buClr>
              <a:buSzPts val="1200"/>
              <a:buFont typeface="Arial"/>
              <a:buChar char="•"/>
            </a:pPr>
            <a:r>
              <a:rPr lang="en-GB" dirty="0"/>
              <a:t>You ask him what he’s doing on the weekend, and he says he’s looking after his siblings, as his dad will be at work</a:t>
            </a:r>
            <a:endParaRPr dirty="0"/>
          </a:p>
          <a:p>
            <a:pPr marL="0" lvl="0" indent="0" algn="l" rtl="0">
              <a:spcBef>
                <a:spcPts val="0"/>
              </a:spcBef>
              <a:spcAft>
                <a:spcPts val="0"/>
              </a:spcAft>
              <a:buClr>
                <a:schemeClr val="dk1"/>
              </a:buClr>
              <a:buSzPts val="1200"/>
              <a:buFont typeface="Arial"/>
              <a:buNone/>
            </a:pPr>
            <a:endParaRPr dirty="0"/>
          </a:p>
          <a:p>
            <a:pPr marL="167609" lvl="0" indent="-167609" algn="l" rtl="0">
              <a:spcBef>
                <a:spcPts val="0"/>
              </a:spcBef>
              <a:spcAft>
                <a:spcPts val="0"/>
              </a:spcAft>
              <a:buClr>
                <a:schemeClr val="dk1"/>
              </a:buClr>
              <a:buSzPts val="1200"/>
              <a:buFont typeface="Arial"/>
              <a:buChar char="•"/>
            </a:pPr>
            <a:r>
              <a:rPr lang="en-GB" dirty="0"/>
              <a:t>Let staff know that Piotr might be suffering from neglect, but there may also be signs here of material poverty, which we’ll talk about later</a:t>
            </a:r>
            <a:endParaRPr dirty="0"/>
          </a:p>
          <a:p>
            <a:pPr marL="171450" lvl="0" indent="-95250" algn="l" rtl="0">
              <a:spcBef>
                <a:spcPts val="0"/>
              </a:spcBef>
              <a:spcAft>
                <a:spcPts val="0"/>
              </a:spcAft>
              <a:buClr>
                <a:schemeClr val="dk1"/>
              </a:buClr>
              <a:buSzPts val="1200"/>
              <a:buFont typeface="Arial"/>
              <a:buNone/>
            </a:pPr>
            <a:endParaRPr dirty="0">
              <a:highlight>
                <a:srgbClr val="FFFF00"/>
              </a:highlight>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dirty="0"/>
          </a:p>
        </p:txBody>
      </p:sp>
      <p:sp>
        <p:nvSpPr>
          <p:cNvPr id="978" name="Google Shape;978;p52:notes">
            <a:extLst>
              <a:ext uri="{FF2B5EF4-FFF2-40B4-BE49-F238E27FC236}">
                <a16:creationId xmlns:a16="http://schemas.microsoft.com/office/drawing/2014/main" id="{E2CC1D1E-8B13-A2CA-39C4-847F187CB62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53</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3187553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77" name="Google Shape;977;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dirty="0"/>
          </a:p>
          <a:p>
            <a:pPr marL="167609" lvl="0" indent="-167609" algn="l" rtl="0">
              <a:spcBef>
                <a:spcPts val="0"/>
              </a:spcBef>
              <a:spcAft>
                <a:spcPts val="0"/>
              </a:spcAft>
              <a:buClr>
                <a:schemeClr val="dk1"/>
              </a:buClr>
              <a:buSzPts val="1200"/>
              <a:buFont typeface="Arial"/>
              <a:buChar char="•"/>
            </a:pPr>
            <a:r>
              <a:rPr lang="en-GB" dirty="0"/>
              <a:t>Let staff know that Piotr might be suffering from neglect, but there may also be signs here of material poverty, which we’ll talk about later</a:t>
            </a:r>
            <a:endParaRPr dirty="0"/>
          </a:p>
          <a:p>
            <a:pPr marL="171450" lvl="0" indent="-95250" algn="l" rtl="0">
              <a:spcBef>
                <a:spcPts val="0"/>
              </a:spcBef>
              <a:spcAft>
                <a:spcPts val="0"/>
              </a:spcAft>
              <a:buClr>
                <a:schemeClr val="dk1"/>
              </a:buClr>
              <a:buSzPts val="1200"/>
              <a:buFont typeface="Arial"/>
              <a:buNone/>
            </a:pPr>
            <a:endParaRPr dirty="0">
              <a:highlight>
                <a:srgbClr val="FFFF00"/>
              </a:highlight>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dirty="0"/>
          </a:p>
        </p:txBody>
      </p:sp>
      <p:sp>
        <p:nvSpPr>
          <p:cNvPr id="978" name="Google Shape;978;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54</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a:extLst>
            <a:ext uri="{FF2B5EF4-FFF2-40B4-BE49-F238E27FC236}">
              <a16:creationId xmlns:a16="http://schemas.microsoft.com/office/drawing/2014/main" id="{8FCBA8B0-4EAE-2F0C-76B9-7F0B1FCB702F}"/>
            </a:ext>
          </a:extLst>
        </p:cNvPr>
        <p:cNvGrpSpPr/>
        <p:nvPr/>
      </p:nvGrpSpPr>
      <p:grpSpPr>
        <a:xfrm>
          <a:off x="0" y="0"/>
          <a:ext cx="0" cy="0"/>
          <a:chOff x="0" y="0"/>
          <a:chExt cx="0" cy="0"/>
        </a:xfrm>
      </p:grpSpPr>
      <p:sp>
        <p:nvSpPr>
          <p:cNvPr id="976" name="Google Shape;976;p52:notes">
            <a:extLst>
              <a:ext uri="{FF2B5EF4-FFF2-40B4-BE49-F238E27FC236}">
                <a16:creationId xmlns:a16="http://schemas.microsoft.com/office/drawing/2014/main" id="{268B6929-57A2-0EE9-E38C-3C1D5DBC92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77" name="Google Shape;977;p52:notes">
            <a:extLst>
              <a:ext uri="{FF2B5EF4-FFF2-40B4-BE49-F238E27FC236}">
                <a16:creationId xmlns:a16="http://schemas.microsoft.com/office/drawing/2014/main" id="{0FE1F6F4-A904-376B-F0C6-F8DC5E73BF7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dirty="0"/>
          </a:p>
          <a:p>
            <a:pPr marL="167609" lvl="0" indent="-167609" algn="l" rtl="0">
              <a:spcBef>
                <a:spcPts val="0"/>
              </a:spcBef>
              <a:spcAft>
                <a:spcPts val="0"/>
              </a:spcAft>
              <a:buClr>
                <a:schemeClr val="dk1"/>
              </a:buClr>
              <a:buSzPts val="1200"/>
              <a:buFont typeface="Arial"/>
              <a:buChar char="•"/>
            </a:pPr>
            <a:r>
              <a:rPr lang="en-GB" dirty="0"/>
              <a:t>Let staff know that Piotr might be suffering from neglect, but there may also be signs here of material poverty, which we’ll talk about later</a:t>
            </a:r>
            <a:endParaRPr dirty="0"/>
          </a:p>
          <a:p>
            <a:pPr marL="171450" lvl="0" indent="-95250" algn="l" rtl="0">
              <a:spcBef>
                <a:spcPts val="0"/>
              </a:spcBef>
              <a:spcAft>
                <a:spcPts val="0"/>
              </a:spcAft>
              <a:buClr>
                <a:schemeClr val="dk1"/>
              </a:buClr>
              <a:buSzPts val="1200"/>
              <a:buFont typeface="Arial"/>
              <a:buNone/>
            </a:pPr>
            <a:endParaRPr dirty="0">
              <a:highlight>
                <a:srgbClr val="FFFF00"/>
              </a:highlight>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dirty="0"/>
          </a:p>
        </p:txBody>
      </p:sp>
      <p:sp>
        <p:nvSpPr>
          <p:cNvPr id="978" name="Google Shape;978;p52:notes">
            <a:extLst>
              <a:ext uri="{FF2B5EF4-FFF2-40B4-BE49-F238E27FC236}">
                <a16:creationId xmlns:a16="http://schemas.microsoft.com/office/drawing/2014/main" id="{1BD981AE-C8D9-F69F-CBBD-FF4249F44BC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55</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7305510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a:extLst>
            <a:ext uri="{FF2B5EF4-FFF2-40B4-BE49-F238E27FC236}">
              <a16:creationId xmlns:a16="http://schemas.microsoft.com/office/drawing/2014/main" id="{C676FA83-DA96-23B3-DA17-AE586877B404}"/>
            </a:ext>
          </a:extLst>
        </p:cNvPr>
        <p:cNvGrpSpPr/>
        <p:nvPr/>
      </p:nvGrpSpPr>
      <p:grpSpPr>
        <a:xfrm>
          <a:off x="0" y="0"/>
          <a:ext cx="0" cy="0"/>
          <a:chOff x="0" y="0"/>
          <a:chExt cx="0" cy="0"/>
        </a:xfrm>
      </p:grpSpPr>
      <p:sp>
        <p:nvSpPr>
          <p:cNvPr id="976" name="Google Shape;976;p52:notes">
            <a:extLst>
              <a:ext uri="{FF2B5EF4-FFF2-40B4-BE49-F238E27FC236}">
                <a16:creationId xmlns:a16="http://schemas.microsoft.com/office/drawing/2014/main" id="{59E38DF2-8BC2-FD17-3D9B-438F155980E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77" name="Google Shape;977;p52:notes">
            <a:extLst>
              <a:ext uri="{FF2B5EF4-FFF2-40B4-BE49-F238E27FC236}">
                <a16:creationId xmlns:a16="http://schemas.microsoft.com/office/drawing/2014/main" id="{DE1C596D-B7F1-D3F1-29E8-6BFDB1EF519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dirty="0"/>
          </a:p>
          <a:p>
            <a:pPr marL="167609" lvl="0" indent="-167609" algn="l" rtl="0">
              <a:spcBef>
                <a:spcPts val="0"/>
              </a:spcBef>
              <a:spcAft>
                <a:spcPts val="0"/>
              </a:spcAft>
              <a:buClr>
                <a:schemeClr val="dk1"/>
              </a:buClr>
              <a:buSzPts val="1200"/>
              <a:buFont typeface="Arial"/>
              <a:buChar char="•"/>
            </a:pPr>
            <a:r>
              <a:rPr lang="en-GB" dirty="0"/>
              <a:t>Let staff know that Piotr might be suffering from neglect, but there may also be signs here of material poverty, which we’ll talk about later</a:t>
            </a:r>
            <a:endParaRPr dirty="0"/>
          </a:p>
          <a:p>
            <a:pPr marL="171450" lvl="0" indent="-95250" algn="l" rtl="0">
              <a:spcBef>
                <a:spcPts val="0"/>
              </a:spcBef>
              <a:spcAft>
                <a:spcPts val="0"/>
              </a:spcAft>
              <a:buClr>
                <a:schemeClr val="dk1"/>
              </a:buClr>
              <a:buSzPts val="1200"/>
              <a:buFont typeface="Arial"/>
              <a:buNone/>
            </a:pPr>
            <a:endParaRPr dirty="0">
              <a:highlight>
                <a:srgbClr val="FFFF00"/>
              </a:highlight>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dirty="0"/>
          </a:p>
        </p:txBody>
      </p:sp>
      <p:sp>
        <p:nvSpPr>
          <p:cNvPr id="978" name="Google Shape;978;p52:notes">
            <a:extLst>
              <a:ext uri="{FF2B5EF4-FFF2-40B4-BE49-F238E27FC236}">
                <a16:creationId xmlns:a16="http://schemas.microsoft.com/office/drawing/2014/main" id="{A53F693C-842C-D80D-6E61-18900B1E61E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56</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7285854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a:extLst>
            <a:ext uri="{FF2B5EF4-FFF2-40B4-BE49-F238E27FC236}">
              <a16:creationId xmlns:a16="http://schemas.microsoft.com/office/drawing/2014/main" id="{952FF606-C642-FEC3-B6C7-EE3970CBF650}"/>
            </a:ext>
          </a:extLst>
        </p:cNvPr>
        <p:cNvGrpSpPr/>
        <p:nvPr/>
      </p:nvGrpSpPr>
      <p:grpSpPr>
        <a:xfrm>
          <a:off x="0" y="0"/>
          <a:ext cx="0" cy="0"/>
          <a:chOff x="0" y="0"/>
          <a:chExt cx="0" cy="0"/>
        </a:xfrm>
      </p:grpSpPr>
      <p:sp>
        <p:nvSpPr>
          <p:cNvPr id="976" name="Google Shape;976;p52:notes">
            <a:extLst>
              <a:ext uri="{FF2B5EF4-FFF2-40B4-BE49-F238E27FC236}">
                <a16:creationId xmlns:a16="http://schemas.microsoft.com/office/drawing/2014/main" id="{398CC790-45E3-01B9-F1E4-2EE2943A20B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77" name="Google Shape;977;p52:notes">
            <a:extLst>
              <a:ext uri="{FF2B5EF4-FFF2-40B4-BE49-F238E27FC236}">
                <a16:creationId xmlns:a16="http://schemas.microsoft.com/office/drawing/2014/main" id="{74827E1A-0143-853E-77A6-7B790486755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dirty="0"/>
          </a:p>
          <a:p>
            <a:pPr marL="167609" lvl="0" indent="-167609" algn="l" rtl="0">
              <a:spcBef>
                <a:spcPts val="0"/>
              </a:spcBef>
              <a:spcAft>
                <a:spcPts val="0"/>
              </a:spcAft>
              <a:buClr>
                <a:schemeClr val="dk1"/>
              </a:buClr>
              <a:buSzPts val="1200"/>
              <a:buFont typeface="Arial"/>
              <a:buChar char="•"/>
            </a:pPr>
            <a:r>
              <a:rPr lang="en-GB" dirty="0"/>
              <a:t>Let staff know that Piotr might be suffering from neglect, but there may also be signs here of material poverty, which we’ll talk about later</a:t>
            </a:r>
            <a:endParaRPr dirty="0"/>
          </a:p>
          <a:p>
            <a:pPr marL="171450" lvl="0" indent="-95250" algn="l" rtl="0">
              <a:spcBef>
                <a:spcPts val="0"/>
              </a:spcBef>
              <a:spcAft>
                <a:spcPts val="0"/>
              </a:spcAft>
              <a:buClr>
                <a:schemeClr val="dk1"/>
              </a:buClr>
              <a:buSzPts val="1200"/>
              <a:buFont typeface="Arial"/>
              <a:buNone/>
            </a:pPr>
            <a:endParaRPr dirty="0">
              <a:highlight>
                <a:srgbClr val="FFFF00"/>
              </a:highlight>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dirty="0"/>
          </a:p>
        </p:txBody>
      </p:sp>
      <p:sp>
        <p:nvSpPr>
          <p:cNvPr id="978" name="Google Shape;978;p52:notes">
            <a:extLst>
              <a:ext uri="{FF2B5EF4-FFF2-40B4-BE49-F238E27FC236}">
                <a16:creationId xmlns:a16="http://schemas.microsoft.com/office/drawing/2014/main" id="{A88607C3-92FE-08D2-DE9F-49F738F3BB1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57</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302972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988" name="Google Shape;988;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68810" lvl="0" indent="-168810" algn="l" rtl="0">
              <a:spcBef>
                <a:spcPts val="0"/>
              </a:spcBef>
              <a:spcAft>
                <a:spcPts val="0"/>
              </a:spcAft>
              <a:buClr>
                <a:schemeClr val="dk1"/>
              </a:buClr>
              <a:buSzPts val="1200"/>
              <a:buFont typeface="Arial"/>
              <a:buChar char="•"/>
            </a:pPr>
            <a:r>
              <a:rPr lang="en-GB" dirty="0"/>
              <a:t>Clarify that it’s very unlikely that 1 child would have all these signs – in reality, a child would most likely only have a few signs. This is why we have to keep a very careful watch, and stay vigilant to the signs</a:t>
            </a:r>
            <a:endParaRPr dirty="0"/>
          </a:p>
          <a:p>
            <a:pPr marL="170730" lvl="0" indent="-170730" algn="l" rtl="0">
              <a:spcBef>
                <a:spcPts val="0"/>
              </a:spcBef>
              <a:spcAft>
                <a:spcPts val="0"/>
              </a:spcAft>
              <a:buClr>
                <a:schemeClr val="dk1"/>
              </a:buClr>
              <a:buSzPts val="1200"/>
              <a:buFont typeface="Arial"/>
              <a:buChar char="•"/>
            </a:pPr>
            <a:r>
              <a:rPr lang="en-GB" dirty="0"/>
              <a:t>Explain:</a:t>
            </a:r>
            <a:endParaRPr dirty="0"/>
          </a:p>
          <a:p>
            <a:pPr marL="626010" lvl="1" indent="-170730" algn="l" rtl="0">
              <a:spcBef>
                <a:spcPts val="0"/>
              </a:spcBef>
              <a:spcAft>
                <a:spcPts val="0"/>
              </a:spcAft>
              <a:buClr>
                <a:schemeClr val="dk1"/>
              </a:buClr>
              <a:buSzPts val="1200"/>
              <a:buFont typeface="Arial"/>
              <a:buChar char="•"/>
            </a:pPr>
            <a:r>
              <a:rPr lang="en-GB" b="1" dirty="0"/>
              <a:t>Neglect</a:t>
            </a:r>
            <a:r>
              <a:rPr lang="en-GB" dirty="0"/>
              <a:t> is when a parent or carer doesn’t meet their child’s basic physical and/or psychological needs, to the point that there’s likely to be serious negative effects on the child’s health or development </a:t>
            </a:r>
            <a:endParaRPr dirty="0"/>
          </a:p>
          <a:p>
            <a:pPr marL="626010" lvl="1" indent="-170730" algn="l" rtl="0">
              <a:spcBef>
                <a:spcPts val="0"/>
              </a:spcBef>
              <a:spcAft>
                <a:spcPts val="0"/>
              </a:spcAft>
              <a:buClr>
                <a:schemeClr val="dk1"/>
              </a:buClr>
              <a:buSzPts val="1200"/>
              <a:buFont typeface="Arial"/>
              <a:buChar char="•"/>
            </a:pPr>
            <a:r>
              <a:rPr lang="en-GB" dirty="0"/>
              <a:t>Neglect is the </a:t>
            </a:r>
            <a:r>
              <a:rPr lang="en-GB" b="1" dirty="0"/>
              <a:t>most common reason</a:t>
            </a:r>
            <a:r>
              <a:rPr lang="en-GB" dirty="0"/>
              <a:t> for a child protection plan</a:t>
            </a:r>
            <a:endParaRPr dirty="0"/>
          </a:p>
          <a:p>
            <a:pPr marL="626010" lvl="1" indent="-170730" algn="l" rtl="0">
              <a:spcBef>
                <a:spcPts val="0"/>
              </a:spcBef>
              <a:spcAft>
                <a:spcPts val="0"/>
              </a:spcAft>
              <a:buClr>
                <a:schemeClr val="dk1"/>
              </a:buClr>
              <a:buSzPts val="1200"/>
              <a:buFont typeface="Arial"/>
              <a:buChar char="•"/>
            </a:pPr>
            <a:r>
              <a:rPr lang="en-GB" dirty="0"/>
              <a:t>It could involve:</a:t>
            </a:r>
            <a:endParaRPr dirty="0"/>
          </a:p>
          <a:p>
            <a:pPr marL="1081289" lvl="2" indent="-170730" algn="l" rtl="0">
              <a:spcBef>
                <a:spcPts val="0"/>
              </a:spcBef>
              <a:spcAft>
                <a:spcPts val="0"/>
              </a:spcAft>
              <a:buClr>
                <a:schemeClr val="dk1"/>
              </a:buClr>
              <a:buSzPts val="1200"/>
              <a:buFont typeface="Arial"/>
              <a:buChar char="•"/>
            </a:pPr>
            <a:r>
              <a:rPr lang="en-GB" dirty="0"/>
              <a:t>Not providing adequate food, clothing and shelter (including excluding the child from their home or abandonment)</a:t>
            </a:r>
            <a:endParaRPr dirty="0"/>
          </a:p>
          <a:p>
            <a:pPr marL="1081289" lvl="2" indent="-170730" algn="l" rtl="0">
              <a:spcBef>
                <a:spcPts val="0"/>
              </a:spcBef>
              <a:spcAft>
                <a:spcPts val="0"/>
              </a:spcAft>
              <a:buClr>
                <a:schemeClr val="dk1"/>
              </a:buClr>
              <a:buSzPts val="1200"/>
              <a:buFont typeface="Arial"/>
              <a:buChar char="•"/>
            </a:pPr>
            <a:r>
              <a:rPr lang="en-GB" dirty="0"/>
              <a:t>Failing to protect a child from physical or emotional harm or danger</a:t>
            </a:r>
            <a:endParaRPr dirty="0"/>
          </a:p>
          <a:p>
            <a:pPr marL="1081289" lvl="2" indent="-170730" algn="l" rtl="0">
              <a:spcBef>
                <a:spcPts val="0"/>
              </a:spcBef>
              <a:spcAft>
                <a:spcPts val="0"/>
              </a:spcAft>
              <a:buClr>
                <a:schemeClr val="dk1"/>
              </a:buClr>
              <a:buSzPts val="1200"/>
              <a:buFont typeface="Arial"/>
              <a:buChar char="•"/>
            </a:pPr>
            <a:r>
              <a:rPr lang="en-GB" dirty="0"/>
              <a:t>Not making sure a child has proper supervision</a:t>
            </a:r>
            <a:endParaRPr dirty="0"/>
          </a:p>
          <a:p>
            <a:pPr marL="1081289" lvl="2" indent="-170730" algn="l" rtl="0">
              <a:spcBef>
                <a:spcPts val="0"/>
              </a:spcBef>
              <a:spcAft>
                <a:spcPts val="0"/>
              </a:spcAft>
              <a:buClr>
                <a:schemeClr val="dk1"/>
              </a:buClr>
              <a:buSzPts val="1200"/>
              <a:buFont typeface="Arial"/>
              <a:buChar char="•"/>
            </a:pPr>
            <a:r>
              <a:rPr lang="en-GB" dirty="0"/>
              <a:t>Not getting medical care or treatment for a child</a:t>
            </a:r>
            <a:endParaRPr dirty="0"/>
          </a:p>
          <a:p>
            <a:pPr marL="1081289" lvl="2" indent="-170730" algn="l" rtl="0">
              <a:spcBef>
                <a:spcPts val="0"/>
              </a:spcBef>
              <a:spcAft>
                <a:spcPts val="0"/>
              </a:spcAft>
              <a:buClr>
                <a:schemeClr val="dk1"/>
              </a:buClr>
              <a:buSzPts val="1200"/>
              <a:buFont typeface="Arial"/>
              <a:buChar char="•"/>
            </a:pPr>
            <a:r>
              <a:rPr lang="en-GB" dirty="0"/>
              <a:t>Failing to meet or respond to a child’s basic emotional needs</a:t>
            </a:r>
            <a:endParaRPr dirty="0"/>
          </a:p>
          <a:p>
            <a:pPr marL="166889" lvl="0" indent="-166889" algn="l" rtl="0">
              <a:spcBef>
                <a:spcPts val="0"/>
              </a:spcBef>
              <a:spcAft>
                <a:spcPts val="0"/>
              </a:spcAft>
              <a:buClr>
                <a:schemeClr val="dk1"/>
              </a:buClr>
              <a:buSzPts val="1200"/>
              <a:buFont typeface="Arial"/>
              <a:buChar char="•"/>
            </a:pPr>
            <a:r>
              <a:rPr lang="en-GB" dirty="0"/>
              <a:t>Explain that it can be hard to distinguish between neglect and material poverty. For example, a parent or carer might not be able to provide sufficient food, clothing or shelter due to poverty </a:t>
            </a:r>
            <a:endParaRPr dirty="0"/>
          </a:p>
          <a:p>
            <a:pPr marL="166889" marR="0" lvl="0" indent="-166889" algn="l" rtl="0">
              <a:lnSpc>
                <a:spcPct val="100000"/>
              </a:lnSpc>
              <a:spcBef>
                <a:spcPts val="0"/>
              </a:spcBef>
              <a:spcAft>
                <a:spcPts val="0"/>
              </a:spcAft>
              <a:buClr>
                <a:schemeClr val="dk1"/>
              </a:buClr>
              <a:buSzPts val="1200"/>
              <a:buFont typeface="Arial"/>
              <a:buChar char="•"/>
            </a:pPr>
            <a:r>
              <a:rPr lang="en-GB" dirty="0"/>
              <a:t>Explain that there’s also affluent neglect, which is the neglect experienced by children from wealthier families. It can be harder to spot and is sometimes overlooked. Affluent parents may work long hours, leaving children unsupervised or with nannies (or other childcare) or grandparents, which can leave children feeling emotionally neglected. Wealthier parents may have a more relaxed attitude to alcohol, drugs and sexual activity, and colluded boundaries with their children. These parents may also have issues with alcohol or substance abuse, mental ill health, or domestic abuse – these issues can affect any type of family</a:t>
            </a:r>
            <a:endParaRPr dirty="0"/>
          </a:p>
          <a:p>
            <a:pPr marL="168810" lvl="0" indent="-9261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GOV.UK, </a:t>
            </a:r>
            <a:r>
              <a:rPr lang="en-GB" i="1" dirty="0"/>
              <a:t>Characteristics of children in need</a:t>
            </a:r>
            <a:r>
              <a:rPr lang="en-GB" dirty="0"/>
              <a:t>. https://explore-education-statistics.service.gov.uk/find-statistics/characteristics-of-children-in-need</a:t>
            </a:r>
            <a:endParaRPr dirty="0"/>
          </a:p>
          <a:p>
            <a:pPr marL="170730" lvl="0" indent="-170730" algn="l" rtl="0">
              <a:spcBef>
                <a:spcPts val="0"/>
              </a:spcBef>
              <a:spcAft>
                <a:spcPts val="0"/>
              </a:spcAft>
              <a:buClr>
                <a:schemeClr val="dk1"/>
              </a:buClr>
              <a:buSzPts val="1200"/>
              <a:buFont typeface="Arial"/>
              <a:buChar char="•"/>
            </a:pPr>
            <a:r>
              <a:rPr lang="en-GB" dirty="0"/>
              <a:t>Ann Marie Christian, safeguarding consultant</a:t>
            </a:r>
            <a:endParaRPr dirty="0"/>
          </a:p>
          <a:p>
            <a:pPr marL="0" lvl="0" indent="0" algn="l" rtl="0">
              <a:spcBef>
                <a:spcPts val="0"/>
              </a:spcBef>
              <a:spcAft>
                <a:spcPts val="0"/>
              </a:spcAft>
              <a:buNone/>
            </a:pPr>
            <a:endParaRPr dirty="0"/>
          </a:p>
        </p:txBody>
      </p:sp>
      <p:sp>
        <p:nvSpPr>
          <p:cNvPr id="989" name="Google Shape;989;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04" name="Google Shape;1004;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Highlight the fact that an increase in the number of families living in poverty has made it more difficult to spot signs of poverty vs neglect. Regardless, staff should report any concerns they have, as your school might be able to help the family</a:t>
            </a:r>
            <a:endParaRPr dirty="0"/>
          </a:p>
          <a:p>
            <a:pPr marL="170730" lvl="0" indent="-170730" algn="l" rtl="0">
              <a:spcBef>
                <a:spcPts val="0"/>
              </a:spcBef>
              <a:spcAft>
                <a:spcPts val="0"/>
              </a:spcAft>
              <a:buClr>
                <a:schemeClr val="dk1"/>
              </a:buClr>
              <a:buSzPts val="1200"/>
              <a:buFont typeface="Arial"/>
              <a:buChar char="•"/>
            </a:pPr>
            <a:r>
              <a:rPr lang="en-GB" dirty="0"/>
              <a:t>Explain:</a:t>
            </a:r>
            <a:endParaRPr dirty="0"/>
          </a:p>
          <a:p>
            <a:pPr marL="626010" lvl="1" indent="-170730" algn="l" rtl="0">
              <a:spcBef>
                <a:spcPts val="0"/>
              </a:spcBef>
              <a:spcAft>
                <a:spcPts val="0"/>
              </a:spcAft>
              <a:buClr>
                <a:schemeClr val="dk1"/>
              </a:buClr>
              <a:buSzPts val="1200"/>
              <a:buFont typeface="Arial"/>
              <a:buChar char="•"/>
            </a:pPr>
            <a:r>
              <a:rPr lang="en-GB" dirty="0"/>
              <a:t>In the UK, 4.2 million children (more than 1 in 4) children are living in relative poverty</a:t>
            </a:r>
            <a:endParaRPr dirty="0"/>
          </a:p>
          <a:p>
            <a:pPr marL="626010" lvl="1" indent="-170730" algn="l" rtl="0">
              <a:spcBef>
                <a:spcPts val="0"/>
              </a:spcBef>
              <a:spcAft>
                <a:spcPts val="0"/>
              </a:spcAft>
              <a:buClr>
                <a:schemeClr val="dk1"/>
              </a:buClr>
              <a:buSzPts val="1200"/>
              <a:buFont typeface="Arial"/>
              <a:buChar char="•"/>
            </a:pPr>
            <a:r>
              <a:rPr lang="en-GB" dirty="0"/>
              <a:t>Research from Barnardo’s says that the legacy of the cost-of-living crisis, along with benefit decreases due to inflation, will mean even more families will be living in poverty. As poverty rises, children and young people’s mental and physical health deteriorates and they are more likely to be exposed to crime and violence</a:t>
            </a:r>
            <a:endParaRPr dirty="0"/>
          </a:p>
          <a:p>
            <a:pPr marL="626010" lvl="1" indent="-170730" algn="l" rtl="0">
              <a:spcBef>
                <a:spcPts val="0"/>
              </a:spcBef>
              <a:spcAft>
                <a:spcPts val="0"/>
              </a:spcAft>
              <a:buClr>
                <a:schemeClr val="dk1"/>
              </a:buClr>
              <a:buSzPts val="1200"/>
              <a:buFont typeface="Arial"/>
              <a:buChar char="•"/>
            </a:pPr>
            <a:r>
              <a:rPr lang="en-GB" dirty="0"/>
              <a:t>Parents and carers may feel shame and embarrassment about their financial difficulties, and may try to hide these issues from the school, so always keep an open mind and don’t assume that a particular family is OK, even if you believe they have a comfortable or affluent lifestyle</a:t>
            </a:r>
            <a:endParaRPr dirty="0"/>
          </a:p>
          <a:p>
            <a:pPr marL="626010" lvl="1" indent="-170730" algn="l" rtl="0">
              <a:spcBef>
                <a:spcPts val="0"/>
              </a:spcBef>
              <a:spcAft>
                <a:spcPts val="0"/>
              </a:spcAft>
              <a:buClr>
                <a:schemeClr val="dk1"/>
              </a:buClr>
              <a:buSzPts val="1200"/>
              <a:buFont typeface="Arial"/>
              <a:buChar char="•"/>
            </a:pPr>
            <a:r>
              <a:rPr lang="en-GB" dirty="0"/>
              <a:t>Remind staff again that being in poverty is not a safeguarding issue on its own, but it does increase the risk. It’s important to always report any concerns. The school can provide support for families struggling with the cost of living – but we need to know where to target that support</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marR="0" lvl="0" indent="-170730" algn="l" rtl="0">
              <a:lnSpc>
                <a:spcPct val="100000"/>
              </a:lnSpc>
              <a:spcBef>
                <a:spcPts val="0"/>
              </a:spcBef>
              <a:spcAft>
                <a:spcPts val="0"/>
              </a:spcAft>
              <a:buClr>
                <a:schemeClr val="dk1"/>
              </a:buClr>
              <a:buSzPts val="1200"/>
              <a:buFont typeface="Arial"/>
              <a:buChar char="•"/>
            </a:pPr>
            <a:r>
              <a:rPr lang="en-GB" dirty="0"/>
              <a:t>GOV.UK, Department for Work and Pensions, </a:t>
            </a:r>
            <a:r>
              <a:rPr lang="en-GB" i="1" dirty="0"/>
              <a:t>Low income poverty projections for children. </a:t>
            </a:r>
            <a:r>
              <a:rPr lang="en-GB" dirty="0"/>
              <a:t>https://www.gov.uk/government/publications/low-income-poverty-projections-for-children-fye-2025-to-fye-2031-february-2026/low-income-poverty-projections-for-children-fye-2025-to-fye-2031-february-2026</a:t>
            </a:r>
            <a:endParaRPr dirty="0"/>
          </a:p>
          <a:p>
            <a:pPr marL="170730" marR="0" lvl="0" indent="-170730" algn="l" rtl="0">
              <a:lnSpc>
                <a:spcPct val="100000"/>
              </a:lnSpc>
              <a:spcBef>
                <a:spcPts val="0"/>
              </a:spcBef>
              <a:spcAft>
                <a:spcPts val="0"/>
              </a:spcAft>
              <a:buClr>
                <a:schemeClr val="dk1"/>
              </a:buClr>
              <a:buSzPts val="1200"/>
              <a:buFont typeface="Arial"/>
              <a:buChar char="•"/>
            </a:pPr>
            <a:r>
              <a:rPr lang="en-GB" dirty="0"/>
              <a:t>Barnardo’s, </a:t>
            </a:r>
            <a:r>
              <a:rPr lang="en-GB" i="1" dirty="0"/>
              <a:t>Changing childhoods, changing lives. </a:t>
            </a:r>
            <a:r>
              <a:rPr lang="en-GB" i="0" dirty="0"/>
              <a:t>https://www.barnardos.org.uk/research/changing-childhoods-changing-lives</a:t>
            </a:r>
            <a:endParaRPr dirty="0"/>
          </a:p>
          <a:p>
            <a:pPr marL="0" lvl="0" indent="0" algn="l" rtl="0">
              <a:spcBef>
                <a:spcPts val="0"/>
              </a:spcBef>
              <a:spcAft>
                <a:spcPts val="0"/>
              </a:spcAft>
              <a:buNone/>
            </a:pPr>
            <a:endParaRPr dirty="0"/>
          </a:p>
        </p:txBody>
      </p:sp>
      <p:sp>
        <p:nvSpPr>
          <p:cNvPr id="1005" name="Google Shape;1005;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14" name="Google Shape;1014;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marR="0" lvl="0" indent="-170730" algn="l" rtl="0">
              <a:lnSpc>
                <a:spcPct val="100000"/>
              </a:lnSpc>
              <a:spcBef>
                <a:spcPts val="0"/>
              </a:spcBef>
              <a:spcAft>
                <a:spcPts val="0"/>
              </a:spcAft>
              <a:buClr>
                <a:schemeClr val="dk1"/>
              </a:buClr>
              <a:buSzPts val="1200"/>
              <a:buFont typeface="Arial"/>
              <a:buChar char="•"/>
            </a:pPr>
            <a:r>
              <a:rPr lang="en-GB" dirty="0"/>
              <a:t>Explain that you’re now going to look at another type of abuse</a:t>
            </a:r>
            <a:endParaRPr dirty="0"/>
          </a:p>
          <a:p>
            <a:pPr marL="170730" lvl="0" indent="-170730" algn="l" rtl="0">
              <a:spcBef>
                <a:spcPts val="0"/>
              </a:spcBef>
              <a:spcAft>
                <a:spcPts val="0"/>
              </a:spcAft>
              <a:buClr>
                <a:schemeClr val="dk1"/>
              </a:buClr>
              <a:buSzPts val="1200"/>
              <a:buFont typeface="Arial"/>
              <a:buChar char="•"/>
            </a:pPr>
            <a:r>
              <a:rPr lang="en-GB" dirty="0"/>
              <a:t>Read the quote on the slide out to staff. Explain that this is an example of something they might see in school which signifies a child is suffering from physical abuse</a:t>
            </a:r>
            <a:endParaRPr dirty="0"/>
          </a:p>
          <a:p>
            <a:pPr marL="170730" lvl="0" indent="-170730" algn="l" rtl="0">
              <a:spcBef>
                <a:spcPts val="0"/>
              </a:spcBef>
              <a:spcAft>
                <a:spcPts val="0"/>
              </a:spcAft>
              <a:buClr>
                <a:schemeClr val="dk1"/>
              </a:buClr>
              <a:buSzPts val="1200"/>
              <a:buFont typeface="Arial"/>
              <a:buChar char="•"/>
            </a:pPr>
            <a:r>
              <a:rPr lang="en-GB" dirty="0"/>
              <a:t>Explain that </a:t>
            </a:r>
            <a:r>
              <a:rPr lang="en-GB" b="1" dirty="0"/>
              <a:t>physical abuse </a:t>
            </a:r>
            <a:r>
              <a:rPr lang="en-GB" dirty="0"/>
              <a:t>is when someone causes physical harm to a child. This can take many forms, including:</a:t>
            </a:r>
            <a:endParaRPr dirty="0"/>
          </a:p>
          <a:p>
            <a:pPr marL="626010" lvl="1" indent="-170730" algn="l" rtl="0">
              <a:spcBef>
                <a:spcPts val="0"/>
              </a:spcBef>
              <a:spcAft>
                <a:spcPts val="0"/>
              </a:spcAft>
              <a:buClr>
                <a:schemeClr val="dk1"/>
              </a:buClr>
              <a:buSzPts val="1200"/>
              <a:buFont typeface="Arial"/>
              <a:buChar char="•"/>
            </a:pPr>
            <a:r>
              <a:rPr lang="en-GB" dirty="0"/>
              <a:t>Hitting</a:t>
            </a:r>
            <a:endParaRPr dirty="0"/>
          </a:p>
          <a:p>
            <a:pPr marL="626010" lvl="1" indent="-170730" algn="l" rtl="0">
              <a:spcBef>
                <a:spcPts val="0"/>
              </a:spcBef>
              <a:spcAft>
                <a:spcPts val="0"/>
              </a:spcAft>
              <a:buClr>
                <a:schemeClr val="dk1"/>
              </a:buClr>
              <a:buSzPts val="1200"/>
              <a:buFont typeface="Arial"/>
              <a:buChar char="•"/>
            </a:pPr>
            <a:r>
              <a:rPr lang="en-GB" dirty="0"/>
              <a:t>Shaking</a:t>
            </a:r>
            <a:endParaRPr dirty="0"/>
          </a:p>
          <a:p>
            <a:pPr marL="626010" lvl="1" indent="-170730" algn="l" rtl="0">
              <a:spcBef>
                <a:spcPts val="0"/>
              </a:spcBef>
              <a:spcAft>
                <a:spcPts val="0"/>
              </a:spcAft>
              <a:buClr>
                <a:schemeClr val="dk1"/>
              </a:buClr>
              <a:buSzPts val="1200"/>
              <a:buFont typeface="Arial"/>
              <a:buChar char="•"/>
            </a:pPr>
            <a:r>
              <a:rPr lang="en-GB" dirty="0"/>
              <a:t>Throwing</a:t>
            </a:r>
            <a:endParaRPr dirty="0"/>
          </a:p>
          <a:p>
            <a:pPr marL="626010" lvl="1" indent="-170730" algn="l" rtl="0">
              <a:spcBef>
                <a:spcPts val="0"/>
              </a:spcBef>
              <a:spcAft>
                <a:spcPts val="0"/>
              </a:spcAft>
              <a:buClr>
                <a:schemeClr val="dk1"/>
              </a:buClr>
              <a:buSzPts val="1200"/>
              <a:buFont typeface="Arial"/>
              <a:buChar char="•"/>
            </a:pPr>
            <a:r>
              <a:rPr lang="en-GB" dirty="0"/>
              <a:t>Burning or scalding</a:t>
            </a:r>
            <a:endParaRPr dirty="0"/>
          </a:p>
          <a:p>
            <a:pPr marL="626010" lvl="1" indent="-170730" algn="l" rtl="0">
              <a:spcBef>
                <a:spcPts val="0"/>
              </a:spcBef>
              <a:spcAft>
                <a:spcPts val="0"/>
              </a:spcAft>
              <a:buClr>
                <a:schemeClr val="dk1"/>
              </a:buClr>
              <a:buSzPts val="1200"/>
              <a:buFont typeface="Arial"/>
              <a:buChar char="•"/>
            </a:pPr>
            <a:r>
              <a:rPr lang="en-GB" dirty="0"/>
              <a:t>Poisoning</a:t>
            </a:r>
            <a:endParaRPr dirty="0"/>
          </a:p>
          <a:p>
            <a:pPr marL="626010" lvl="1" indent="-170730" algn="l" rtl="0">
              <a:spcBef>
                <a:spcPts val="0"/>
              </a:spcBef>
              <a:spcAft>
                <a:spcPts val="0"/>
              </a:spcAft>
              <a:buClr>
                <a:schemeClr val="dk1"/>
              </a:buClr>
              <a:buSzPts val="1200"/>
              <a:buFont typeface="Arial"/>
              <a:buChar char="•"/>
            </a:pPr>
            <a:r>
              <a:rPr lang="en-GB" dirty="0"/>
              <a:t>Drowning</a:t>
            </a:r>
            <a:endParaRPr dirty="0"/>
          </a:p>
          <a:p>
            <a:pPr marL="626010" lvl="1" indent="-170730" algn="l" rtl="0">
              <a:spcBef>
                <a:spcPts val="0"/>
              </a:spcBef>
              <a:spcAft>
                <a:spcPts val="0"/>
              </a:spcAft>
              <a:buClr>
                <a:schemeClr val="dk1"/>
              </a:buClr>
              <a:buSzPts val="1200"/>
              <a:buFont typeface="Arial"/>
              <a:buChar char="•"/>
            </a:pPr>
            <a:r>
              <a:rPr lang="en-GB" dirty="0"/>
              <a:t>Suffocating</a:t>
            </a:r>
            <a:endParaRPr dirty="0"/>
          </a:p>
          <a:p>
            <a:pPr marL="170730" lvl="0" indent="-170730" algn="l" rtl="0">
              <a:spcBef>
                <a:spcPts val="0"/>
              </a:spcBef>
              <a:spcAft>
                <a:spcPts val="0"/>
              </a:spcAft>
              <a:buClr>
                <a:schemeClr val="dk1"/>
              </a:buClr>
              <a:buSzPts val="1200"/>
              <a:buFont typeface="Arial"/>
              <a:buChar char="•"/>
            </a:pPr>
            <a:r>
              <a:rPr lang="en-GB" dirty="0"/>
              <a:t>In some rare cases, parents or carers might fabricate the symptoms of, or deliberately induce, illness in a child</a:t>
            </a:r>
            <a:endParaRPr dirty="0"/>
          </a:p>
          <a:p>
            <a:pPr marL="170730" lvl="0" indent="-170730" algn="l" rtl="0">
              <a:spcBef>
                <a:spcPts val="0"/>
              </a:spcBef>
              <a:spcAft>
                <a:spcPts val="0"/>
              </a:spcAft>
              <a:buClr>
                <a:schemeClr val="dk1"/>
              </a:buClr>
              <a:buSzPts val="1200"/>
              <a:buFont typeface="Arial"/>
              <a:buChar char="•"/>
            </a:pPr>
            <a:r>
              <a:rPr lang="en-GB" dirty="0"/>
              <a:t>Reiterate that even if the signs might be explained, it’s always best to report it just in case</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0" lvl="0" indent="0" algn="l" rtl="0">
              <a:spcBef>
                <a:spcPts val="0"/>
              </a:spcBef>
              <a:spcAft>
                <a:spcPts val="0"/>
              </a:spcAft>
              <a:buNone/>
            </a:pPr>
            <a:endParaRPr dirty="0"/>
          </a:p>
        </p:txBody>
      </p:sp>
      <p:sp>
        <p:nvSpPr>
          <p:cNvPr id="1015" name="Google Shape;1015;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22" name="Google Shape;1022;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So, what might staff see in a child? Staff should note that if a child has regular injuries, there seems to be a pattern to their injuries or their explanations don’t add up, this should be reported. </a:t>
            </a:r>
            <a:r>
              <a:rPr lang="en-GB" b="1" dirty="0"/>
              <a:t>Select</a:t>
            </a:r>
            <a:r>
              <a:rPr lang="en-GB" dirty="0"/>
              <a:t> to bring up the signs in turn:</a:t>
            </a:r>
            <a:endParaRPr dirty="0"/>
          </a:p>
          <a:p>
            <a:pPr marL="627930" lvl="1" indent="-170730" algn="l" rtl="0">
              <a:spcBef>
                <a:spcPts val="0"/>
              </a:spcBef>
              <a:spcAft>
                <a:spcPts val="0"/>
              </a:spcAft>
              <a:buClr>
                <a:schemeClr val="dk1"/>
              </a:buClr>
              <a:buSzPts val="1200"/>
              <a:buFont typeface="Arial"/>
              <a:buChar char="•"/>
            </a:pPr>
            <a:r>
              <a:rPr lang="en-GB" dirty="0"/>
              <a:t>Bruises, cuts or scratches</a:t>
            </a:r>
            <a:endParaRPr dirty="0"/>
          </a:p>
          <a:p>
            <a:pPr marL="627930" lvl="1" indent="-170730" algn="l" rtl="0">
              <a:spcBef>
                <a:spcPts val="0"/>
              </a:spcBef>
              <a:spcAft>
                <a:spcPts val="0"/>
              </a:spcAft>
              <a:buClr>
                <a:schemeClr val="dk1"/>
              </a:buClr>
              <a:buSzPts val="1200"/>
              <a:buFont typeface="Arial"/>
              <a:buChar char="•"/>
            </a:pPr>
            <a:r>
              <a:rPr lang="en-GB" dirty="0"/>
              <a:t>Broken or fractures bones</a:t>
            </a:r>
            <a:endParaRPr dirty="0"/>
          </a:p>
          <a:p>
            <a:pPr marL="627930" lvl="1" indent="-170730" algn="l" rtl="0">
              <a:spcBef>
                <a:spcPts val="0"/>
              </a:spcBef>
              <a:spcAft>
                <a:spcPts val="0"/>
              </a:spcAft>
              <a:buClr>
                <a:schemeClr val="dk1"/>
              </a:buClr>
              <a:buSzPts val="1200"/>
              <a:buFont typeface="Arial"/>
              <a:buChar char="•"/>
            </a:pPr>
            <a:r>
              <a:rPr lang="en-GB" dirty="0"/>
              <a:t>Bite marks</a:t>
            </a:r>
            <a:endParaRPr dirty="0"/>
          </a:p>
          <a:p>
            <a:pPr marL="627930" marR="0" lvl="1" indent="-170730" algn="l" rtl="0">
              <a:lnSpc>
                <a:spcPct val="100000"/>
              </a:lnSpc>
              <a:spcBef>
                <a:spcPts val="0"/>
              </a:spcBef>
              <a:spcAft>
                <a:spcPts val="0"/>
              </a:spcAft>
              <a:buClr>
                <a:schemeClr val="dk1"/>
              </a:buClr>
              <a:buSzPts val="1200"/>
              <a:buFont typeface="Arial"/>
              <a:buChar char="•"/>
            </a:pPr>
            <a:r>
              <a:rPr lang="en-GB" dirty="0"/>
              <a:t>Burns or scalds </a:t>
            </a:r>
            <a:endParaRPr dirty="0"/>
          </a:p>
          <a:p>
            <a:pPr marL="626010" lvl="1" indent="-170730" algn="l" rtl="0">
              <a:spcBef>
                <a:spcPts val="0"/>
              </a:spcBef>
              <a:spcAft>
                <a:spcPts val="0"/>
              </a:spcAft>
              <a:buClr>
                <a:schemeClr val="dk1"/>
              </a:buClr>
              <a:buSzPts val="1200"/>
              <a:buFont typeface="Arial"/>
              <a:buChar char="•"/>
            </a:pPr>
            <a:r>
              <a:rPr lang="en-GB" dirty="0"/>
              <a:t>Other injuries or health problems, such as:</a:t>
            </a:r>
            <a:endParaRPr dirty="0"/>
          </a:p>
          <a:p>
            <a:pPr marL="1081289" lvl="2" indent="-170730" algn="l" rtl="0">
              <a:spcBef>
                <a:spcPts val="0"/>
              </a:spcBef>
              <a:spcAft>
                <a:spcPts val="0"/>
              </a:spcAft>
              <a:buClr>
                <a:schemeClr val="dk1"/>
              </a:buClr>
              <a:buSzPts val="1200"/>
              <a:buFont typeface="Arial"/>
              <a:buChar char="•"/>
            </a:pPr>
            <a:r>
              <a:rPr lang="en-GB" b="1" dirty="0"/>
              <a:t>Vomiting, drowsiness or seizures</a:t>
            </a:r>
            <a:r>
              <a:rPr lang="en-GB" dirty="0"/>
              <a:t>, which could be the effects of poisoning</a:t>
            </a:r>
            <a:endParaRPr dirty="0"/>
          </a:p>
          <a:p>
            <a:pPr marL="1081289" lvl="2" indent="-170730" algn="l" rtl="0">
              <a:spcBef>
                <a:spcPts val="0"/>
              </a:spcBef>
              <a:spcAft>
                <a:spcPts val="0"/>
              </a:spcAft>
              <a:buClr>
                <a:schemeClr val="dk1"/>
              </a:buClr>
              <a:buSzPts val="1200"/>
              <a:buFont typeface="Arial"/>
              <a:buChar char="•"/>
            </a:pPr>
            <a:r>
              <a:rPr lang="en-GB" b="1" dirty="0"/>
              <a:t>Breathing problems </a:t>
            </a:r>
            <a:r>
              <a:rPr lang="en-GB" dirty="0"/>
              <a:t>from drowning, suffocating or poisoning</a:t>
            </a:r>
            <a:endParaRPr dirty="0"/>
          </a:p>
          <a:p>
            <a:pPr marL="626010" lvl="1" indent="-170730" algn="l" rtl="0">
              <a:spcBef>
                <a:spcPts val="0"/>
              </a:spcBef>
              <a:spcAft>
                <a:spcPts val="0"/>
              </a:spcAft>
              <a:buClr>
                <a:schemeClr val="dk1"/>
              </a:buClr>
              <a:buSzPts val="1200"/>
              <a:buFont typeface="Arial"/>
              <a:buChar char="•"/>
            </a:pPr>
            <a:r>
              <a:rPr lang="en-GB" b="0" dirty="0"/>
              <a:t>In cases of fabricated or induced illness:</a:t>
            </a:r>
            <a:r>
              <a:rPr lang="en-GB" b="1" dirty="0"/>
              <a:t> illnesses</a:t>
            </a:r>
            <a:r>
              <a:rPr lang="en-GB" dirty="0"/>
              <a:t> that are regular, doubtful or hard to explain, or only seen when the child is with the same adult(s)</a:t>
            </a:r>
            <a:endParaRPr dirty="0"/>
          </a:p>
          <a:p>
            <a:pPr marL="168810" lvl="0" indent="-168810" algn="l" rtl="0">
              <a:spcBef>
                <a:spcPts val="0"/>
              </a:spcBef>
              <a:spcAft>
                <a:spcPts val="0"/>
              </a:spcAft>
              <a:buClr>
                <a:schemeClr val="dk1"/>
              </a:buClr>
              <a:buSzPts val="1200"/>
              <a:buFont typeface="Arial"/>
              <a:buChar char="•"/>
            </a:pPr>
            <a:r>
              <a:rPr lang="en-GB" dirty="0"/>
              <a:t>Children might also show changes in behaviour, such as:</a:t>
            </a:r>
            <a:endParaRPr dirty="0"/>
          </a:p>
          <a:p>
            <a:pPr marL="626010" lvl="1" indent="-170730" algn="l" rtl="0">
              <a:spcBef>
                <a:spcPts val="0"/>
              </a:spcBef>
              <a:spcAft>
                <a:spcPts val="0"/>
              </a:spcAft>
              <a:buClr>
                <a:schemeClr val="dk1"/>
              </a:buClr>
              <a:buSzPts val="1200"/>
              <a:buFont typeface="Arial"/>
              <a:buChar char="•"/>
            </a:pPr>
            <a:r>
              <a:rPr lang="en-GB" dirty="0"/>
              <a:t>Being scared to go home </a:t>
            </a:r>
            <a:endParaRPr dirty="0"/>
          </a:p>
          <a:p>
            <a:pPr marL="626010" lvl="1" indent="-170730" algn="l" rtl="0">
              <a:spcBef>
                <a:spcPts val="0"/>
              </a:spcBef>
              <a:spcAft>
                <a:spcPts val="0"/>
              </a:spcAft>
              <a:buClr>
                <a:schemeClr val="dk1"/>
              </a:buClr>
              <a:buSzPts val="1200"/>
              <a:buFont typeface="Arial"/>
              <a:buChar char="•"/>
            </a:pPr>
            <a:r>
              <a:rPr lang="en-GB" dirty="0"/>
              <a:t>Using their hair or fringe to cover marks</a:t>
            </a:r>
            <a:endParaRPr dirty="0"/>
          </a:p>
          <a:p>
            <a:pPr marL="626010" lvl="1" indent="-170730" algn="l" rtl="0">
              <a:spcBef>
                <a:spcPts val="0"/>
              </a:spcBef>
              <a:spcAft>
                <a:spcPts val="0"/>
              </a:spcAft>
              <a:buClr>
                <a:schemeClr val="dk1"/>
              </a:buClr>
              <a:buSzPts val="1200"/>
              <a:buFont typeface="Arial"/>
              <a:buChar char="•"/>
            </a:pPr>
            <a:r>
              <a:rPr lang="en-GB" dirty="0"/>
              <a:t>Not wanting to do PE as they want to keep their skin covered</a:t>
            </a:r>
            <a:endParaRPr dirty="0"/>
          </a:p>
          <a:p>
            <a:pPr marL="626010" lvl="1" indent="-170730" algn="l" rtl="0">
              <a:spcBef>
                <a:spcPts val="0"/>
              </a:spcBef>
              <a:spcAft>
                <a:spcPts val="0"/>
              </a:spcAft>
              <a:buClr>
                <a:schemeClr val="dk1"/>
              </a:buClr>
              <a:buSzPts val="1200"/>
              <a:buFont typeface="Arial"/>
              <a:buChar char="•"/>
            </a:pPr>
            <a:r>
              <a:rPr lang="en-GB" dirty="0"/>
              <a:t>Being more withdrawn, or having more outbursts </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Physical abuse</a:t>
            </a:r>
            <a:r>
              <a:rPr lang="en-GB" dirty="0"/>
              <a:t>. https://www.nspcc.org.uk/what-is-child-abuse/types-of-abuse/physical-abuse/</a:t>
            </a:r>
            <a:endParaRPr dirty="0"/>
          </a:p>
          <a:p>
            <a:pPr marL="170730" lvl="0" indent="-170730" algn="l" rtl="0">
              <a:spcBef>
                <a:spcPts val="0"/>
              </a:spcBef>
              <a:spcAft>
                <a:spcPts val="0"/>
              </a:spcAft>
              <a:buClr>
                <a:schemeClr val="dk1"/>
              </a:buClr>
              <a:buSzPts val="1200"/>
              <a:buFont typeface="Arial"/>
              <a:buChar char="•"/>
            </a:pPr>
            <a:r>
              <a:rPr lang="en-GB" dirty="0"/>
              <a:t>Ann Marie Christian, safeguarding consultant</a:t>
            </a:r>
            <a:endParaRPr dirty="0"/>
          </a:p>
          <a:p>
            <a:pPr marL="0" lvl="0" indent="0" algn="l" rtl="0">
              <a:spcBef>
                <a:spcPts val="0"/>
              </a:spcBef>
              <a:spcAft>
                <a:spcPts val="0"/>
              </a:spcAft>
              <a:buNone/>
            </a:pPr>
            <a:endParaRPr dirty="0"/>
          </a:p>
        </p:txBody>
      </p:sp>
      <p:sp>
        <p:nvSpPr>
          <p:cNvPr id="1023" name="Google Shape;1023;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4"/>
        <p:cNvGrpSpPr/>
        <p:nvPr/>
      </p:nvGrpSpPr>
      <p:grpSpPr>
        <a:xfrm>
          <a:off x="0" y="0"/>
          <a:ext cx="0" cy="0"/>
          <a:chOff x="0" y="0"/>
          <a:chExt cx="0" cy="0"/>
        </a:xfrm>
      </p:grpSpPr>
      <p:sp>
        <p:nvSpPr>
          <p:cNvPr id="1035" name="Google Shape;1035;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36" name="Google Shape;1036;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800"/>
              <a:buFont typeface="Arial"/>
              <a:buNone/>
              <a:tabLst/>
              <a:defRPr/>
            </a:pPr>
            <a:r>
              <a:rPr lang="en-GB" sz="1800" b="1" dirty="0"/>
              <a:t>[Select play to start the video: 0:44]</a:t>
            </a:r>
          </a:p>
          <a:p>
            <a:pPr marL="0" marR="0" lvl="0" indent="0" algn="l" rtl="0">
              <a:lnSpc>
                <a:spcPct val="100000"/>
              </a:lnSpc>
              <a:spcBef>
                <a:spcPts val="0"/>
              </a:spcBef>
              <a:spcAft>
                <a:spcPts val="0"/>
              </a:spcAft>
              <a:buClr>
                <a:schemeClr val="dk1"/>
              </a:buClr>
              <a:buSzPts val="1800"/>
              <a:buFont typeface="Arial"/>
              <a:buNone/>
            </a:pPr>
            <a:endParaRPr lang="en-GB" sz="1800" dirty="0">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GB" sz="1800" dirty="0">
                <a:latin typeface="Arial"/>
                <a:ea typeface="Arial"/>
                <a:cs typeface="Arial"/>
                <a:sym typeface="Arial"/>
              </a:rPr>
              <a:t>Explain that you’re now going to look at another type of abuse</a:t>
            </a:r>
            <a:endParaRPr dirty="0"/>
          </a:p>
          <a:p>
            <a:pPr marL="285750" marR="0" lvl="0" indent="-285750" algn="l" rtl="0">
              <a:lnSpc>
                <a:spcPct val="100000"/>
              </a:lnSpc>
              <a:spcBef>
                <a:spcPts val="0"/>
              </a:spcBef>
              <a:spcAft>
                <a:spcPts val="0"/>
              </a:spcAft>
              <a:buClr>
                <a:schemeClr val="dk1"/>
              </a:buClr>
              <a:buSzPts val="1200"/>
              <a:buFont typeface="Arial"/>
              <a:buChar char="•"/>
            </a:pPr>
            <a:r>
              <a:rPr lang="en-GB" b="0" dirty="0"/>
              <a:t>Play the video </a:t>
            </a:r>
          </a:p>
          <a:p>
            <a:pPr marL="0" marR="0" lvl="0" indent="0" algn="l" rtl="0">
              <a:lnSpc>
                <a:spcPct val="100000"/>
              </a:lnSpc>
              <a:spcBef>
                <a:spcPts val="0"/>
              </a:spcBef>
              <a:spcAft>
                <a:spcPts val="0"/>
              </a:spcAft>
              <a:buClr>
                <a:schemeClr val="dk1"/>
              </a:buClr>
              <a:buSzPts val="1200"/>
              <a:buFont typeface="Arial"/>
              <a:buNone/>
            </a:pPr>
            <a:endParaRPr dirty="0"/>
          </a:p>
          <a:p>
            <a:pPr marL="169530" lvl="0" indent="-169530" algn="l" rtl="0">
              <a:spcBef>
                <a:spcPts val="0"/>
              </a:spcBef>
              <a:spcAft>
                <a:spcPts val="0"/>
              </a:spcAft>
              <a:buClr>
                <a:schemeClr val="dk1"/>
              </a:buClr>
              <a:buSzPts val="1200"/>
              <a:buFont typeface="Arial"/>
              <a:buChar char="•"/>
            </a:pPr>
            <a:r>
              <a:rPr lang="en-GB" dirty="0"/>
              <a:t>Explain that Louise is suffering from emotional abuse. She:</a:t>
            </a:r>
            <a:endParaRPr dirty="0"/>
          </a:p>
          <a:p>
            <a:pPr marL="627930" lvl="1" indent="-170730" algn="l" rtl="0">
              <a:spcBef>
                <a:spcPts val="0"/>
              </a:spcBef>
              <a:spcAft>
                <a:spcPts val="0"/>
              </a:spcAft>
              <a:buClr>
                <a:schemeClr val="dk1"/>
              </a:buClr>
              <a:buSzPts val="1200"/>
              <a:buFont typeface="Arial"/>
              <a:buChar char="•"/>
            </a:pPr>
            <a:r>
              <a:rPr lang="en-GB" dirty="0"/>
              <a:t>Uses language and swear words that you wouldn’t expect for her age</a:t>
            </a:r>
            <a:endParaRPr dirty="0"/>
          </a:p>
          <a:p>
            <a:pPr marL="626010" lvl="1" indent="-170730" algn="l" rtl="0">
              <a:spcBef>
                <a:spcPts val="0"/>
              </a:spcBef>
              <a:spcAft>
                <a:spcPts val="0"/>
              </a:spcAft>
              <a:buClr>
                <a:schemeClr val="dk1"/>
              </a:buClr>
              <a:buSzPts val="1200"/>
              <a:buFont typeface="Arial"/>
              <a:buChar char="•"/>
            </a:pPr>
            <a:r>
              <a:rPr lang="en-GB" dirty="0"/>
              <a:t>Has had emotional outbursts at school</a:t>
            </a:r>
            <a:endParaRPr dirty="0"/>
          </a:p>
          <a:p>
            <a:pPr marL="626010" lvl="1" indent="-170730" algn="l" rtl="0">
              <a:spcBef>
                <a:spcPts val="0"/>
              </a:spcBef>
              <a:spcAft>
                <a:spcPts val="0"/>
              </a:spcAft>
              <a:buClr>
                <a:schemeClr val="dk1"/>
              </a:buClr>
              <a:buSzPts val="1200"/>
              <a:buFont typeface="Arial"/>
              <a:buChar char="•"/>
            </a:pPr>
            <a:r>
              <a:rPr lang="en-GB" dirty="0"/>
              <a:t>Shows signs of low self-esteem, and might be repeating criticism she’s heard about herself</a:t>
            </a:r>
            <a:endParaRPr dirty="0"/>
          </a:p>
          <a:p>
            <a:pPr marL="626010" lvl="1" indent="-170730" algn="l" rtl="0">
              <a:spcBef>
                <a:spcPts val="0"/>
              </a:spcBef>
              <a:spcAft>
                <a:spcPts val="0"/>
              </a:spcAft>
              <a:buClr>
                <a:schemeClr val="dk1"/>
              </a:buClr>
              <a:buSzPts val="1200"/>
              <a:buFont typeface="Arial"/>
              <a:buChar char="•"/>
            </a:pPr>
            <a:r>
              <a:rPr lang="en-GB" dirty="0"/>
              <a:t>Has been shouted at and sworn at by her dad</a:t>
            </a:r>
            <a:endParaRPr dirty="0"/>
          </a:p>
          <a:p>
            <a:pPr marL="169530" lvl="0" indent="-93330" algn="l" rtl="0">
              <a:spcBef>
                <a:spcPts val="0"/>
              </a:spcBef>
              <a:spcAft>
                <a:spcPts val="0"/>
              </a:spcAft>
              <a:buClr>
                <a:schemeClr val="dk1"/>
              </a:buClr>
              <a:buSzPts val="1200"/>
              <a:buFont typeface="Arial"/>
              <a:buNone/>
            </a:pPr>
            <a:endParaRPr dirty="0"/>
          </a:p>
          <a:p>
            <a:pPr marL="169530" lvl="0" indent="-169530" algn="l" rtl="0">
              <a:spcBef>
                <a:spcPts val="0"/>
              </a:spcBef>
              <a:spcAft>
                <a:spcPts val="0"/>
              </a:spcAft>
              <a:buClr>
                <a:schemeClr val="dk1"/>
              </a:buClr>
              <a:buSzPts val="1200"/>
              <a:buFont typeface="Arial"/>
              <a:buChar char="•"/>
            </a:pPr>
            <a:r>
              <a:rPr lang="en-GB" dirty="0"/>
              <a:t>Other signs that she might show are:</a:t>
            </a:r>
            <a:endParaRPr dirty="0"/>
          </a:p>
          <a:p>
            <a:pPr marL="627930" lvl="1" indent="-170730" algn="l" rtl="0">
              <a:spcBef>
                <a:spcPts val="0"/>
              </a:spcBef>
              <a:spcAft>
                <a:spcPts val="0"/>
              </a:spcAft>
              <a:buClr>
                <a:schemeClr val="dk1"/>
              </a:buClr>
              <a:buSzPts val="1200"/>
              <a:buFont typeface="Arial"/>
              <a:buChar char="•"/>
            </a:pPr>
            <a:r>
              <a:rPr lang="en-GB" dirty="0"/>
              <a:t>Acting in a way, or knowing about things, that you wouldn’t expect for her age</a:t>
            </a:r>
            <a:endParaRPr dirty="0"/>
          </a:p>
          <a:p>
            <a:pPr marL="626010" lvl="1" indent="-170730" algn="l" rtl="0">
              <a:spcBef>
                <a:spcPts val="0"/>
              </a:spcBef>
              <a:spcAft>
                <a:spcPts val="0"/>
              </a:spcAft>
              <a:buClr>
                <a:schemeClr val="dk1"/>
              </a:buClr>
              <a:buSzPts val="1200"/>
              <a:buFont typeface="Arial"/>
              <a:buChar char="•"/>
            </a:pPr>
            <a:r>
              <a:rPr lang="en-GB" dirty="0"/>
              <a:t>Appearing angry or anxious at school</a:t>
            </a:r>
            <a:endParaRPr dirty="0"/>
          </a:p>
          <a:p>
            <a:pPr marL="626010" lvl="1" indent="-170730" algn="l" rtl="0">
              <a:spcBef>
                <a:spcPts val="0"/>
              </a:spcBef>
              <a:spcAft>
                <a:spcPts val="0"/>
              </a:spcAft>
              <a:buClr>
                <a:schemeClr val="dk1"/>
              </a:buClr>
              <a:buSzPts val="1200"/>
              <a:buFont typeface="Arial"/>
              <a:buChar char="•"/>
            </a:pPr>
            <a:r>
              <a:rPr lang="en-GB" dirty="0"/>
              <a:t>Being aggressive or hostile towards others, or bullying other children</a:t>
            </a:r>
            <a:endParaRPr dirty="0"/>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Protecting children from emotional abuse</a:t>
            </a:r>
            <a:r>
              <a:rPr lang="en-GB" dirty="0"/>
              <a:t>. https://learning.nspcc.org.uk/child-abuse-and-neglect/emotional-abuse/</a:t>
            </a:r>
          </a:p>
          <a:p>
            <a:pPr marL="171450" lvl="0" indent="-171450" algn="l" rtl="0">
              <a:spcBef>
                <a:spcPts val="0"/>
              </a:spcBef>
              <a:spcAft>
                <a:spcPts val="0"/>
              </a:spcAft>
              <a:buClr>
                <a:schemeClr val="dk1"/>
              </a:buClr>
              <a:buSzPts val="1200"/>
              <a:buFont typeface="Webdings" panose="05030102010509060703" pitchFamily="18" charset="2"/>
              <a:buChar char="i"/>
            </a:pPr>
            <a:r>
              <a:rPr lang="en-GB" dirty="0"/>
              <a:t>Video link: https://vimeo.com/1202500913?share=copy&amp;fl=sv&amp;fe=ci</a:t>
            </a:r>
            <a:endParaRPr dirty="0"/>
          </a:p>
          <a:p>
            <a:pPr marL="0" lvl="0" indent="0" algn="l" rtl="0">
              <a:spcBef>
                <a:spcPts val="0"/>
              </a:spcBef>
              <a:spcAft>
                <a:spcPts val="0"/>
              </a:spcAft>
              <a:buNone/>
            </a:pPr>
            <a:endParaRPr dirty="0"/>
          </a:p>
        </p:txBody>
      </p:sp>
      <p:sp>
        <p:nvSpPr>
          <p:cNvPr id="1037" name="Google Shape;1037;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46" name="Google Shape;1046;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Tell staff that </a:t>
            </a:r>
            <a:r>
              <a:rPr lang="en-GB" b="1" dirty="0"/>
              <a:t>emotional abuse </a:t>
            </a:r>
            <a:r>
              <a:rPr lang="en-GB" dirty="0"/>
              <a:t>is any type of abuse that involves hurting a child emotionally and severely affecting their emotional development. It’s sometimes called psychological abuse</a:t>
            </a:r>
            <a:endParaRPr dirty="0"/>
          </a:p>
          <a:p>
            <a:pPr marL="170730" lvl="0" indent="-170730" algn="l" rtl="0">
              <a:spcBef>
                <a:spcPts val="0"/>
              </a:spcBef>
              <a:spcAft>
                <a:spcPts val="0"/>
              </a:spcAft>
              <a:buClr>
                <a:schemeClr val="dk1"/>
              </a:buClr>
              <a:buSzPts val="1200"/>
              <a:buFont typeface="Arial"/>
              <a:buChar char="•"/>
            </a:pPr>
            <a:r>
              <a:rPr lang="en-GB" dirty="0"/>
              <a:t>It could involve:</a:t>
            </a:r>
            <a:endParaRPr dirty="0"/>
          </a:p>
          <a:p>
            <a:pPr marL="626010" lvl="1" indent="-170730" algn="l" rtl="0">
              <a:spcBef>
                <a:spcPts val="0"/>
              </a:spcBef>
              <a:spcAft>
                <a:spcPts val="0"/>
              </a:spcAft>
              <a:buClr>
                <a:schemeClr val="dk1"/>
              </a:buClr>
              <a:buSzPts val="1200"/>
              <a:buFont typeface="Arial"/>
              <a:buChar char="•"/>
            </a:pPr>
            <a:r>
              <a:rPr lang="en-GB" dirty="0"/>
              <a:t>Making a child feel worthless, unloved or inadequate</a:t>
            </a:r>
            <a:endParaRPr dirty="0"/>
          </a:p>
          <a:p>
            <a:pPr marL="626010" lvl="1" indent="-170730" algn="l" rtl="0">
              <a:spcBef>
                <a:spcPts val="0"/>
              </a:spcBef>
              <a:spcAft>
                <a:spcPts val="0"/>
              </a:spcAft>
              <a:buClr>
                <a:schemeClr val="dk1"/>
              </a:buClr>
              <a:buSzPts val="1200"/>
              <a:buFont typeface="Arial"/>
              <a:buChar char="•"/>
            </a:pPr>
            <a:r>
              <a:rPr lang="en-GB" dirty="0"/>
              <a:t>Verbal abuse, including persistent criticism, belittling or name-calling</a:t>
            </a:r>
            <a:endParaRPr dirty="0"/>
          </a:p>
          <a:p>
            <a:pPr marL="626010" lvl="1" indent="-170730" algn="l" rtl="0">
              <a:spcBef>
                <a:spcPts val="0"/>
              </a:spcBef>
              <a:spcAft>
                <a:spcPts val="0"/>
              </a:spcAft>
              <a:buClr>
                <a:schemeClr val="dk1"/>
              </a:buClr>
              <a:buSzPts val="1200"/>
              <a:buFont typeface="Arial"/>
              <a:buChar char="•"/>
            </a:pPr>
            <a:r>
              <a:rPr lang="en-GB" dirty="0"/>
              <a:t>Silencing or making fun of what a child says</a:t>
            </a:r>
            <a:endParaRPr dirty="0"/>
          </a:p>
          <a:p>
            <a:pPr marL="626010" lvl="1" indent="-170730" algn="l" rtl="0">
              <a:spcBef>
                <a:spcPts val="0"/>
              </a:spcBef>
              <a:spcAft>
                <a:spcPts val="0"/>
              </a:spcAft>
              <a:buClr>
                <a:schemeClr val="dk1"/>
              </a:buClr>
              <a:buSzPts val="1200"/>
              <a:buFont typeface="Arial"/>
              <a:buChar char="•"/>
            </a:pPr>
            <a:r>
              <a:rPr lang="en-GB" dirty="0"/>
              <a:t>Having inappropriate age or developmental expectations of a child. For example:</a:t>
            </a:r>
            <a:endParaRPr dirty="0"/>
          </a:p>
          <a:p>
            <a:pPr marL="1081289" lvl="2" indent="-170730" algn="l" rtl="0">
              <a:spcBef>
                <a:spcPts val="0"/>
              </a:spcBef>
              <a:spcAft>
                <a:spcPts val="0"/>
              </a:spcAft>
              <a:buClr>
                <a:schemeClr val="dk1"/>
              </a:buClr>
              <a:buSzPts val="1200"/>
              <a:buFont typeface="Arial"/>
              <a:buChar char="•"/>
            </a:pPr>
            <a:r>
              <a:rPr lang="en-GB" dirty="0"/>
              <a:t>Pushing them too hard or not recognising their limitations</a:t>
            </a:r>
            <a:endParaRPr dirty="0"/>
          </a:p>
          <a:p>
            <a:pPr marL="1081289" lvl="2" indent="-170730" algn="l" rtl="0">
              <a:spcBef>
                <a:spcPts val="0"/>
              </a:spcBef>
              <a:spcAft>
                <a:spcPts val="0"/>
              </a:spcAft>
              <a:buClr>
                <a:schemeClr val="dk1"/>
              </a:buClr>
              <a:buSzPts val="1200"/>
              <a:buFont typeface="Arial"/>
              <a:buChar char="•"/>
            </a:pPr>
            <a:r>
              <a:rPr lang="en-GB" dirty="0"/>
              <a:t>Limiting their learning</a:t>
            </a:r>
            <a:endParaRPr dirty="0"/>
          </a:p>
          <a:p>
            <a:pPr marL="1081289" lvl="2" indent="-170730" algn="l" rtl="0">
              <a:spcBef>
                <a:spcPts val="0"/>
              </a:spcBef>
              <a:spcAft>
                <a:spcPts val="0"/>
              </a:spcAft>
              <a:buClr>
                <a:schemeClr val="dk1"/>
              </a:buClr>
              <a:buSzPts val="1200"/>
              <a:buFont typeface="Arial"/>
              <a:buChar char="•"/>
            </a:pPr>
            <a:r>
              <a:rPr lang="en-GB" dirty="0"/>
              <a:t>Being overprotective</a:t>
            </a:r>
            <a:endParaRPr dirty="0"/>
          </a:p>
          <a:p>
            <a:pPr marL="1081289" lvl="2" indent="-170730" algn="l" rtl="0">
              <a:spcBef>
                <a:spcPts val="0"/>
              </a:spcBef>
              <a:spcAft>
                <a:spcPts val="0"/>
              </a:spcAft>
              <a:buClr>
                <a:schemeClr val="dk1"/>
              </a:buClr>
              <a:buSzPts val="1200"/>
              <a:buFont typeface="Arial"/>
              <a:buChar char="•"/>
            </a:pPr>
            <a:r>
              <a:rPr lang="en-GB" dirty="0"/>
              <a:t>Limiting their social interactions</a:t>
            </a:r>
            <a:endParaRPr dirty="0"/>
          </a:p>
          <a:p>
            <a:pPr marL="626010" lvl="1" indent="-170730" algn="l" rtl="0">
              <a:spcBef>
                <a:spcPts val="0"/>
              </a:spcBef>
              <a:spcAft>
                <a:spcPts val="0"/>
              </a:spcAft>
              <a:buClr>
                <a:schemeClr val="dk1"/>
              </a:buClr>
              <a:buSzPts val="1200"/>
              <a:buFont typeface="Arial"/>
              <a:buChar char="•"/>
            </a:pPr>
            <a:r>
              <a:rPr lang="en-GB" dirty="0"/>
              <a:t>Exploiting or corrupting a child</a:t>
            </a:r>
            <a:endParaRPr dirty="0"/>
          </a:p>
          <a:p>
            <a:pPr marL="626010" lvl="1" indent="-170730" algn="l" rtl="0">
              <a:spcBef>
                <a:spcPts val="0"/>
              </a:spcBef>
              <a:spcAft>
                <a:spcPts val="0"/>
              </a:spcAft>
              <a:buClr>
                <a:schemeClr val="dk1"/>
              </a:buClr>
              <a:buSzPts val="1200"/>
              <a:buFont typeface="Arial"/>
              <a:buChar char="•"/>
            </a:pPr>
            <a:r>
              <a:rPr lang="en-GB" dirty="0"/>
              <a:t>Serious bullying, including cyber-bullying</a:t>
            </a:r>
            <a:endParaRPr dirty="0"/>
          </a:p>
          <a:p>
            <a:pPr marL="626010" lvl="1" indent="-170730" algn="l" rtl="0">
              <a:spcBef>
                <a:spcPts val="0"/>
              </a:spcBef>
              <a:spcAft>
                <a:spcPts val="0"/>
              </a:spcAft>
              <a:buClr>
                <a:schemeClr val="dk1"/>
              </a:buClr>
              <a:buSzPts val="1200"/>
              <a:buFont typeface="Arial"/>
              <a:buChar char="•"/>
            </a:pPr>
            <a:r>
              <a:rPr lang="en-GB" dirty="0"/>
              <a:t>Exposing a child to the ill treatment of another person </a:t>
            </a:r>
            <a:r>
              <a:rPr lang="en-GB" b="0" i="0" dirty="0">
                <a:solidFill>
                  <a:srgbClr val="1D1C1D"/>
                </a:solidFill>
                <a:highlight>
                  <a:srgbClr val="F8F8F8"/>
                </a:highlight>
                <a:latin typeface="Lato"/>
                <a:ea typeface="Lato"/>
                <a:cs typeface="Lato"/>
                <a:sym typeface="Lato"/>
              </a:rPr>
              <a:t>–</a:t>
            </a:r>
            <a:r>
              <a:rPr lang="en-GB" dirty="0"/>
              <a:t> for example, domestic abuse</a:t>
            </a:r>
            <a:endParaRPr dirty="0"/>
          </a:p>
          <a:p>
            <a:pPr marL="170730" lvl="0" indent="-170730" algn="l" rtl="0">
              <a:spcBef>
                <a:spcPts val="0"/>
              </a:spcBef>
              <a:spcAft>
                <a:spcPts val="0"/>
              </a:spcAft>
              <a:buClr>
                <a:schemeClr val="dk1"/>
              </a:buClr>
              <a:buSzPts val="1200"/>
              <a:buFont typeface="Arial"/>
              <a:buChar char="•"/>
            </a:pPr>
            <a:r>
              <a:rPr lang="en-GB" dirty="0"/>
              <a:t>Emotional abuse can be hard to spot, especially when it happens as part of other kinds of abuse</a:t>
            </a:r>
            <a:endParaRPr dirty="0"/>
          </a:p>
          <a:p>
            <a:pPr marL="170730" lvl="0" indent="-170730" algn="l" rtl="0">
              <a:spcBef>
                <a:spcPts val="0"/>
              </a:spcBef>
              <a:spcAft>
                <a:spcPts val="0"/>
              </a:spcAft>
              <a:buClr>
                <a:schemeClr val="dk1"/>
              </a:buClr>
              <a:buSzPts val="1200"/>
              <a:buFont typeface="Arial"/>
              <a:buChar char="•"/>
            </a:pPr>
            <a:r>
              <a:rPr lang="en-GB" dirty="0"/>
              <a:t>Note that some level of emotional abuse is involved in all types of maltreatment</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marR="0" lvl="0" indent="-170730" algn="l" rtl="0">
              <a:lnSpc>
                <a:spcPct val="100000"/>
              </a:lnSpc>
              <a:spcBef>
                <a:spcPts val="0"/>
              </a:spcBef>
              <a:spcAft>
                <a:spcPts val="0"/>
              </a:spcAft>
              <a:buClr>
                <a:schemeClr val="dk1"/>
              </a:buClr>
              <a:buSzPts val="1200"/>
              <a:buFont typeface="Arial"/>
              <a:buChar char="•"/>
            </a:pPr>
            <a:r>
              <a:rPr lang="en-GB" dirty="0"/>
              <a:t>NSPCC, </a:t>
            </a:r>
            <a:r>
              <a:rPr lang="en-GB" i="1" dirty="0"/>
              <a:t>Protecting children from emotional abuse</a:t>
            </a:r>
            <a:r>
              <a:rPr lang="en-GB" dirty="0"/>
              <a:t>. https://learning.nspcc.org.uk/child-abuse-and-neglect/emotional-abuse/</a:t>
            </a:r>
            <a:endParaRPr dirty="0"/>
          </a:p>
          <a:p>
            <a:pPr marL="170730" lvl="0" indent="-170730" algn="l" rtl="0">
              <a:spcBef>
                <a:spcPts val="0"/>
              </a:spcBef>
              <a:spcAft>
                <a:spcPts val="0"/>
              </a:spcAft>
              <a:buClr>
                <a:schemeClr val="dk1"/>
              </a:buClr>
              <a:buSzPts val="1200"/>
              <a:buFont typeface="Arial"/>
              <a:buChar char="•"/>
            </a:pPr>
            <a:r>
              <a:rPr lang="en-GB" dirty="0"/>
              <a:t>Ann Marie Christian, safeguarding consultant</a:t>
            </a:r>
            <a:endParaRPr dirty="0"/>
          </a:p>
          <a:p>
            <a:pPr marL="0" lvl="0" indent="0" algn="l" rtl="0">
              <a:spcBef>
                <a:spcPts val="0"/>
              </a:spcBef>
              <a:spcAft>
                <a:spcPts val="0"/>
              </a:spcAft>
              <a:buNone/>
            </a:pPr>
            <a:endParaRPr dirty="0"/>
          </a:p>
        </p:txBody>
      </p:sp>
      <p:sp>
        <p:nvSpPr>
          <p:cNvPr id="1047" name="Google Shape;1047;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p:cNvGrpSpPr/>
        <p:nvPr/>
      </p:nvGrpSpPr>
      <p:grpSpPr>
        <a:xfrm>
          <a:off x="0" y="0"/>
          <a:ext cx="0" cy="0"/>
          <a:chOff x="0" y="0"/>
          <a:chExt cx="0" cy="0"/>
        </a:xfrm>
      </p:grpSpPr>
      <p:sp>
        <p:nvSpPr>
          <p:cNvPr id="1060" name="Google Shape;1060;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61" name="Google Shape;1061;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dirty="0">
                <a:latin typeface="Arial"/>
                <a:ea typeface="Arial"/>
                <a:cs typeface="Arial"/>
                <a:sym typeface="Arial"/>
              </a:rPr>
              <a:t>Explain that you’re now going to look at another type of abuse</a:t>
            </a:r>
            <a:endParaRPr dirty="0"/>
          </a:p>
          <a:p>
            <a:pPr marL="170730" lvl="0" indent="-170730" algn="l" rtl="0">
              <a:spcBef>
                <a:spcPts val="0"/>
              </a:spcBef>
              <a:spcAft>
                <a:spcPts val="0"/>
              </a:spcAft>
              <a:buClr>
                <a:schemeClr val="dk1"/>
              </a:buClr>
              <a:buSzPts val="1200"/>
              <a:buFont typeface="Arial"/>
              <a:buChar char="•"/>
            </a:pPr>
            <a:r>
              <a:rPr lang="en-GB" dirty="0"/>
              <a:t>Introduce staff to Maddie. She:</a:t>
            </a:r>
            <a:endParaRPr dirty="0"/>
          </a:p>
          <a:p>
            <a:pPr marL="627930" lvl="1" indent="-170730" algn="l" rtl="0">
              <a:spcBef>
                <a:spcPts val="0"/>
              </a:spcBef>
              <a:spcAft>
                <a:spcPts val="0"/>
              </a:spcAft>
              <a:buClr>
                <a:schemeClr val="dk1"/>
              </a:buClr>
              <a:buSzPts val="1200"/>
              <a:buFont typeface="Arial"/>
              <a:buChar char="•"/>
            </a:pPr>
            <a:r>
              <a:rPr lang="en-GB" dirty="0"/>
              <a:t>Uses overly sexual language that you wouldn’t expect for her age</a:t>
            </a:r>
            <a:endParaRPr dirty="0"/>
          </a:p>
          <a:p>
            <a:pPr marL="626010" lvl="1" indent="-170730" algn="l" rtl="0">
              <a:spcBef>
                <a:spcPts val="0"/>
              </a:spcBef>
              <a:spcAft>
                <a:spcPts val="0"/>
              </a:spcAft>
              <a:buClr>
                <a:schemeClr val="dk1"/>
              </a:buClr>
              <a:buSzPts val="1200"/>
              <a:buFont typeface="Arial"/>
              <a:buChar char="•"/>
            </a:pPr>
            <a:r>
              <a:rPr lang="en-GB" dirty="0"/>
              <a:t>Has received unexplained gifts, which could be a sign of grooming</a:t>
            </a:r>
            <a:endParaRPr dirty="0"/>
          </a:p>
          <a:p>
            <a:pPr marL="626010" lvl="1" indent="-170730" algn="l" rtl="0">
              <a:spcBef>
                <a:spcPts val="0"/>
              </a:spcBef>
              <a:spcAft>
                <a:spcPts val="0"/>
              </a:spcAft>
              <a:buClr>
                <a:schemeClr val="dk1"/>
              </a:buClr>
              <a:buSzPts val="1200"/>
              <a:buFont typeface="Arial"/>
              <a:buChar char="•"/>
            </a:pPr>
            <a:r>
              <a:rPr lang="en-GB" dirty="0"/>
              <a:t>Has been nervous or anxious about getting her phone back</a:t>
            </a:r>
            <a:endParaRPr dirty="0"/>
          </a:p>
          <a:p>
            <a:pPr marL="455280" lvl="1" indent="0" algn="l" rtl="0">
              <a:spcBef>
                <a:spcPts val="0"/>
              </a:spcBef>
              <a:spcAft>
                <a:spcPts val="0"/>
              </a:spcAft>
              <a:buClr>
                <a:schemeClr val="dk1"/>
              </a:buClr>
              <a:buSzPts val="1200"/>
              <a:buFont typeface="Arial"/>
              <a:buNone/>
            </a:pPr>
            <a:endParaRPr dirty="0"/>
          </a:p>
          <a:p>
            <a:pPr marL="169530" lvl="0" indent="-169530" algn="l" rtl="0">
              <a:spcBef>
                <a:spcPts val="0"/>
              </a:spcBef>
              <a:spcAft>
                <a:spcPts val="0"/>
              </a:spcAft>
              <a:buClr>
                <a:schemeClr val="dk1"/>
              </a:buClr>
              <a:buSzPts val="1200"/>
              <a:buFont typeface="Arial"/>
              <a:buChar char="•"/>
            </a:pPr>
            <a:r>
              <a:rPr lang="en-GB" dirty="0"/>
              <a:t>Maddie might be a victim of sexual abuse. Other signs that she might show are:</a:t>
            </a:r>
            <a:endParaRPr dirty="0"/>
          </a:p>
          <a:p>
            <a:pPr marL="627930" lvl="1" indent="-170730" algn="l" rtl="0">
              <a:spcBef>
                <a:spcPts val="0"/>
              </a:spcBef>
              <a:spcAft>
                <a:spcPts val="0"/>
              </a:spcAft>
              <a:buClr>
                <a:schemeClr val="dk1"/>
              </a:buClr>
              <a:buSzPts val="1200"/>
              <a:buFont typeface="Arial"/>
              <a:buChar char="•"/>
            </a:pPr>
            <a:r>
              <a:rPr lang="en-GB" dirty="0"/>
              <a:t>Acting in a way, or talking about sexual things, that you wouldn’t expect for her age</a:t>
            </a:r>
            <a:endParaRPr dirty="0"/>
          </a:p>
          <a:p>
            <a:pPr marL="626010" lvl="1" indent="-170730" algn="l" rtl="0">
              <a:spcBef>
                <a:spcPts val="0"/>
              </a:spcBef>
              <a:spcAft>
                <a:spcPts val="0"/>
              </a:spcAft>
              <a:buClr>
                <a:schemeClr val="dk1"/>
              </a:buClr>
              <a:buSzPts val="1200"/>
              <a:buFont typeface="Arial"/>
              <a:buChar char="•"/>
            </a:pPr>
            <a:r>
              <a:rPr lang="en-GB" dirty="0"/>
              <a:t>Dressing or acting older than her age</a:t>
            </a:r>
            <a:endParaRPr dirty="0"/>
          </a:p>
          <a:p>
            <a:pPr marL="626010" lvl="1" indent="-170730" algn="l" rtl="0">
              <a:spcBef>
                <a:spcPts val="0"/>
              </a:spcBef>
              <a:spcAft>
                <a:spcPts val="0"/>
              </a:spcAft>
              <a:buClr>
                <a:schemeClr val="dk1"/>
              </a:buClr>
              <a:buSzPts val="1200"/>
              <a:buFont typeface="Arial"/>
              <a:buChar char="•"/>
            </a:pPr>
            <a:r>
              <a:rPr lang="en-GB" dirty="0"/>
              <a:t>Being secretive about her behaviour online and her phone</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Protecting children from sexual abuse</a:t>
            </a:r>
            <a:r>
              <a:rPr lang="en-GB" dirty="0"/>
              <a:t>. https://learning.nspcc.org.uk/child-abuse-and-neglect/child-sexual-abuse</a:t>
            </a:r>
            <a:endParaRPr dirty="0"/>
          </a:p>
          <a:p>
            <a:pPr marL="0" lvl="0" indent="0" algn="l" rtl="0">
              <a:spcBef>
                <a:spcPts val="0"/>
              </a:spcBef>
              <a:spcAft>
                <a:spcPts val="0"/>
              </a:spcAft>
              <a:buNone/>
            </a:pPr>
            <a:endParaRPr dirty="0"/>
          </a:p>
        </p:txBody>
      </p:sp>
      <p:sp>
        <p:nvSpPr>
          <p:cNvPr id="1062" name="Google Shape;1062;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a:extLst>
            <a:ext uri="{FF2B5EF4-FFF2-40B4-BE49-F238E27FC236}">
              <a16:creationId xmlns:a16="http://schemas.microsoft.com/office/drawing/2014/main" id="{F20BB01E-B4AF-79A6-3B56-2ED85D540235}"/>
            </a:ext>
          </a:extLst>
        </p:cNvPr>
        <p:cNvGrpSpPr/>
        <p:nvPr/>
      </p:nvGrpSpPr>
      <p:grpSpPr>
        <a:xfrm>
          <a:off x="0" y="0"/>
          <a:ext cx="0" cy="0"/>
          <a:chOff x="0" y="0"/>
          <a:chExt cx="0" cy="0"/>
        </a:xfrm>
      </p:grpSpPr>
      <p:sp>
        <p:nvSpPr>
          <p:cNvPr id="1060" name="Google Shape;1060;p59:notes">
            <a:extLst>
              <a:ext uri="{FF2B5EF4-FFF2-40B4-BE49-F238E27FC236}">
                <a16:creationId xmlns:a16="http://schemas.microsoft.com/office/drawing/2014/main" id="{E18677FA-D5D0-898C-7407-2F8BD4B814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61" name="Google Shape;1061;p59:notes">
            <a:extLst>
              <a:ext uri="{FF2B5EF4-FFF2-40B4-BE49-F238E27FC236}">
                <a16:creationId xmlns:a16="http://schemas.microsoft.com/office/drawing/2014/main" id="{97D570A7-08F1-D0EE-B462-A60C0F9F261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dirty="0">
                <a:latin typeface="Arial"/>
                <a:ea typeface="Arial"/>
                <a:cs typeface="Arial"/>
                <a:sym typeface="Arial"/>
              </a:rPr>
              <a:t>Explain that you’re now going to look at another type of abuse</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Protecting children from sexual abuse</a:t>
            </a:r>
            <a:r>
              <a:rPr lang="en-GB" dirty="0"/>
              <a:t>. https://learning.nspcc.org.uk/child-abuse-and-neglect/child-sexual-abuse</a:t>
            </a:r>
            <a:endParaRPr dirty="0"/>
          </a:p>
          <a:p>
            <a:pPr marL="0" lvl="0" indent="0" algn="l" rtl="0">
              <a:spcBef>
                <a:spcPts val="0"/>
              </a:spcBef>
              <a:spcAft>
                <a:spcPts val="0"/>
              </a:spcAft>
              <a:buNone/>
            </a:pPr>
            <a:endParaRPr dirty="0"/>
          </a:p>
        </p:txBody>
      </p:sp>
      <p:sp>
        <p:nvSpPr>
          <p:cNvPr id="1062" name="Google Shape;1062;p59:notes">
            <a:extLst>
              <a:ext uri="{FF2B5EF4-FFF2-40B4-BE49-F238E27FC236}">
                <a16:creationId xmlns:a16="http://schemas.microsoft.com/office/drawing/2014/main" id="{36FD8A60-4C1F-4E81-CB28-B69D536F16D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66</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4016828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a:extLst>
            <a:ext uri="{FF2B5EF4-FFF2-40B4-BE49-F238E27FC236}">
              <a16:creationId xmlns:a16="http://schemas.microsoft.com/office/drawing/2014/main" id="{AFC2531F-1DD8-83EC-766E-5F4DB9FA8C2A}"/>
            </a:ext>
          </a:extLst>
        </p:cNvPr>
        <p:cNvGrpSpPr/>
        <p:nvPr/>
      </p:nvGrpSpPr>
      <p:grpSpPr>
        <a:xfrm>
          <a:off x="0" y="0"/>
          <a:ext cx="0" cy="0"/>
          <a:chOff x="0" y="0"/>
          <a:chExt cx="0" cy="0"/>
        </a:xfrm>
      </p:grpSpPr>
      <p:sp>
        <p:nvSpPr>
          <p:cNvPr id="1060" name="Google Shape;1060;p59:notes">
            <a:extLst>
              <a:ext uri="{FF2B5EF4-FFF2-40B4-BE49-F238E27FC236}">
                <a16:creationId xmlns:a16="http://schemas.microsoft.com/office/drawing/2014/main" id="{660459E5-3699-238A-7A11-A977A6D713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61" name="Google Shape;1061;p59:notes">
            <a:extLst>
              <a:ext uri="{FF2B5EF4-FFF2-40B4-BE49-F238E27FC236}">
                <a16:creationId xmlns:a16="http://schemas.microsoft.com/office/drawing/2014/main" id="{92F26CEC-E4E4-DCD9-C2A6-ACF76DC505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dirty="0">
                <a:latin typeface="Arial"/>
                <a:ea typeface="Arial"/>
                <a:cs typeface="Arial"/>
                <a:sym typeface="Arial"/>
              </a:rPr>
              <a:t>Explain that you’re now going to look at another type of abuse</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Protecting children from sexual abuse</a:t>
            </a:r>
            <a:r>
              <a:rPr lang="en-GB" dirty="0"/>
              <a:t>. https://learning.nspcc.org.uk/child-abuse-and-neglect/child-sexual-abuse</a:t>
            </a:r>
            <a:endParaRPr dirty="0"/>
          </a:p>
          <a:p>
            <a:pPr marL="0" lvl="0" indent="0" algn="l" rtl="0">
              <a:spcBef>
                <a:spcPts val="0"/>
              </a:spcBef>
              <a:spcAft>
                <a:spcPts val="0"/>
              </a:spcAft>
              <a:buNone/>
            </a:pPr>
            <a:endParaRPr dirty="0"/>
          </a:p>
        </p:txBody>
      </p:sp>
      <p:sp>
        <p:nvSpPr>
          <p:cNvPr id="1062" name="Google Shape;1062;p59:notes">
            <a:extLst>
              <a:ext uri="{FF2B5EF4-FFF2-40B4-BE49-F238E27FC236}">
                <a16:creationId xmlns:a16="http://schemas.microsoft.com/office/drawing/2014/main" id="{10BFDA26-BCA7-0351-A0D6-7AFCA51F868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67</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3460906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a:extLst>
            <a:ext uri="{FF2B5EF4-FFF2-40B4-BE49-F238E27FC236}">
              <a16:creationId xmlns:a16="http://schemas.microsoft.com/office/drawing/2014/main" id="{88C2276A-B004-E198-139F-1740D4E962E7}"/>
            </a:ext>
          </a:extLst>
        </p:cNvPr>
        <p:cNvGrpSpPr/>
        <p:nvPr/>
      </p:nvGrpSpPr>
      <p:grpSpPr>
        <a:xfrm>
          <a:off x="0" y="0"/>
          <a:ext cx="0" cy="0"/>
          <a:chOff x="0" y="0"/>
          <a:chExt cx="0" cy="0"/>
        </a:xfrm>
      </p:grpSpPr>
      <p:sp>
        <p:nvSpPr>
          <p:cNvPr id="1060" name="Google Shape;1060;p59:notes">
            <a:extLst>
              <a:ext uri="{FF2B5EF4-FFF2-40B4-BE49-F238E27FC236}">
                <a16:creationId xmlns:a16="http://schemas.microsoft.com/office/drawing/2014/main" id="{1C28A15A-8E80-1D8A-ED43-643266C3CE2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61" name="Google Shape;1061;p59:notes">
            <a:extLst>
              <a:ext uri="{FF2B5EF4-FFF2-40B4-BE49-F238E27FC236}">
                <a16:creationId xmlns:a16="http://schemas.microsoft.com/office/drawing/2014/main" id="{78570A93-F831-5DB7-BFA4-C259C37DACF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dirty="0">
                <a:latin typeface="Arial"/>
                <a:ea typeface="Arial"/>
                <a:cs typeface="Arial"/>
                <a:sym typeface="Arial"/>
              </a:rPr>
              <a:t>Explain that you’re now going to look at another type of abuse</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Protecting children from sexual abuse</a:t>
            </a:r>
            <a:r>
              <a:rPr lang="en-GB" dirty="0"/>
              <a:t>. https://learning.nspcc.org.uk/child-abuse-and-neglect/child-sexual-abuse</a:t>
            </a:r>
            <a:endParaRPr dirty="0"/>
          </a:p>
          <a:p>
            <a:pPr marL="0" lvl="0" indent="0" algn="l" rtl="0">
              <a:spcBef>
                <a:spcPts val="0"/>
              </a:spcBef>
              <a:spcAft>
                <a:spcPts val="0"/>
              </a:spcAft>
              <a:buNone/>
            </a:pPr>
            <a:endParaRPr dirty="0"/>
          </a:p>
        </p:txBody>
      </p:sp>
      <p:sp>
        <p:nvSpPr>
          <p:cNvPr id="1062" name="Google Shape;1062;p59:notes">
            <a:extLst>
              <a:ext uri="{FF2B5EF4-FFF2-40B4-BE49-F238E27FC236}">
                <a16:creationId xmlns:a16="http://schemas.microsoft.com/office/drawing/2014/main" id="{D516ED80-DFE8-8DE5-B1ED-E2D5D46D60A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68</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964162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a:extLst>
            <a:ext uri="{FF2B5EF4-FFF2-40B4-BE49-F238E27FC236}">
              <a16:creationId xmlns:a16="http://schemas.microsoft.com/office/drawing/2014/main" id="{C2611097-B9B1-8305-80B5-CFAB562A58F7}"/>
            </a:ext>
          </a:extLst>
        </p:cNvPr>
        <p:cNvGrpSpPr/>
        <p:nvPr/>
      </p:nvGrpSpPr>
      <p:grpSpPr>
        <a:xfrm>
          <a:off x="0" y="0"/>
          <a:ext cx="0" cy="0"/>
          <a:chOff x="0" y="0"/>
          <a:chExt cx="0" cy="0"/>
        </a:xfrm>
      </p:grpSpPr>
      <p:sp>
        <p:nvSpPr>
          <p:cNvPr id="1060" name="Google Shape;1060;p59:notes">
            <a:extLst>
              <a:ext uri="{FF2B5EF4-FFF2-40B4-BE49-F238E27FC236}">
                <a16:creationId xmlns:a16="http://schemas.microsoft.com/office/drawing/2014/main" id="{F18A21BB-6E1A-363F-7584-F2C643B5DF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61" name="Google Shape;1061;p59:notes">
            <a:extLst>
              <a:ext uri="{FF2B5EF4-FFF2-40B4-BE49-F238E27FC236}">
                <a16:creationId xmlns:a16="http://schemas.microsoft.com/office/drawing/2014/main" id="{5CE2271C-3524-4997-FD79-30DBA7BC97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dirty="0">
                <a:latin typeface="Arial"/>
                <a:ea typeface="Arial"/>
                <a:cs typeface="Arial"/>
                <a:sym typeface="Arial"/>
              </a:rPr>
              <a:t>Explain that you’re now going to look at another type of abuse</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Protecting children from sexual abuse</a:t>
            </a:r>
            <a:r>
              <a:rPr lang="en-GB" dirty="0"/>
              <a:t>. https://learning.nspcc.org.uk/child-abuse-and-neglect/child-sexual-abuse</a:t>
            </a:r>
            <a:endParaRPr dirty="0"/>
          </a:p>
          <a:p>
            <a:pPr marL="0" lvl="0" indent="0" algn="l" rtl="0">
              <a:spcBef>
                <a:spcPts val="0"/>
              </a:spcBef>
              <a:spcAft>
                <a:spcPts val="0"/>
              </a:spcAft>
              <a:buNone/>
            </a:pPr>
            <a:endParaRPr dirty="0"/>
          </a:p>
        </p:txBody>
      </p:sp>
      <p:sp>
        <p:nvSpPr>
          <p:cNvPr id="1062" name="Google Shape;1062;p59:notes">
            <a:extLst>
              <a:ext uri="{FF2B5EF4-FFF2-40B4-BE49-F238E27FC236}">
                <a16:creationId xmlns:a16="http://schemas.microsoft.com/office/drawing/2014/main" id="{1090D244-9C46-3E85-0112-47C3B83D462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69</a:t>
            </a:fld>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885708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1"/>
        <p:cNvGrpSpPr/>
        <p:nvPr/>
      </p:nvGrpSpPr>
      <p:grpSpPr>
        <a:xfrm>
          <a:off x="0" y="0"/>
          <a:ext cx="0" cy="0"/>
          <a:chOff x="0" y="0"/>
          <a:chExt cx="0" cy="0"/>
        </a:xfrm>
      </p:grpSpPr>
      <p:sp>
        <p:nvSpPr>
          <p:cNvPr id="1072" name="Google Shape;1072;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73" name="Google Shape;1073;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Explain that </a:t>
            </a:r>
            <a:r>
              <a:rPr lang="en-GB" b="1" dirty="0"/>
              <a:t>sexual abuse </a:t>
            </a:r>
            <a:r>
              <a:rPr lang="en-GB" dirty="0"/>
              <a:t>is the fourth main type of abuse, and it’s when someone forces or entices a child to take part in sexual activities, whether or not the child is aware of what is happening. This could be:</a:t>
            </a:r>
            <a:endParaRPr dirty="0"/>
          </a:p>
          <a:p>
            <a:pPr marL="626010" lvl="1" indent="-170730" algn="l" rtl="0">
              <a:spcBef>
                <a:spcPts val="0"/>
              </a:spcBef>
              <a:spcAft>
                <a:spcPts val="0"/>
              </a:spcAft>
              <a:buClr>
                <a:schemeClr val="dk1"/>
              </a:buClr>
              <a:buSzPts val="1200"/>
              <a:buFont typeface="Arial"/>
              <a:buChar char="•"/>
            </a:pPr>
            <a:r>
              <a:rPr lang="en-GB" dirty="0"/>
              <a:t>Physical contact </a:t>
            </a:r>
            <a:r>
              <a:rPr lang="en-GB" b="0" i="0" dirty="0">
                <a:solidFill>
                  <a:srgbClr val="1D1C1D"/>
                </a:solidFill>
                <a:latin typeface="Lato"/>
                <a:ea typeface="Lato"/>
                <a:cs typeface="Lato"/>
                <a:sym typeface="Lato"/>
              </a:rPr>
              <a:t>–</a:t>
            </a:r>
            <a:r>
              <a:rPr lang="en-GB" dirty="0"/>
              <a:t> for example, kissing, touching, rubbing (including outside clothes), assault by penetration or rape</a:t>
            </a:r>
            <a:endParaRPr dirty="0"/>
          </a:p>
          <a:p>
            <a:pPr marL="626010" lvl="1" indent="-170730" algn="l" rtl="0">
              <a:spcBef>
                <a:spcPts val="0"/>
              </a:spcBef>
              <a:spcAft>
                <a:spcPts val="0"/>
              </a:spcAft>
              <a:buClr>
                <a:schemeClr val="dk1"/>
              </a:buClr>
              <a:buSzPts val="1200"/>
              <a:buFont typeface="Arial"/>
              <a:buChar char="•"/>
            </a:pPr>
            <a:r>
              <a:rPr lang="en-GB" dirty="0"/>
              <a:t>Non-contact abuse </a:t>
            </a:r>
            <a:r>
              <a:rPr lang="en-GB" b="0" i="0" dirty="0">
                <a:solidFill>
                  <a:srgbClr val="1D1C1D"/>
                </a:solidFill>
                <a:latin typeface="Lato"/>
                <a:ea typeface="Lato"/>
                <a:cs typeface="Lato"/>
                <a:sym typeface="Lato"/>
              </a:rPr>
              <a:t>–</a:t>
            </a:r>
            <a:r>
              <a:rPr lang="en-GB" dirty="0"/>
              <a:t> for example, involving a child in looking at or producing sexual images, encouraging sexually inappropriate behaviour and grooming in preparation for child abuse</a:t>
            </a:r>
            <a:endParaRPr dirty="0"/>
          </a:p>
          <a:p>
            <a:pPr marL="170730" lvl="0" indent="-170730" algn="l" rtl="0">
              <a:spcBef>
                <a:spcPts val="0"/>
              </a:spcBef>
              <a:spcAft>
                <a:spcPts val="0"/>
              </a:spcAft>
              <a:buClr>
                <a:schemeClr val="dk1"/>
              </a:buClr>
              <a:buSzPts val="1200"/>
              <a:buFont typeface="Arial"/>
              <a:buChar char="•"/>
            </a:pPr>
            <a:r>
              <a:rPr lang="en-GB" b="0" dirty="0"/>
              <a:t>Note:</a:t>
            </a:r>
            <a:endParaRPr dirty="0"/>
          </a:p>
          <a:p>
            <a:pPr marL="626010" lvl="1" indent="-170730" algn="l" rtl="0">
              <a:spcBef>
                <a:spcPts val="0"/>
              </a:spcBef>
              <a:spcAft>
                <a:spcPts val="0"/>
              </a:spcAft>
              <a:buClr>
                <a:schemeClr val="dk1"/>
              </a:buClr>
              <a:buSzPts val="1200"/>
              <a:buFont typeface="Arial"/>
              <a:buChar char="•"/>
            </a:pPr>
            <a:r>
              <a:rPr lang="en-GB" b="0" dirty="0"/>
              <a:t>Adult males aren’t the only perpetrators of sexual abuse. Women can also commit sexual abuse, as can other children (you’ll look at abuse of children by other children in more detail later)</a:t>
            </a:r>
            <a:endParaRPr dirty="0"/>
          </a:p>
          <a:p>
            <a:pPr marL="626010" lvl="1" indent="-170730" algn="l" rtl="0">
              <a:spcBef>
                <a:spcPts val="0"/>
              </a:spcBef>
              <a:spcAft>
                <a:spcPts val="0"/>
              </a:spcAft>
              <a:buClr>
                <a:schemeClr val="dk1"/>
              </a:buClr>
              <a:buSzPts val="1200"/>
              <a:buFont typeface="Arial"/>
              <a:buChar char="•"/>
            </a:pPr>
            <a:r>
              <a:rPr lang="en-GB" b="0" dirty="0"/>
              <a:t>It can happen online, offline, or both</a:t>
            </a:r>
            <a:br>
              <a:rPr lang="en-GB" b="0" dirty="0"/>
            </a:br>
            <a:endParaRPr b="0" dirty="0"/>
          </a:p>
          <a:p>
            <a:pPr marL="170730" lvl="0" indent="-170730" algn="l" rtl="0">
              <a:spcBef>
                <a:spcPts val="0"/>
              </a:spcBef>
              <a:spcAft>
                <a:spcPts val="0"/>
              </a:spcAft>
              <a:buClr>
                <a:schemeClr val="dk1"/>
              </a:buClr>
              <a:buSzPts val="1200"/>
              <a:buFont typeface="Arial"/>
              <a:buChar char="•"/>
            </a:pPr>
            <a:r>
              <a:rPr lang="en-GB" b="1" dirty="0"/>
              <a:t>Select</a:t>
            </a:r>
            <a:r>
              <a:rPr lang="en-GB" dirty="0"/>
              <a:t> to bring up the signs as you go through them. Signs that staff might see are:</a:t>
            </a:r>
            <a:endParaRPr dirty="0"/>
          </a:p>
          <a:p>
            <a:pPr marL="627930" lvl="1" indent="-170730" algn="l" rtl="0">
              <a:spcBef>
                <a:spcPts val="0"/>
              </a:spcBef>
              <a:spcAft>
                <a:spcPts val="0"/>
              </a:spcAft>
              <a:buClr>
                <a:schemeClr val="dk1"/>
              </a:buClr>
              <a:buSzPts val="1200"/>
              <a:buFont typeface="Arial"/>
              <a:buChar char="•"/>
            </a:pPr>
            <a:r>
              <a:rPr lang="en-GB" dirty="0"/>
              <a:t>Changes in behaviour, such as being aggressive, withdrawn or being tired in class due to sleeping difficulties and nightmares</a:t>
            </a:r>
            <a:endParaRPr dirty="0"/>
          </a:p>
          <a:p>
            <a:pPr marL="627930" lvl="1" indent="-170730" algn="l" rtl="0">
              <a:spcBef>
                <a:spcPts val="0"/>
              </a:spcBef>
              <a:spcAft>
                <a:spcPts val="0"/>
              </a:spcAft>
              <a:buClr>
                <a:schemeClr val="dk1"/>
              </a:buClr>
              <a:buSzPts val="1200"/>
              <a:buFont typeface="Arial"/>
              <a:buChar char="•"/>
            </a:pPr>
            <a:r>
              <a:rPr lang="en-GB" dirty="0"/>
              <a:t>Avoiding their abuser(s) – they might seem afraid of a particular person and try to avoid spending time with them, or having poor personal hygiene to make themselves less attractive to their abuser</a:t>
            </a:r>
            <a:endParaRPr dirty="0"/>
          </a:p>
          <a:p>
            <a:pPr marL="627930" marR="0" lvl="1" indent="-170730" algn="l" rtl="0">
              <a:lnSpc>
                <a:spcPct val="100000"/>
              </a:lnSpc>
              <a:spcBef>
                <a:spcPts val="0"/>
              </a:spcBef>
              <a:spcAft>
                <a:spcPts val="0"/>
              </a:spcAft>
              <a:buClr>
                <a:schemeClr val="dk1"/>
              </a:buClr>
              <a:buSzPts val="1200"/>
              <a:buFont typeface="Arial"/>
              <a:buChar char="•"/>
            </a:pPr>
            <a:r>
              <a:rPr lang="en-GB" dirty="0"/>
              <a:t>Sexually inappropriate behaviour, such as using sexually explicit language or knowing things you wouldn’t expect them to</a:t>
            </a:r>
            <a:endParaRPr dirty="0"/>
          </a:p>
          <a:p>
            <a:pPr marL="627930" marR="0" lvl="1" indent="-170730" algn="l" rtl="0">
              <a:lnSpc>
                <a:spcPct val="100000"/>
              </a:lnSpc>
              <a:spcBef>
                <a:spcPts val="0"/>
              </a:spcBef>
              <a:spcAft>
                <a:spcPts val="0"/>
              </a:spcAft>
              <a:buClr>
                <a:schemeClr val="dk1"/>
              </a:buClr>
              <a:buSzPts val="1200"/>
              <a:buFont typeface="Arial"/>
              <a:buChar char="•"/>
            </a:pPr>
            <a:r>
              <a:rPr lang="en-GB" dirty="0"/>
              <a:t>Difficulty concentrating at school</a:t>
            </a:r>
            <a:endParaRPr dirty="0"/>
          </a:p>
          <a:p>
            <a:pPr marL="627930" marR="0" lvl="1" indent="-170730" algn="l" rtl="0">
              <a:lnSpc>
                <a:spcPct val="100000"/>
              </a:lnSpc>
              <a:spcBef>
                <a:spcPts val="0"/>
              </a:spcBef>
              <a:spcAft>
                <a:spcPts val="0"/>
              </a:spcAft>
              <a:buClr>
                <a:schemeClr val="dk1"/>
              </a:buClr>
              <a:buSzPts val="1200"/>
              <a:buFont typeface="Arial"/>
              <a:buChar char="•"/>
            </a:pPr>
            <a:r>
              <a:rPr lang="en-GB" dirty="0"/>
              <a:t>A pupil needing the toilet a lot, due to urinary tract infections (UTIs)</a:t>
            </a:r>
            <a:endParaRPr dirty="0"/>
          </a:p>
          <a:p>
            <a:pPr marL="627930" lvl="1" indent="-170730" algn="l" rtl="0">
              <a:spcBef>
                <a:spcPts val="0"/>
              </a:spcBef>
              <a:spcAft>
                <a:spcPts val="0"/>
              </a:spcAft>
              <a:buClr>
                <a:schemeClr val="dk1"/>
              </a:buClr>
              <a:buSzPts val="1200"/>
              <a:buFont typeface="Arial"/>
              <a:buChar char="•"/>
            </a:pPr>
            <a:r>
              <a:rPr lang="en-GB" dirty="0"/>
              <a:t>Difficulty sitting, caused by soreness in the genital and anal areas</a:t>
            </a:r>
            <a:endParaRPr dirty="0"/>
          </a:p>
          <a:p>
            <a:pPr marL="627930" lvl="1" indent="-170730" algn="l" rtl="0">
              <a:spcBef>
                <a:spcPts val="0"/>
              </a:spcBef>
              <a:spcAft>
                <a:spcPts val="0"/>
              </a:spcAft>
              <a:buClr>
                <a:schemeClr val="dk1"/>
              </a:buClr>
              <a:buSzPts val="1200"/>
              <a:buFont typeface="Arial"/>
              <a:buChar char="•"/>
            </a:pPr>
            <a:r>
              <a:rPr lang="en-GB" dirty="0"/>
              <a:t>Dropping hints or clues that the abuse is happening, without explicitly revealing it</a:t>
            </a:r>
            <a:endParaRPr dirty="0"/>
          </a:p>
          <a:p>
            <a:pPr marL="627930" lvl="1" indent="-170730" algn="l" rtl="0">
              <a:spcBef>
                <a:spcPts val="0"/>
              </a:spcBef>
              <a:spcAft>
                <a:spcPts val="0"/>
              </a:spcAft>
              <a:buClr>
                <a:schemeClr val="dk1"/>
              </a:buClr>
              <a:buSzPts val="1200"/>
              <a:buFont typeface="Arial"/>
              <a:buChar char="•"/>
            </a:pPr>
            <a:r>
              <a:rPr lang="en-GB" dirty="0"/>
              <a:t>Pregnancy and STIs</a:t>
            </a:r>
            <a:endParaRPr dirty="0"/>
          </a:p>
          <a:p>
            <a:pPr marL="627930" marR="0" lvl="1" indent="-170730" algn="l" rtl="0">
              <a:lnSpc>
                <a:spcPct val="100000"/>
              </a:lnSpc>
              <a:spcBef>
                <a:spcPts val="0"/>
              </a:spcBef>
              <a:spcAft>
                <a:spcPts val="0"/>
              </a:spcAft>
              <a:buClr>
                <a:schemeClr val="dk1"/>
              </a:buClr>
              <a:buSzPts val="1200"/>
              <a:buFont typeface="Arial"/>
              <a:buChar char="•"/>
            </a:pPr>
            <a:r>
              <a:rPr lang="en-GB" dirty="0"/>
              <a:t>Being secretive online, or seeming distant, upset or angry after using their phone or the internet</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marR="0" lvl="0" indent="-170730" algn="l" rtl="0">
              <a:lnSpc>
                <a:spcPct val="100000"/>
              </a:lnSpc>
              <a:spcBef>
                <a:spcPts val="0"/>
              </a:spcBef>
              <a:spcAft>
                <a:spcPts val="0"/>
              </a:spcAft>
              <a:buClr>
                <a:schemeClr val="dk1"/>
              </a:buClr>
              <a:buSzPts val="1200"/>
              <a:buFont typeface="Arial"/>
              <a:buChar char="•"/>
            </a:pPr>
            <a:r>
              <a:rPr lang="en-GB" dirty="0"/>
              <a:t>NHS, </a:t>
            </a:r>
            <a:r>
              <a:rPr lang="en-GB" b="0" i="1" dirty="0">
                <a:solidFill>
                  <a:srgbClr val="212B32"/>
                </a:solidFill>
                <a:highlight>
                  <a:srgbClr val="F0F4F5"/>
                </a:highlight>
                <a:latin typeface="Arial"/>
                <a:ea typeface="Arial"/>
                <a:cs typeface="Arial"/>
                <a:sym typeface="Arial"/>
              </a:rPr>
              <a:t>Spotting signs of child sexual abuse</a:t>
            </a:r>
            <a:r>
              <a:rPr lang="en-GB" b="0" i="0" dirty="0">
                <a:solidFill>
                  <a:srgbClr val="212B32"/>
                </a:solidFill>
                <a:highlight>
                  <a:srgbClr val="F0F4F5"/>
                </a:highlight>
                <a:latin typeface="Arial"/>
                <a:ea typeface="Arial"/>
                <a:cs typeface="Arial"/>
                <a:sym typeface="Arial"/>
              </a:rPr>
              <a:t>. https://www.nhs.uk/live-well/spotting-signs-of-child-sexual-abuse</a:t>
            </a:r>
            <a:endParaRPr dirty="0"/>
          </a:p>
          <a:p>
            <a:pPr marL="0" lvl="0" indent="0" algn="l" rtl="0">
              <a:spcBef>
                <a:spcPts val="0"/>
              </a:spcBef>
              <a:spcAft>
                <a:spcPts val="0"/>
              </a:spcAft>
              <a:buNone/>
            </a:pPr>
            <a:endParaRPr dirty="0"/>
          </a:p>
        </p:txBody>
      </p:sp>
      <p:sp>
        <p:nvSpPr>
          <p:cNvPr id="1074" name="Google Shape;1074;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089" name="Google Shape;1089;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dirty="0"/>
              <a:t>Explain:</a:t>
            </a:r>
            <a:endParaRPr dirty="0"/>
          </a:p>
          <a:p>
            <a:pPr marL="626010" lvl="1" indent="-170730" algn="l" rtl="0">
              <a:spcBef>
                <a:spcPts val="0"/>
              </a:spcBef>
              <a:spcAft>
                <a:spcPts val="0"/>
              </a:spcAft>
              <a:buClr>
                <a:schemeClr val="dk1"/>
              </a:buClr>
              <a:buSzPts val="1200"/>
              <a:buFont typeface="Arial"/>
              <a:buChar char="•"/>
            </a:pPr>
            <a:r>
              <a:rPr lang="en-GB" dirty="0"/>
              <a:t>It can be very easy to assume that abuse happens in a physical space like the home or the classroom, but it’s important to remember that emotional and sexual abuse can also happen virtually</a:t>
            </a:r>
            <a:endParaRPr dirty="0"/>
          </a:p>
          <a:p>
            <a:pPr marL="626010" lvl="1" indent="-170730" algn="l" rtl="0">
              <a:spcBef>
                <a:spcPts val="0"/>
              </a:spcBef>
              <a:spcAft>
                <a:spcPts val="0"/>
              </a:spcAft>
              <a:buClr>
                <a:schemeClr val="dk1"/>
              </a:buClr>
              <a:buSzPts val="1200"/>
              <a:buFont typeface="Arial"/>
              <a:buChar char="•"/>
            </a:pPr>
            <a:r>
              <a:rPr lang="en-GB" dirty="0"/>
              <a:t>This can include:</a:t>
            </a:r>
            <a:endParaRPr dirty="0"/>
          </a:p>
          <a:p>
            <a:pPr marL="1081289" lvl="2" indent="-170730" algn="l" rtl="0">
              <a:spcBef>
                <a:spcPts val="0"/>
              </a:spcBef>
              <a:spcAft>
                <a:spcPts val="0"/>
              </a:spcAft>
              <a:buClr>
                <a:schemeClr val="dk1"/>
              </a:buClr>
              <a:buSzPts val="1200"/>
              <a:buFont typeface="Arial"/>
              <a:buChar char="•"/>
            </a:pPr>
            <a:r>
              <a:rPr lang="en-GB" dirty="0"/>
              <a:t>Social media sites, such as Snapchat, TikTok, X, Facebook and Instagram as well as any other website where comments can be left on content a child has created, like YouTube</a:t>
            </a:r>
            <a:endParaRPr dirty="0"/>
          </a:p>
          <a:p>
            <a:pPr marL="1081289" lvl="2" indent="-170730" algn="l" rtl="0">
              <a:spcBef>
                <a:spcPts val="0"/>
              </a:spcBef>
              <a:spcAft>
                <a:spcPts val="0"/>
              </a:spcAft>
              <a:buClr>
                <a:schemeClr val="dk1"/>
              </a:buClr>
              <a:buSzPts val="1200"/>
              <a:buFont typeface="Arial"/>
              <a:buChar char="•"/>
            </a:pPr>
            <a:r>
              <a:rPr lang="en-GB" dirty="0"/>
              <a:t>Using AI to generate harmful imagery, such as indecent images – ‘deepfakes’ – or images to make fun of someone</a:t>
            </a:r>
            <a:endParaRPr dirty="0"/>
          </a:p>
          <a:p>
            <a:pPr marL="1081289" lvl="2" indent="-170730" algn="l" rtl="0">
              <a:spcBef>
                <a:spcPts val="0"/>
              </a:spcBef>
              <a:spcAft>
                <a:spcPts val="0"/>
              </a:spcAft>
              <a:buClr>
                <a:schemeClr val="dk1"/>
              </a:buClr>
              <a:buSzPts val="1200"/>
              <a:buFont typeface="Arial"/>
              <a:buChar char="•"/>
            </a:pPr>
            <a:r>
              <a:rPr lang="en-GB" dirty="0"/>
              <a:t>In online chatrooms, where children talk to each other virtually</a:t>
            </a:r>
            <a:endParaRPr dirty="0"/>
          </a:p>
          <a:p>
            <a:pPr marL="1081289" lvl="2" indent="-170730" algn="l" rtl="0">
              <a:spcBef>
                <a:spcPts val="0"/>
              </a:spcBef>
              <a:spcAft>
                <a:spcPts val="0"/>
              </a:spcAft>
              <a:buClr>
                <a:schemeClr val="dk1"/>
              </a:buClr>
              <a:buSzPts val="1200"/>
              <a:buFont typeface="Arial"/>
              <a:buChar char="•"/>
            </a:pPr>
            <a:r>
              <a:rPr lang="en-GB" dirty="0"/>
              <a:t>Texts and messaging apps, such as WhatsApp</a:t>
            </a:r>
            <a:endParaRPr dirty="0"/>
          </a:p>
          <a:p>
            <a:pPr marL="1081289" lvl="2" indent="-170730" algn="l" rtl="0">
              <a:spcBef>
                <a:spcPts val="0"/>
              </a:spcBef>
              <a:spcAft>
                <a:spcPts val="0"/>
              </a:spcAft>
              <a:buClr>
                <a:schemeClr val="dk1"/>
              </a:buClr>
              <a:buSzPts val="1200"/>
              <a:buFont typeface="Arial"/>
              <a:buChar char="•"/>
            </a:pPr>
            <a:r>
              <a:rPr lang="en-GB" dirty="0"/>
              <a:t>Streaming sites, where someone records themselves doing something live and can receive comments (for example, gaming streaming on Twitch)</a:t>
            </a:r>
            <a:endParaRPr dirty="0"/>
          </a:p>
          <a:p>
            <a:pPr marL="1081289" lvl="2" indent="-170730" algn="l" rtl="0">
              <a:spcBef>
                <a:spcPts val="0"/>
              </a:spcBef>
              <a:spcAft>
                <a:spcPts val="0"/>
              </a:spcAft>
              <a:buClr>
                <a:schemeClr val="dk1"/>
              </a:buClr>
              <a:buSzPts val="1200"/>
              <a:buFont typeface="Arial"/>
              <a:buChar char="•"/>
            </a:pPr>
            <a:r>
              <a:rPr lang="en-GB" dirty="0"/>
              <a:t>Online gaming sites such as Fortnite, where players can talk to each other while they play</a:t>
            </a:r>
            <a:endParaRPr dirty="0"/>
          </a:p>
          <a:p>
            <a:pPr marL="1081289" marR="0" lvl="2" indent="-170730" algn="l" rtl="0">
              <a:lnSpc>
                <a:spcPct val="100000"/>
              </a:lnSpc>
              <a:spcBef>
                <a:spcPts val="0"/>
              </a:spcBef>
              <a:spcAft>
                <a:spcPts val="0"/>
              </a:spcAft>
              <a:buClr>
                <a:schemeClr val="dk1"/>
              </a:buClr>
              <a:buSzPts val="1200"/>
              <a:buFont typeface="Arial"/>
              <a:buChar char="•"/>
            </a:pPr>
            <a:r>
              <a:rPr lang="en-GB" dirty="0"/>
              <a:t>Via email</a:t>
            </a:r>
            <a:endParaRPr dirty="0"/>
          </a:p>
          <a:p>
            <a:pPr marL="910559" lvl="2"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b="1" dirty="0"/>
              <a:t>If you want to go into more depth with staff about online safety, use our staff briefing and/or eLearning course: </a:t>
            </a:r>
            <a:endParaRPr dirty="0"/>
          </a:p>
          <a:p>
            <a:pPr marL="171450" marR="0" lvl="0" indent="-171450" algn="l" rtl="0">
              <a:lnSpc>
                <a:spcPct val="100000"/>
              </a:lnSpc>
              <a:spcBef>
                <a:spcPts val="0"/>
              </a:spcBef>
              <a:spcAft>
                <a:spcPts val="0"/>
              </a:spcAft>
              <a:buClr>
                <a:schemeClr val="dk1"/>
              </a:buClr>
              <a:buSzPts val="1200"/>
              <a:buFont typeface="Arial"/>
              <a:buChar char="•"/>
            </a:pPr>
            <a:r>
              <a:rPr lang="en-GB" b="1" dirty="0"/>
              <a:t>https://safeguarding.thekeysupport.com/factsheets-and-briefings/online-safety-briefing/</a:t>
            </a:r>
            <a:endParaRPr dirty="0"/>
          </a:p>
          <a:p>
            <a:pPr marL="171450" marR="0" lvl="0" indent="-171450" algn="l" rtl="0">
              <a:lnSpc>
                <a:spcPct val="100000"/>
              </a:lnSpc>
              <a:spcBef>
                <a:spcPts val="0"/>
              </a:spcBef>
              <a:spcAft>
                <a:spcPts val="0"/>
              </a:spcAft>
              <a:buClr>
                <a:schemeClr val="dk1"/>
              </a:buClr>
              <a:buSzPts val="1200"/>
              <a:buFont typeface="Arial"/>
              <a:buChar char="•"/>
            </a:pPr>
            <a:r>
              <a:rPr lang="en-GB" b="1" dirty="0"/>
              <a:t>https://safeguarding.thekeysupport.com/online-safety-the-essentials/</a:t>
            </a:r>
            <a:endParaRPr dirty="0"/>
          </a:p>
        </p:txBody>
      </p:sp>
      <p:sp>
        <p:nvSpPr>
          <p:cNvPr id="1090" name="Google Shape;1090;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1"/>
        <p:cNvGrpSpPr/>
        <p:nvPr/>
      </p:nvGrpSpPr>
      <p:grpSpPr>
        <a:xfrm>
          <a:off x="0" y="0"/>
          <a:ext cx="0" cy="0"/>
          <a:chOff x="0" y="0"/>
          <a:chExt cx="0" cy="0"/>
        </a:xfrm>
      </p:grpSpPr>
      <p:sp>
        <p:nvSpPr>
          <p:cNvPr id="1102" name="Google Shape;1102;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103" name="Google Shape;1103;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marR="0" lvl="0" indent="-170730" algn="l" rtl="0">
              <a:lnSpc>
                <a:spcPct val="100000"/>
              </a:lnSpc>
              <a:spcBef>
                <a:spcPts val="0"/>
              </a:spcBef>
              <a:spcAft>
                <a:spcPts val="0"/>
              </a:spcAft>
              <a:buClr>
                <a:schemeClr val="dk1"/>
              </a:buClr>
              <a:buSzPts val="1200"/>
              <a:buFont typeface="Arial"/>
              <a:buChar char="•"/>
            </a:pPr>
            <a:r>
              <a:rPr lang="en-GB" dirty="0"/>
              <a:t>Explain that this slide and the next slide show some common ways that abuse can happen online, but this isn’t an exhaustive list. Any sort of abuse that comes from spoken word, coercion, etc. can be done online just as it happens in the ‘real world’</a:t>
            </a:r>
            <a:endParaRPr dirty="0"/>
          </a:p>
          <a:p>
            <a:pPr marL="170730" lvl="0" indent="-170730" algn="l" rtl="0">
              <a:spcBef>
                <a:spcPts val="0"/>
              </a:spcBef>
              <a:spcAft>
                <a:spcPts val="0"/>
              </a:spcAft>
              <a:buClr>
                <a:schemeClr val="dk1"/>
              </a:buClr>
              <a:buSzPts val="1200"/>
              <a:buFont typeface="Arial"/>
              <a:buChar char="•"/>
            </a:pPr>
            <a:r>
              <a:rPr lang="en-GB" dirty="0"/>
              <a:t>Emotional abuse online may, for example, look like:</a:t>
            </a:r>
            <a:endParaRPr dirty="0"/>
          </a:p>
          <a:p>
            <a:pPr marL="626730" lvl="1" indent="-171450" algn="l" rtl="0">
              <a:spcBef>
                <a:spcPts val="0"/>
              </a:spcBef>
              <a:spcAft>
                <a:spcPts val="0"/>
              </a:spcAft>
              <a:buClr>
                <a:schemeClr val="dk1"/>
              </a:buClr>
              <a:buSzPts val="1200"/>
              <a:buFont typeface="Arial"/>
              <a:buChar char="•"/>
            </a:pPr>
            <a:r>
              <a:rPr lang="en-GB" dirty="0"/>
              <a:t>Cyber-bullying – for example, being teased or bullied via text, messenger apps, emails or comments</a:t>
            </a:r>
            <a:endParaRPr dirty="0"/>
          </a:p>
          <a:p>
            <a:pPr marL="626010" lvl="1" indent="-170730" algn="l" rtl="0">
              <a:spcBef>
                <a:spcPts val="0"/>
              </a:spcBef>
              <a:spcAft>
                <a:spcPts val="0"/>
              </a:spcAft>
              <a:buClr>
                <a:schemeClr val="dk1"/>
              </a:buClr>
              <a:buSzPts val="1200"/>
              <a:buFont typeface="Arial"/>
              <a:buChar char="•"/>
            </a:pPr>
            <a:r>
              <a:rPr lang="en-GB" dirty="0"/>
              <a:t>Being excluded from things online, like scheduled plans to play an online game together, or being repeatedly kicked out of an online game</a:t>
            </a:r>
            <a:endParaRPr dirty="0"/>
          </a:p>
          <a:p>
            <a:pPr marL="626010" lvl="1" indent="-170730" algn="l" rtl="0">
              <a:spcBef>
                <a:spcPts val="0"/>
              </a:spcBef>
              <a:spcAft>
                <a:spcPts val="0"/>
              </a:spcAft>
              <a:buClr>
                <a:schemeClr val="dk1"/>
              </a:buClr>
              <a:buSzPts val="1200"/>
              <a:buFont typeface="Arial"/>
              <a:buChar char="•"/>
            </a:pPr>
            <a:r>
              <a:rPr lang="en-GB" dirty="0"/>
              <a:t>Making fake accounts or posting videos of a person with the intention of humiliating or embarrassing them</a:t>
            </a:r>
            <a:endParaRPr dirty="0"/>
          </a:p>
          <a:p>
            <a:pPr marL="626010" lvl="1" indent="-170730" algn="l" rtl="0">
              <a:spcBef>
                <a:spcPts val="0"/>
              </a:spcBef>
              <a:spcAft>
                <a:spcPts val="0"/>
              </a:spcAft>
              <a:buClr>
                <a:schemeClr val="dk1"/>
              </a:buClr>
              <a:buSzPts val="1200"/>
              <a:buFont typeface="Arial"/>
              <a:buChar char="•"/>
            </a:pPr>
            <a:r>
              <a:rPr lang="en-GB" dirty="0"/>
              <a:t>Being constantly messaged by parents or carers while at school, to a degree that the child seems upset or unable to focus on schoolwork. Even in a phone-free school, this may still happen if pupils have a hidden/second device, or have access to their phone because of medical need</a:t>
            </a:r>
            <a:endParaRPr dirty="0"/>
          </a:p>
          <a:p>
            <a:pPr marL="455280" lvl="1"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Online abuse. </a:t>
            </a:r>
            <a:r>
              <a:rPr lang="en-GB" i="0" dirty="0"/>
              <a:t>https</a:t>
            </a:r>
            <a:r>
              <a:rPr lang="en-GB" dirty="0"/>
              <a:t>://www.nspcc.org.uk/what-is-child-abuse/types-of-abuse/online-abuse/</a:t>
            </a:r>
            <a:endParaRPr dirty="0"/>
          </a:p>
          <a:p>
            <a:pPr marL="0" lvl="0" indent="0" algn="l" rtl="0">
              <a:spcBef>
                <a:spcPts val="0"/>
              </a:spcBef>
              <a:spcAft>
                <a:spcPts val="0"/>
              </a:spcAft>
              <a:buNone/>
            </a:pPr>
            <a:endParaRPr dirty="0"/>
          </a:p>
        </p:txBody>
      </p:sp>
      <p:sp>
        <p:nvSpPr>
          <p:cNvPr id="1104" name="Google Shape;1104;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6"/>
        <p:cNvGrpSpPr/>
        <p:nvPr/>
      </p:nvGrpSpPr>
      <p:grpSpPr>
        <a:xfrm>
          <a:off x="0" y="0"/>
          <a:ext cx="0" cy="0"/>
          <a:chOff x="0" y="0"/>
          <a:chExt cx="0" cy="0"/>
        </a:xfrm>
      </p:grpSpPr>
      <p:sp>
        <p:nvSpPr>
          <p:cNvPr id="1117" name="Google Shape;1117;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118" name="Google Shape;111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Sexual abuse online may, for example, look like:</a:t>
            </a:r>
            <a:endParaRPr dirty="0"/>
          </a:p>
          <a:p>
            <a:pPr marL="626010" lvl="1" indent="-170730" algn="l" rtl="0">
              <a:spcBef>
                <a:spcPts val="0"/>
              </a:spcBef>
              <a:spcAft>
                <a:spcPts val="0"/>
              </a:spcAft>
              <a:buClr>
                <a:schemeClr val="dk1"/>
              </a:buClr>
              <a:buSzPts val="1200"/>
              <a:buFont typeface="Arial"/>
              <a:buChar char="•"/>
            </a:pPr>
            <a:r>
              <a:rPr lang="en-GB" dirty="0"/>
              <a:t>Being forced to look at indecent pictures or videos </a:t>
            </a:r>
            <a:r>
              <a:rPr lang="en-GB" b="0" i="0" dirty="0">
                <a:solidFill>
                  <a:srgbClr val="1D1C1D"/>
                </a:solidFill>
                <a:latin typeface="Lato"/>
                <a:ea typeface="Lato"/>
                <a:cs typeface="Lato"/>
                <a:sym typeface="Lato"/>
              </a:rPr>
              <a:t>–</a:t>
            </a:r>
            <a:r>
              <a:rPr lang="en-GB" dirty="0"/>
              <a:t> for example, by being sent them on messaging apps. This could include AI-generated content</a:t>
            </a:r>
            <a:endParaRPr dirty="0"/>
          </a:p>
          <a:p>
            <a:pPr marL="626010" lvl="1" indent="-170730" algn="l" rtl="0">
              <a:spcBef>
                <a:spcPts val="0"/>
              </a:spcBef>
              <a:spcAft>
                <a:spcPts val="0"/>
              </a:spcAft>
              <a:buClr>
                <a:schemeClr val="dk1"/>
              </a:buClr>
              <a:buSzPts val="1200"/>
              <a:buFont typeface="Arial"/>
              <a:buChar char="•"/>
            </a:pPr>
            <a:r>
              <a:rPr lang="en-GB" dirty="0"/>
              <a:t>Being filmed or photographed during sexual activities and then having these images or videos put online</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Being befriended online by someone, with the intention of being groomed by them for further abuse, exploitation or trafficking </a:t>
            </a:r>
            <a:r>
              <a:rPr lang="en-GB" b="0" i="0" dirty="0">
                <a:solidFill>
                  <a:srgbClr val="1D1C1D"/>
                </a:solidFill>
                <a:latin typeface="Lato"/>
                <a:ea typeface="Lato"/>
                <a:cs typeface="Lato"/>
                <a:sym typeface="Lato"/>
              </a:rPr>
              <a:t>– for example,</a:t>
            </a:r>
            <a:r>
              <a:rPr lang="en-GB" dirty="0"/>
              <a:t> someone pretending to be a child of the same age on social media and convincing them to meet up, only to then commit further abuse</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‘Sextortion’ – this is when an adult threatens to release nudes or semi-nudes of a child unless they pay money or do something to benefit them. Children of any age are potential targets, but teenagers are often most at risk </a:t>
            </a:r>
            <a:endParaRPr dirty="0"/>
          </a:p>
          <a:p>
            <a:pPr marL="626010" marR="0" lvl="1" indent="-170730" algn="l" rtl="0">
              <a:lnSpc>
                <a:spcPct val="100000"/>
              </a:lnSpc>
              <a:spcBef>
                <a:spcPts val="0"/>
              </a:spcBef>
              <a:spcAft>
                <a:spcPts val="0"/>
              </a:spcAft>
              <a:buClr>
                <a:schemeClr val="dk1"/>
              </a:buClr>
              <a:buSzPts val="1200"/>
              <a:buFont typeface="Arial"/>
              <a:buChar char="•"/>
            </a:pPr>
            <a:r>
              <a:rPr lang="en-GB" dirty="0"/>
              <a:t>Using AI to create indecent images of a child. For example, someone could use a photo of a child to generate a ‘deepfake’, which is where a photo or video of someone has been digitally altered so they appear to be someone else. These ‘deepfake’ images or video can be sexually explicit and are classed as child sexual abuse material. AI-generated images can also be used in sextortion </a:t>
            </a:r>
            <a:endParaRPr dirty="0"/>
          </a:p>
          <a:p>
            <a:pPr marL="168810" marR="0" lvl="0" indent="-168810" algn="l" rtl="0">
              <a:lnSpc>
                <a:spcPct val="100000"/>
              </a:lnSpc>
              <a:spcBef>
                <a:spcPts val="0"/>
              </a:spcBef>
              <a:spcAft>
                <a:spcPts val="0"/>
              </a:spcAft>
              <a:buClr>
                <a:schemeClr val="dk1"/>
              </a:buClr>
              <a:buSzPts val="1200"/>
              <a:buFont typeface="Arial"/>
              <a:buChar char="•"/>
            </a:pPr>
            <a:r>
              <a:rPr lang="en-GB" dirty="0"/>
              <a:t>A lot of these things can also happen as a form of child-on-child abuse, as well as being done by adults. For example, children could create AI-generated images of another child</a:t>
            </a:r>
            <a:endParaRPr dirty="0"/>
          </a:p>
          <a:p>
            <a:pPr marL="168810" marR="0" lvl="0" indent="-168810" algn="l" rtl="0">
              <a:lnSpc>
                <a:spcPct val="100000"/>
              </a:lnSpc>
              <a:spcBef>
                <a:spcPts val="0"/>
              </a:spcBef>
              <a:spcAft>
                <a:spcPts val="0"/>
              </a:spcAft>
              <a:buClr>
                <a:schemeClr val="dk1"/>
              </a:buClr>
              <a:buSzPts val="1200"/>
              <a:buFont typeface="Arial"/>
              <a:buChar char="•"/>
            </a:pPr>
            <a:r>
              <a:rPr lang="en-GB" b="1" dirty="0"/>
              <a:t>Tell</a:t>
            </a:r>
            <a:r>
              <a:rPr lang="en-GB" dirty="0"/>
              <a:t> staff that you’ll talk more about online harms and safety later in the presentation</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marR="0" lvl="0" indent="-170730" algn="l" rtl="0">
              <a:lnSpc>
                <a:spcPct val="100000"/>
              </a:lnSpc>
              <a:spcBef>
                <a:spcPts val="0"/>
              </a:spcBef>
              <a:spcAft>
                <a:spcPts val="0"/>
              </a:spcAft>
              <a:buClr>
                <a:schemeClr val="dk1"/>
              </a:buClr>
              <a:buSzPts val="1200"/>
              <a:buFont typeface="Arial"/>
              <a:buChar char="•"/>
            </a:pPr>
            <a:r>
              <a:rPr lang="en-GB" dirty="0"/>
              <a:t>Department for Science, Innovation and Technology, </a:t>
            </a:r>
            <a:r>
              <a:rPr lang="en-GB" b="0" i="1" dirty="0">
                <a:solidFill>
                  <a:srgbClr val="0B0C0C"/>
                </a:solidFill>
                <a:highlight>
                  <a:srgbClr val="FFFFFF"/>
                </a:highlight>
                <a:latin typeface="Arial"/>
                <a:ea typeface="Arial"/>
                <a:cs typeface="Arial"/>
                <a:sym typeface="Arial"/>
              </a:rPr>
              <a:t>Sharing nudes and semi-nudes: advice for education settings working with children and young people. </a:t>
            </a:r>
            <a:r>
              <a:rPr lang="en-GB" b="0" i="0" dirty="0">
                <a:solidFill>
                  <a:srgbClr val="0B0C0C"/>
                </a:solidFill>
                <a:highlight>
                  <a:srgbClr val="FFFFFF"/>
                </a:highlight>
                <a:latin typeface="Arial"/>
                <a:ea typeface="Arial"/>
                <a:cs typeface="Arial"/>
                <a:sym typeface="Arial"/>
              </a:rPr>
              <a:t>https://www.gov.uk/government/publications/sharing-nudes-and-semi-nudes-advice-for-education-settings-working-with-children-and-young-people</a:t>
            </a:r>
            <a:endParaRPr b="0" dirty="0"/>
          </a:p>
          <a:p>
            <a:pPr marL="170730" lvl="0" indent="-170730" algn="l" rtl="0">
              <a:spcBef>
                <a:spcPts val="0"/>
              </a:spcBef>
              <a:spcAft>
                <a:spcPts val="0"/>
              </a:spcAft>
              <a:buClr>
                <a:schemeClr val="dk1"/>
              </a:buClr>
              <a:buSzPts val="1200"/>
              <a:buFont typeface="Arial"/>
              <a:buChar char="•"/>
            </a:pPr>
            <a:r>
              <a:rPr lang="en-GB" dirty="0"/>
              <a:t>NSPCC, </a:t>
            </a:r>
            <a:r>
              <a:rPr lang="en-GB" i="1" dirty="0"/>
              <a:t>Online abuse. </a:t>
            </a:r>
            <a:r>
              <a:rPr lang="en-GB" i="0" dirty="0"/>
              <a:t>https</a:t>
            </a:r>
            <a:r>
              <a:rPr lang="en-GB" dirty="0"/>
              <a:t>://www.nspcc.org.uk/what-is-child-abuse/types-of-abuse/online-abuse/</a:t>
            </a:r>
            <a:endParaRPr dirty="0"/>
          </a:p>
          <a:p>
            <a:pPr marL="170730" lvl="0" indent="-170730" algn="l" rtl="0">
              <a:spcBef>
                <a:spcPts val="0"/>
              </a:spcBef>
              <a:spcAft>
                <a:spcPts val="0"/>
              </a:spcAft>
              <a:buClr>
                <a:schemeClr val="dk1"/>
              </a:buClr>
              <a:buSzPts val="1200"/>
              <a:buFont typeface="Arial"/>
              <a:buChar char="•"/>
            </a:pPr>
            <a:r>
              <a:rPr lang="en-GB" dirty="0"/>
              <a:t>Internet Watch Foundation, </a:t>
            </a:r>
            <a:r>
              <a:rPr lang="en-GB" i="1" dirty="0"/>
              <a:t>AI-Generated Child Sexual Abuse: 2026 Report on Trends, Data &amp; Human Impact.</a:t>
            </a:r>
            <a:r>
              <a:rPr lang="en-GB" dirty="0"/>
              <a:t> https://www.iwf.org.uk/about-us/why-we-exist/our-research/how-ai-is-being-abused-to-create-child-sexual-abuse-imagery/</a:t>
            </a:r>
            <a:endParaRPr dirty="0"/>
          </a:p>
          <a:p>
            <a:pPr marL="170730" lvl="0" indent="-94530" algn="l" rtl="0">
              <a:spcBef>
                <a:spcPts val="0"/>
              </a:spcBef>
              <a:spcAft>
                <a:spcPts val="0"/>
              </a:spcAft>
              <a:buClr>
                <a:schemeClr val="dk1"/>
              </a:buClr>
              <a:buSzPts val="1200"/>
              <a:buFont typeface="Arial"/>
              <a:buNone/>
            </a:pPr>
            <a:endParaRPr b="0" i="0" dirty="0">
              <a:solidFill>
                <a:srgbClr val="121212"/>
              </a:solidFill>
              <a:highlight>
                <a:srgbClr val="FFFFFF"/>
              </a:highlight>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Webdings" panose="05030102010509060703" pitchFamily="18" charset="2"/>
              <a:buChar char="i"/>
            </a:pPr>
            <a:r>
              <a:rPr lang="en-GB" b="1" dirty="0">
                <a:highlight>
                  <a:srgbClr val="FFFFFF"/>
                </a:highlight>
              </a:rPr>
              <a:t>If you want to go into more depth with staff about online safety, download and hand out our staff factsheet on sextortion:</a:t>
            </a:r>
            <a:endParaRPr lang="en-GB" dirty="0"/>
          </a:p>
          <a:p>
            <a:pPr marL="171450" marR="0" lvl="0" indent="-171450" algn="l" rtl="0">
              <a:lnSpc>
                <a:spcPct val="100000"/>
              </a:lnSpc>
              <a:spcBef>
                <a:spcPts val="0"/>
              </a:spcBef>
              <a:spcAft>
                <a:spcPts val="0"/>
              </a:spcAft>
              <a:buClr>
                <a:schemeClr val="dk1"/>
              </a:buClr>
              <a:buSzPts val="1200"/>
              <a:buFont typeface="Arial"/>
              <a:buChar char="•"/>
            </a:pPr>
            <a:r>
              <a:rPr lang="en-GB" b="1" dirty="0"/>
              <a:t>https://safeguarding.thekeysupport.com/factsheets-and-briefings/financially-motivated-sexual-extortion-sextortion-parent-and-staff-factsheets/</a:t>
            </a:r>
            <a:endParaRPr lang="en-GB" dirty="0"/>
          </a:p>
          <a:p>
            <a:pPr marL="171450" marR="0" lvl="0" indent="-95250" algn="l" rtl="0">
              <a:lnSpc>
                <a:spcPct val="100000"/>
              </a:lnSpc>
              <a:spcBef>
                <a:spcPts val="0"/>
              </a:spcBef>
              <a:spcAft>
                <a:spcPts val="0"/>
              </a:spcAft>
              <a:buClr>
                <a:schemeClr val="dk1"/>
              </a:buClr>
              <a:buSzPts val="1200"/>
              <a:buFont typeface="Arial"/>
              <a:buNone/>
            </a:pPr>
            <a:endParaRPr dirty="0"/>
          </a:p>
        </p:txBody>
      </p:sp>
      <p:sp>
        <p:nvSpPr>
          <p:cNvPr id="1119" name="Google Shape;111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3"/>
        <p:cNvGrpSpPr/>
        <p:nvPr/>
      </p:nvGrpSpPr>
      <p:grpSpPr>
        <a:xfrm>
          <a:off x="0" y="0"/>
          <a:ext cx="0" cy="0"/>
          <a:chOff x="0" y="0"/>
          <a:chExt cx="0" cy="0"/>
        </a:xfrm>
      </p:grpSpPr>
      <p:sp>
        <p:nvSpPr>
          <p:cNvPr id="1134" name="Google Shape;1134;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135" name="Google Shape;1135;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1460" lvl="0" indent="-341460" algn="l" rtl="0">
              <a:spcBef>
                <a:spcPts val="0"/>
              </a:spcBef>
              <a:spcAft>
                <a:spcPts val="0"/>
              </a:spcAft>
              <a:buClr>
                <a:schemeClr val="dk1"/>
              </a:buClr>
              <a:buSzPts val="1200"/>
              <a:buFont typeface="Arial"/>
              <a:buChar char="•"/>
            </a:pPr>
            <a:r>
              <a:rPr lang="en-GB" dirty="0"/>
              <a:t>Explain that staff may notice the following signs of abuse being carried out online:</a:t>
            </a:r>
            <a:endParaRPr dirty="0"/>
          </a:p>
          <a:p>
            <a:pPr marL="796740" lvl="1" indent="-341460" algn="l" rtl="0">
              <a:spcBef>
                <a:spcPts val="0"/>
              </a:spcBef>
              <a:spcAft>
                <a:spcPts val="0"/>
              </a:spcAft>
              <a:buClr>
                <a:schemeClr val="dk1"/>
              </a:buClr>
              <a:buSzPts val="1200"/>
              <a:buFont typeface="Arial"/>
              <a:buChar char="•"/>
            </a:pPr>
            <a:r>
              <a:rPr lang="en-GB" dirty="0"/>
              <a:t>The child may be spending more time online, or more time offline. This might be reported by their parents or carers. They might complain of being tired because they were online all night, or have their phone going off a lot </a:t>
            </a:r>
            <a:endParaRPr dirty="0"/>
          </a:p>
          <a:p>
            <a:pPr marL="796740" lvl="1" indent="-341460" algn="l" rtl="0">
              <a:spcBef>
                <a:spcPts val="0"/>
              </a:spcBef>
              <a:spcAft>
                <a:spcPts val="0"/>
              </a:spcAft>
              <a:buClr>
                <a:srgbClr val="1D1C1D"/>
              </a:buClr>
              <a:buSzPts val="1200"/>
              <a:buFont typeface="Arial"/>
              <a:buChar char="•"/>
            </a:pPr>
            <a:r>
              <a:rPr lang="en-GB" b="0" i="0" dirty="0">
                <a:solidFill>
                  <a:srgbClr val="1D1C1D"/>
                </a:solidFill>
                <a:latin typeface="Lato"/>
                <a:ea typeface="Lato"/>
                <a:cs typeface="Lato"/>
                <a:sym typeface="Lato"/>
              </a:rPr>
              <a:t>They could have stronger emotional responses or outburst to being online –</a:t>
            </a:r>
            <a:r>
              <a:rPr lang="en-GB" dirty="0"/>
              <a:t> for example, the child may get unusually angry, upset or distant after checking their phone or using their computer/tablet</a:t>
            </a:r>
            <a:endParaRPr dirty="0"/>
          </a:p>
          <a:p>
            <a:pPr marL="796740" lvl="1" indent="-341460" algn="l" rtl="0">
              <a:spcBef>
                <a:spcPts val="0"/>
              </a:spcBef>
              <a:spcAft>
                <a:spcPts val="0"/>
              </a:spcAft>
              <a:buClr>
                <a:schemeClr val="dk1"/>
              </a:buClr>
              <a:buSzPts val="1200"/>
              <a:buFont typeface="Arial"/>
              <a:buChar char="•"/>
            </a:pPr>
            <a:r>
              <a:rPr lang="en-GB" dirty="0"/>
              <a:t>Being secretive about their use of the internet or a device – they may refuse to hand their phone even though it’s school policy, or refuse to tell you what they get up to online</a:t>
            </a:r>
            <a:endParaRPr dirty="0"/>
          </a:p>
          <a:p>
            <a:pPr marL="796740" lvl="1" indent="-341460" algn="l" rtl="0">
              <a:spcBef>
                <a:spcPts val="0"/>
              </a:spcBef>
              <a:spcAft>
                <a:spcPts val="0"/>
              </a:spcAft>
              <a:buClr>
                <a:schemeClr val="dk1"/>
              </a:buClr>
              <a:buSzPts val="1200"/>
              <a:buFont typeface="Arial"/>
              <a:buChar char="•"/>
            </a:pPr>
            <a:r>
              <a:rPr lang="en-GB" dirty="0"/>
              <a:t>The more general signs of sexual abuse that we saw earlier could indicate a child is being sexually abused online</a:t>
            </a:r>
            <a:endParaRPr dirty="0"/>
          </a:p>
          <a:p>
            <a:pPr marL="339540" lvl="0" indent="-339540" algn="l" rtl="0">
              <a:spcBef>
                <a:spcPts val="0"/>
              </a:spcBef>
              <a:spcAft>
                <a:spcPts val="0"/>
              </a:spcAft>
              <a:buClr>
                <a:schemeClr val="dk1"/>
              </a:buClr>
              <a:buSzPts val="1200"/>
              <a:buFont typeface="Arial"/>
              <a:buChar char="•"/>
            </a:pPr>
            <a:r>
              <a:rPr lang="en-GB" dirty="0"/>
              <a:t>As with other safeguarding issues, always look for </a:t>
            </a:r>
            <a:r>
              <a:rPr lang="en-GB" b="1" dirty="0"/>
              <a:t>changes in behaviour or mood</a:t>
            </a:r>
            <a:r>
              <a:rPr lang="en-GB" dirty="0"/>
              <a:t>. Although a change might not suggest a child is being abused online, the DSL will look into the situation further </a:t>
            </a:r>
            <a:endParaRPr dirty="0"/>
          </a:p>
          <a:p>
            <a:pPr marL="796740" lvl="1" indent="-26526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p>
          <a:p>
            <a:pPr marL="170730" lvl="0" indent="-170730" algn="l" rtl="0">
              <a:spcBef>
                <a:spcPts val="0"/>
              </a:spcBef>
              <a:spcAft>
                <a:spcPts val="0"/>
              </a:spcAft>
              <a:buClr>
                <a:schemeClr val="dk1"/>
              </a:buClr>
              <a:buSzPts val="1200"/>
              <a:buFont typeface="Arial"/>
              <a:buChar char="•"/>
            </a:pPr>
            <a:r>
              <a:rPr lang="en-GB" dirty="0"/>
              <a:t>Elizabeth Rose, safeguarding consultant</a:t>
            </a:r>
          </a:p>
          <a:p>
            <a:pPr marL="0" lvl="0" indent="0" algn="l" rtl="0">
              <a:spcBef>
                <a:spcPts val="0"/>
              </a:spcBef>
              <a:spcAft>
                <a:spcPts val="0"/>
              </a:spcAft>
              <a:buNone/>
            </a:pPr>
            <a:endParaRPr dirty="0"/>
          </a:p>
        </p:txBody>
      </p:sp>
      <p:sp>
        <p:nvSpPr>
          <p:cNvPr id="1136" name="Google Shape;1136;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74</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Google Shape;1152;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153" name="Google Shape;1153;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1" dirty="0"/>
              <a:t>For this activity, we recommend 2 to 4 people per group. Give each group 1 scenario to discuss. When you take feedback, make sure you cover all the scenarios, so staff can hear the answers for each</a:t>
            </a:r>
            <a:endParaRPr dirty="0"/>
          </a:p>
          <a:p>
            <a:pPr marL="0" lvl="0" indent="0" algn="l" rtl="0">
              <a:spcBef>
                <a:spcPts val="0"/>
              </a:spcBef>
              <a:spcAft>
                <a:spcPts val="0"/>
              </a:spcAft>
              <a:buNone/>
            </a:pPr>
            <a:endParaRPr dirty="0"/>
          </a:p>
          <a:p>
            <a:pPr marL="170730" lvl="0" indent="-170730" algn="l" rtl="0">
              <a:spcBef>
                <a:spcPts val="0"/>
              </a:spcBef>
              <a:spcAft>
                <a:spcPts val="0"/>
              </a:spcAft>
              <a:buClr>
                <a:schemeClr val="dk1"/>
              </a:buClr>
              <a:buSzPts val="1200"/>
              <a:buFont typeface="Arial"/>
              <a:buChar char="•"/>
            </a:pPr>
            <a:r>
              <a:rPr lang="en-GB" dirty="0"/>
              <a:t>Tell staff they’re now going to look at some scenarios in groups to practise spotting potential signs of abuse</a:t>
            </a:r>
            <a:endParaRPr dirty="0"/>
          </a:p>
          <a:p>
            <a:pPr marL="626010" lvl="1" indent="-170730" algn="l" rtl="0">
              <a:spcBef>
                <a:spcPts val="0"/>
              </a:spcBef>
              <a:spcAft>
                <a:spcPts val="0"/>
              </a:spcAft>
              <a:buClr>
                <a:schemeClr val="dk1"/>
              </a:buClr>
              <a:buSzPts val="1200"/>
              <a:buFont typeface="Arial"/>
              <a:buChar char="•"/>
            </a:pPr>
            <a:r>
              <a:rPr lang="en-GB" dirty="0"/>
              <a:t>Putting the learning into practice in a safe environment will help them use it in a real situation</a:t>
            </a:r>
            <a:endParaRPr dirty="0"/>
          </a:p>
          <a:p>
            <a:pPr marL="626010" lvl="1" indent="-170730" algn="l" rtl="0">
              <a:spcBef>
                <a:spcPts val="0"/>
              </a:spcBef>
              <a:spcAft>
                <a:spcPts val="0"/>
              </a:spcAft>
              <a:buClr>
                <a:schemeClr val="dk1"/>
              </a:buClr>
              <a:buSzPts val="1200"/>
              <a:buFont typeface="Arial"/>
              <a:buChar char="•"/>
            </a:pPr>
            <a:r>
              <a:rPr lang="en-GB" dirty="0"/>
              <a:t>They’re going to look at one of the scenarios in their groups (the scenarios are in </a:t>
            </a:r>
            <a:r>
              <a:rPr lang="en-GB" b="1" dirty="0"/>
              <a:t>section 3 </a:t>
            </a:r>
            <a:r>
              <a:rPr lang="en-GB" dirty="0"/>
              <a:t>of their activity packs) </a:t>
            </a:r>
            <a:endParaRPr dirty="0"/>
          </a:p>
          <a:p>
            <a:pPr marL="626010" lvl="1" indent="-170730" algn="l" rtl="0">
              <a:spcBef>
                <a:spcPts val="0"/>
              </a:spcBef>
              <a:spcAft>
                <a:spcPts val="0"/>
              </a:spcAft>
              <a:buClr>
                <a:schemeClr val="dk1"/>
              </a:buClr>
              <a:buSzPts val="1200"/>
              <a:buFont typeface="Arial"/>
              <a:buChar char="•"/>
            </a:pPr>
            <a:r>
              <a:rPr lang="en-GB" dirty="0"/>
              <a:t>They have </a:t>
            </a:r>
            <a:r>
              <a:rPr lang="en-GB" b="1" dirty="0"/>
              <a:t>5 minutes </a:t>
            </a:r>
            <a:r>
              <a:rPr lang="en-GB" dirty="0"/>
              <a:t>to read the scenario and discuss it, and write down their thoughts in </a:t>
            </a:r>
            <a:r>
              <a:rPr lang="en-GB" b="1" dirty="0"/>
              <a:t>section 3</a:t>
            </a:r>
            <a:r>
              <a:rPr lang="en-GB" dirty="0"/>
              <a:t> of their activity packs</a:t>
            </a:r>
            <a:endParaRPr dirty="0"/>
          </a:p>
          <a:p>
            <a:pPr marL="626010" lvl="1" indent="-170730" algn="l" rtl="0">
              <a:spcBef>
                <a:spcPts val="0"/>
              </a:spcBef>
              <a:spcAft>
                <a:spcPts val="0"/>
              </a:spcAft>
              <a:buClr>
                <a:schemeClr val="dk1"/>
              </a:buClr>
              <a:buSzPts val="1200"/>
              <a:buFont typeface="Arial"/>
              <a:buChar char="•"/>
            </a:pPr>
            <a:r>
              <a:rPr lang="en-GB" dirty="0"/>
              <a:t>Remind staff to consider the wider picture – could anything else explain what they’re seeing in the scenario?</a:t>
            </a:r>
            <a:endParaRPr dirty="0"/>
          </a:p>
          <a:p>
            <a:pPr marL="626010" lvl="1" indent="-170730" algn="l" rtl="0">
              <a:spcBef>
                <a:spcPts val="0"/>
              </a:spcBef>
              <a:spcAft>
                <a:spcPts val="0"/>
              </a:spcAft>
              <a:buClr>
                <a:schemeClr val="dk1"/>
              </a:buClr>
              <a:buSzPts val="1200"/>
              <a:buFont typeface="Arial"/>
              <a:buChar char="•"/>
            </a:pPr>
            <a:r>
              <a:rPr lang="en-GB" dirty="0"/>
              <a:t>If they have time, they can look at the other scenario too</a:t>
            </a:r>
            <a:endParaRPr dirty="0"/>
          </a:p>
          <a:p>
            <a:pPr marL="170730" lvl="0" indent="-170730" algn="l" rtl="0">
              <a:spcBef>
                <a:spcPts val="0"/>
              </a:spcBef>
              <a:spcAft>
                <a:spcPts val="0"/>
              </a:spcAft>
              <a:buClr>
                <a:schemeClr val="dk1"/>
              </a:buClr>
              <a:buSzPts val="1200"/>
              <a:buFont typeface="Arial"/>
              <a:buChar char="•"/>
            </a:pPr>
            <a:r>
              <a:rPr lang="en-GB" dirty="0"/>
              <a:t>Make sure staff know which scenario their group is looking at</a:t>
            </a:r>
            <a:endParaRPr dirty="0"/>
          </a:p>
          <a:p>
            <a:pPr marL="170730" lvl="0" indent="-170730" algn="l" rtl="0">
              <a:spcBef>
                <a:spcPts val="0"/>
              </a:spcBef>
              <a:spcAft>
                <a:spcPts val="0"/>
              </a:spcAft>
              <a:buClr>
                <a:schemeClr val="dk1"/>
              </a:buClr>
              <a:buSzPts val="1200"/>
              <a:buFont typeface="Arial"/>
              <a:buChar char="•"/>
            </a:pPr>
            <a:r>
              <a:rPr lang="en-GB" dirty="0"/>
              <a:t>When the 5 minutes are up, get everyone back together and move on to the next slide</a:t>
            </a:r>
            <a:endParaRPr dirty="0"/>
          </a:p>
          <a:p>
            <a:pPr marL="0" lvl="0" indent="0" algn="l" rtl="0">
              <a:spcBef>
                <a:spcPts val="0"/>
              </a:spcBef>
              <a:spcAft>
                <a:spcPts val="0"/>
              </a:spcAft>
              <a:buNone/>
            </a:pPr>
            <a:endParaRPr dirty="0"/>
          </a:p>
        </p:txBody>
      </p:sp>
      <p:sp>
        <p:nvSpPr>
          <p:cNvPr id="1154" name="Google Shape;1154;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7"/>
        <p:cNvGrpSpPr/>
        <p:nvPr/>
      </p:nvGrpSpPr>
      <p:grpSpPr>
        <a:xfrm>
          <a:off x="0" y="0"/>
          <a:ext cx="0" cy="0"/>
          <a:chOff x="0" y="0"/>
          <a:chExt cx="0" cy="0"/>
        </a:xfrm>
      </p:grpSpPr>
      <p:sp>
        <p:nvSpPr>
          <p:cNvPr id="1018" name="Google Shape;1018;p67: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9" name="Google Shape;1019;p67: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Take feedback from 1 group for each scenario</a:t>
            </a:r>
            <a:endParaRPr dirty="0"/>
          </a:p>
          <a:p>
            <a:pPr marL="170730" lvl="0" indent="-170730" algn="l" rtl="0">
              <a:spcBef>
                <a:spcPts val="0"/>
              </a:spcBef>
              <a:spcAft>
                <a:spcPts val="0"/>
              </a:spcAft>
              <a:buClr>
                <a:schemeClr val="dk1"/>
              </a:buClr>
              <a:buSzPts val="1200"/>
              <a:buFont typeface="Arial"/>
              <a:buChar char="•"/>
            </a:pPr>
            <a:r>
              <a:rPr lang="en-GB" dirty="0"/>
              <a:t>Once a group has given feedback on their scenario, </a:t>
            </a:r>
            <a:r>
              <a:rPr lang="en-GB" b="1" dirty="0"/>
              <a:t>select</a:t>
            </a:r>
            <a:r>
              <a:rPr lang="en-GB" dirty="0"/>
              <a:t> to bring up the answer on screen</a:t>
            </a:r>
            <a:endParaRPr dirty="0"/>
          </a:p>
          <a:p>
            <a:pPr marL="170730" lvl="0" indent="-170730" algn="l" rtl="0">
              <a:spcBef>
                <a:spcPts val="0"/>
              </a:spcBef>
              <a:spcAft>
                <a:spcPts val="0"/>
              </a:spcAft>
              <a:buClr>
                <a:schemeClr val="dk1"/>
              </a:buClr>
              <a:buSzPts val="1200"/>
              <a:buFont typeface="Arial"/>
              <a:buChar char="•"/>
            </a:pPr>
            <a:r>
              <a:rPr lang="en-GB" dirty="0"/>
              <a:t>Confirm and clarify:</a:t>
            </a:r>
            <a:endParaRPr dirty="0"/>
          </a:p>
          <a:p>
            <a:pPr marL="626010" lvl="1" indent="-170730" algn="l" rtl="0">
              <a:spcBef>
                <a:spcPts val="0"/>
              </a:spcBef>
              <a:spcAft>
                <a:spcPts val="0"/>
              </a:spcAft>
              <a:buClr>
                <a:schemeClr val="dk1"/>
              </a:buClr>
              <a:buSzPts val="1200"/>
              <a:buFont typeface="Arial"/>
              <a:buChar char="•"/>
            </a:pPr>
            <a:r>
              <a:rPr lang="en-GB" b="1" dirty="0"/>
              <a:t>Jannik</a:t>
            </a:r>
            <a:r>
              <a:rPr lang="en-GB" dirty="0"/>
              <a:t>: a change in behaviour could be a sign of a safeguarding concern. Jannik has become quieter and more reluctant to participate in class, which could be a sign of abuse. Using swear words that aren’t appropriate for his age and having arguments with his peers could be a sign of emotional abuse or physical abuse. The bruises on Jannik’s arm are an indication of physical abuse and should be reported immediately to the DSL</a:t>
            </a:r>
            <a:endParaRPr dirty="0"/>
          </a:p>
          <a:p>
            <a:pPr marL="626010" lvl="1" indent="-170730" algn="l" rtl="0">
              <a:spcBef>
                <a:spcPts val="0"/>
              </a:spcBef>
              <a:spcAft>
                <a:spcPts val="0"/>
              </a:spcAft>
              <a:buClr>
                <a:schemeClr val="dk1"/>
              </a:buClr>
              <a:buSzPts val="1200"/>
              <a:buFont typeface="Arial"/>
              <a:buChar char="•"/>
            </a:pPr>
            <a:r>
              <a:rPr lang="en-GB" b="1" dirty="0"/>
              <a:t>Sofi</a:t>
            </a:r>
            <a:r>
              <a:rPr lang="en-GB" dirty="0"/>
              <a:t>: absence or persistent lateness from a pupil could be a sign of abuse and possible neglect. Sofi’s change in behaviour also indicates that this could be a safeguarding concern, as she even fell asleep in a lesson. Sofi talking about loud parties going on at night in her home could be a sign that neglect is taking place, but there could also be other forms of abuse happening, if strangers are coming in and out of her home. Persistent absence is also a safeguarding concern in itself.</a:t>
            </a:r>
            <a:endParaRPr dirty="0"/>
          </a:p>
          <a:p>
            <a:pPr marL="626010" lvl="1" indent="-170730" algn="l" rtl="0">
              <a:spcBef>
                <a:spcPts val="0"/>
              </a:spcBef>
              <a:spcAft>
                <a:spcPts val="0"/>
              </a:spcAft>
              <a:buClr>
                <a:schemeClr val="dk1"/>
              </a:buClr>
              <a:buSzPts val="1200"/>
              <a:buFont typeface="Arial"/>
              <a:buChar char="•"/>
            </a:pPr>
            <a:r>
              <a:rPr lang="en-GB" dirty="0"/>
              <a:t>You can see that some of the signs might be the same across different types of abuse, so you can’t say for sure what’s happening in these scenarios</a:t>
            </a:r>
            <a:endParaRPr dirty="0"/>
          </a:p>
          <a:p>
            <a:pPr marL="170730" lvl="0" indent="-170730" algn="l" rtl="0">
              <a:spcBef>
                <a:spcPts val="0"/>
              </a:spcBef>
              <a:spcAft>
                <a:spcPts val="0"/>
              </a:spcAft>
              <a:buClr>
                <a:schemeClr val="dk1"/>
              </a:buClr>
              <a:buSzPts val="1200"/>
              <a:buFont typeface="Arial"/>
              <a:buChar char="•"/>
            </a:pPr>
            <a:r>
              <a:rPr lang="en-GB" b="1" dirty="0"/>
              <a:t>Select</a:t>
            </a:r>
            <a:r>
              <a:rPr lang="en-GB" b="0" dirty="0"/>
              <a:t> to reveal the reminder: the</a:t>
            </a:r>
            <a:r>
              <a:rPr lang="en-GB" dirty="0"/>
              <a:t> main thing is that staff can spot that something might be wrong. It’s for the DSL to investigate further to find out what the cause might be</a:t>
            </a:r>
            <a:endParaRPr dirty="0"/>
          </a:p>
          <a:p>
            <a:pPr marL="0" marR="0" lvl="0" indent="0" algn="l" rtl="0">
              <a:lnSpc>
                <a:spcPct val="100000"/>
              </a:lnSpc>
              <a:spcBef>
                <a:spcPts val="0"/>
              </a:spcBef>
              <a:spcAft>
                <a:spcPts val="0"/>
              </a:spcAft>
              <a:buClr>
                <a:schemeClr val="dk1"/>
              </a:buClr>
              <a:buSzPts val="1200"/>
              <a:buFont typeface="Arial"/>
              <a:buNone/>
            </a:pPr>
            <a:endParaRPr dirty="0"/>
          </a:p>
        </p:txBody>
      </p:sp>
      <p:sp>
        <p:nvSpPr>
          <p:cNvPr id="1020" name="Google Shape;1020;p67: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76</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178" name="Google Shape;117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0" dirty="0"/>
              <a:t>Explain that you’ve now covered the 4 main types of abuse</a:t>
            </a:r>
            <a:endParaRPr dirty="0"/>
          </a:p>
          <a:p>
            <a:pPr marL="170730" lvl="0" indent="-170730" algn="l" rtl="0">
              <a:spcBef>
                <a:spcPts val="0"/>
              </a:spcBef>
              <a:spcAft>
                <a:spcPts val="0"/>
              </a:spcAft>
              <a:buClr>
                <a:schemeClr val="dk1"/>
              </a:buClr>
              <a:buSzPts val="1200"/>
              <a:buFont typeface="Arial"/>
              <a:buChar char="•"/>
            </a:pPr>
            <a:r>
              <a:rPr lang="en-GB" b="0" dirty="0"/>
              <a:t>Give staff a minute to read these key points or read them out for staff</a:t>
            </a:r>
            <a:endParaRPr b="0" dirty="0"/>
          </a:p>
          <a:p>
            <a:pPr marL="170730" lvl="0" indent="-170730" algn="l" rtl="0">
              <a:spcBef>
                <a:spcPts val="0"/>
              </a:spcBef>
              <a:spcAft>
                <a:spcPts val="0"/>
              </a:spcAft>
              <a:buClr>
                <a:schemeClr val="dk1"/>
              </a:buClr>
              <a:buSzPts val="1200"/>
              <a:buFont typeface="Arial"/>
              <a:buChar char="•"/>
            </a:pPr>
            <a:r>
              <a:rPr lang="en-GB" b="0" dirty="0"/>
              <a:t>Ask staff if they have any questions about what you’ve covered so far</a:t>
            </a:r>
            <a:endParaRPr dirty="0"/>
          </a:p>
          <a:p>
            <a:pPr marL="0" lvl="0" indent="0" algn="l" rtl="0">
              <a:spcBef>
                <a:spcPts val="0"/>
              </a:spcBef>
              <a:spcAft>
                <a:spcPts val="0"/>
              </a:spcAft>
              <a:buNone/>
            </a:pPr>
            <a:endParaRPr dirty="0"/>
          </a:p>
        </p:txBody>
      </p:sp>
      <p:sp>
        <p:nvSpPr>
          <p:cNvPr id="1179" name="Google Shape;1179;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5"/>
        <p:cNvGrpSpPr/>
        <p:nvPr/>
      </p:nvGrpSpPr>
      <p:grpSpPr>
        <a:xfrm>
          <a:off x="0" y="0"/>
          <a:ext cx="0" cy="0"/>
          <a:chOff x="0" y="0"/>
          <a:chExt cx="0" cy="0"/>
        </a:xfrm>
      </p:grpSpPr>
      <p:sp>
        <p:nvSpPr>
          <p:cNvPr id="1186" name="Google Shape;1186;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187" name="Google Shape;1187;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Tell staff you’re now moving on to the next learning objective. You’re going to look at how to spot the signs of poor mental health and support pupils who are struggling</a:t>
            </a:r>
            <a:endParaRPr dirty="0"/>
          </a:p>
        </p:txBody>
      </p:sp>
      <p:sp>
        <p:nvSpPr>
          <p:cNvPr id="1188" name="Google Shape;1188;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1"/>
        <p:cNvGrpSpPr/>
        <p:nvPr/>
      </p:nvGrpSpPr>
      <p:grpSpPr>
        <a:xfrm>
          <a:off x="0" y="0"/>
          <a:ext cx="0" cy="0"/>
          <a:chOff x="0" y="0"/>
          <a:chExt cx="0" cy="0"/>
        </a:xfrm>
      </p:grpSpPr>
      <p:sp>
        <p:nvSpPr>
          <p:cNvPr id="1202" name="Google Shape;1202;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203" name="Google Shape;1203;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b="1" dirty="0"/>
              <a:t>Before presenting – optional – this slide could be made into a </a:t>
            </a:r>
            <a:r>
              <a:rPr lang="en-GB" b="1" dirty="0" err="1"/>
              <a:t>mentimeter</a:t>
            </a:r>
            <a:endParaRPr lang="en-GB" b="1" dirty="0"/>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Tell staff that everyone has mental health, just like we all have physical health</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dirty="0"/>
              <a:t>You</a:t>
            </a:r>
            <a:r>
              <a:rPr lang="en-GB" dirty="0"/>
              <a:t> </a:t>
            </a:r>
            <a:r>
              <a:rPr lang="en-GB" b="0" dirty="0"/>
              <a:t>could ask staff to connect to an interactive online tool, such as</a:t>
            </a:r>
            <a:r>
              <a:rPr lang="en-GB" sz="1200" b="0" i="0" dirty="0">
                <a:solidFill>
                  <a:schemeClr val="dk1"/>
                </a:solidFill>
                <a:latin typeface="Arial"/>
                <a:ea typeface="Arial"/>
                <a:cs typeface="Arial"/>
                <a:sym typeface="Arial"/>
              </a:rPr>
              <a:t> Mentimeter or Kahoot, to suggest keywords on what they think mental health is before revealing the slide</a:t>
            </a:r>
            <a:endParaRPr dirty="0"/>
          </a:p>
          <a:p>
            <a:pPr marL="171450" lvl="0" indent="-171450" algn="l" rtl="0">
              <a:spcBef>
                <a:spcPts val="0"/>
              </a:spcBef>
              <a:spcAft>
                <a:spcPts val="0"/>
              </a:spcAft>
              <a:buClr>
                <a:schemeClr val="dk1"/>
              </a:buClr>
              <a:buSzPts val="1200"/>
              <a:buFont typeface="Arial"/>
              <a:buChar char="•"/>
            </a:pPr>
            <a:r>
              <a:rPr lang="en-GB" dirty="0"/>
              <a:t>Tell staff that mental health is a state of mental wellbeing that lets people:</a:t>
            </a:r>
            <a:endParaRPr dirty="0"/>
          </a:p>
          <a:p>
            <a:pPr marL="628650" lvl="1" indent="-171450" algn="l" rtl="0">
              <a:spcBef>
                <a:spcPts val="0"/>
              </a:spcBef>
              <a:spcAft>
                <a:spcPts val="0"/>
              </a:spcAft>
              <a:buClr>
                <a:schemeClr val="dk1"/>
              </a:buClr>
              <a:buSzPts val="1200"/>
              <a:buFont typeface="Arial"/>
              <a:buChar char="•"/>
            </a:pPr>
            <a:r>
              <a:rPr lang="en-GB" dirty="0"/>
              <a:t>Cope with the stresses of life</a:t>
            </a:r>
            <a:endParaRPr dirty="0"/>
          </a:p>
          <a:p>
            <a:pPr marL="628650" lvl="1" indent="-171450" algn="l" rtl="0">
              <a:spcBef>
                <a:spcPts val="0"/>
              </a:spcBef>
              <a:spcAft>
                <a:spcPts val="0"/>
              </a:spcAft>
              <a:buClr>
                <a:schemeClr val="dk1"/>
              </a:buClr>
              <a:buSzPts val="1200"/>
              <a:buFont typeface="Arial"/>
              <a:buChar char="•"/>
            </a:pPr>
            <a:r>
              <a:rPr lang="en-GB" dirty="0"/>
              <a:t>Realise their abilities</a:t>
            </a:r>
            <a:endParaRPr dirty="0"/>
          </a:p>
          <a:p>
            <a:pPr marL="628650" lvl="1" indent="-171450" algn="l" rtl="0">
              <a:spcBef>
                <a:spcPts val="0"/>
              </a:spcBef>
              <a:spcAft>
                <a:spcPts val="0"/>
              </a:spcAft>
              <a:buClr>
                <a:schemeClr val="dk1"/>
              </a:buClr>
              <a:buSzPts val="1200"/>
              <a:buFont typeface="Arial"/>
              <a:buChar char="•"/>
            </a:pPr>
            <a:r>
              <a:rPr lang="en-GB" dirty="0"/>
              <a:t>Learn well and work well</a:t>
            </a:r>
            <a:endParaRPr dirty="0"/>
          </a:p>
          <a:p>
            <a:pPr marL="628650" lvl="1" indent="-171450" algn="l" rtl="0">
              <a:spcBef>
                <a:spcPts val="0"/>
              </a:spcBef>
              <a:spcAft>
                <a:spcPts val="0"/>
              </a:spcAft>
              <a:buClr>
                <a:schemeClr val="dk1"/>
              </a:buClr>
              <a:buSzPts val="1200"/>
              <a:buFont typeface="Arial"/>
              <a:buChar char="•"/>
            </a:pPr>
            <a:r>
              <a:rPr lang="en-GB" dirty="0"/>
              <a:t>Contribute to their communities</a:t>
            </a:r>
            <a:endParaRPr dirty="0"/>
          </a:p>
          <a:p>
            <a:pPr marL="457200" lvl="1"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sz="1200" b="1" i="0" u="none" strike="noStrike" dirty="0">
                <a:solidFill>
                  <a:schemeClr val="dk1"/>
                </a:solidFill>
                <a:latin typeface="Arial"/>
                <a:ea typeface="Arial"/>
                <a:cs typeface="Arial"/>
                <a:sym typeface="Arial"/>
              </a:rPr>
              <a:t>Please note: </a:t>
            </a:r>
            <a:r>
              <a:rPr lang="en-GB" sz="1200" b="0" i="0" u="none" strike="noStrike" dirty="0">
                <a:solidFill>
                  <a:schemeClr val="dk1"/>
                </a:solidFill>
                <a:latin typeface="Arial"/>
                <a:ea typeface="Arial"/>
                <a:cs typeface="Arial"/>
                <a:sym typeface="Arial"/>
              </a:rPr>
              <a:t>there are additional, more specific slides on mental health topics available in the mix and match library at the end of this pack if you wish to cover the topic of mental health in more detail</a:t>
            </a:r>
            <a:endParaRPr b="0" i="0" dirty="0"/>
          </a:p>
          <a:p>
            <a:pPr marL="628650" lvl="1" indent="-95250" algn="l" rtl="0">
              <a:spcBef>
                <a:spcPts val="0"/>
              </a:spcBef>
              <a:spcAft>
                <a:spcPts val="0"/>
              </a:spcAft>
              <a:buClr>
                <a:schemeClr val="dk1"/>
              </a:buClr>
              <a:buSzPts val="1200"/>
              <a:buFont typeface="Arial"/>
              <a:buNone/>
            </a:pPr>
            <a:endParaRPr b="1"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1450" lvl="0" indent="-171450" algn="l" rtl="0">
              <a:spcBef>
                <a:spcPts val="1200"/>
              </a:spcBef>
              <a:spcAft>
                <a:spcPts val="0"/>
              </a:spcAft>
              <a:buClr>
                <a:schemeClr val="dk1"/>
              </a:buClr>
              <a:buSzPts val="1200"/>
              <a:buFont typeface="Arial"/>
              <a:buChar char="•"/>
            </a:pPr>
            <a:r>
              <a:rPr lang="en-GB" dirty="0"/>
              <a:t>World Health Organization, </a:t>
            </a:r>
            <a:r>
              <a:rPr lang="en-GB" i="1" dirty="0"/>
              <a:t>Mental health: strengthening our response</a:t>
            </a:r>
            <a:r>
              <a:rPr lang="en-GB" dirty="0"/>
              <a:t>. https://www.who.int/news-room/fact-sheets/detail/mental-health-strengthening-our-response</a:t>
            </a:r>
            <a:endParaRPr dirty="0"/>
          </a:p>
          <a:p>
            <a:pPr marL="628650" lvl="1" indent="-95250" algn="l" rtl="0">
              <a:spcBef>
                <a:spcPts val="1200"/>
              </a:spcBef>
              <a:spcAft>
                <a:spcPts val="0"/>
              </a:spcAft>
              <a:buClr>
                <a:schemeClr val="dk1"/>
              </a:buClr>
              <a:buSzPts val="1200"/>
              <a:buFont typeface="Arial"/>
              <a:buNone/>
            </a:pPr>
            <a:endParaRPr dirty="0"/>
          </a:p>
          <a:p>
            <a:pPr marL="628650" lvl="1" indent="-95250" algn="l" rtl="0">
              <a:spcBef>
                <a:spcPts val="0"/>
              </a:spcBef>
              <a:spcAft>
                <a:spcPts val="0"/>
              </a:spcAft>
              <a:buClr>
                <a:schemeClr val="dk1"/>
              </a:buClr>
              <a:buSzPts val="1200"/>
              <a:buFont typeface="Arial"/>
              <a:buNone/>
            </a:pPr>
            <a:endParaRPr dirty="0"/>
          </a:p>
        </p:txBody>
      </p:sp>
      <p:sp>
        <p:nvSpPr>
          <p:cNvPr id="1204" name="Google Shape;1204;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8"/>
        <p:cNvGrpSpPr/>
        <p:nvPr/>
      </p:nvGrpSpPr>
      <p:grpSpPr>
        <a:xfrm>
          <a:off x="0" y="0"/>
          <a:ext cx="0" cy="0"/>
          <a:chOff x="0" y="0"/>
          <a:chExt cx="0" cy="0"/>
        </a:xfrm>
      </p:grpSpPr>
      <p:sp>
        <p:nvSpPr>
          <p:cNvPr id="1219" name="Google Shape;121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220" name="Google Shape;122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dirty="0"/>
              <a:t>Tell staff that we all have a responsibility to safeguard children’s mental health, as explained in KCSIE. This includes:</a:t>
            </a:r>
            <a:endParaRPr dirty="0"/>
          </a:p>
          <a:p>
            <a:pPr marL="628650" lvl="1" indent="-171450" algn="l" rtl="0">
              <a:spcBef>
                <a:spcPts val="0"/>
              </a:spcBef>
              <a:spcAft>
                <a:spcPts val="0"/>
              </a:spcAft>
              <a:buClr>
                <a:schemeClr val="dk1"/>
              </a:buClr>
              <a:buSzPts val="1200"/>
              <a:buFont typeface="Arial"/>
              <a:buChar char="•"/>
            </a:pPr>
            <a:r>
              <a:rPr lang="en-GB" dirty="0"/>
              <a:t>Preventing impairment of children’s mental and physical health or development</a:t>
            </a:r>
            <a:endParaRPr dirty="0"/>
          </a:p>
          <a:p>
            <a:pPr marL="628650" lvl="1" indent="-171450" algn="l" rtl="0">
              <a:spcBef>
                <a:spcPts val="0"/>
              </a:spcBef>
              <a:spcAft>
                <a:spcPts val="0"/>
              </a:spcAft>
              <a:buClr>
                <a:schemeClr val="dk1"/>
              </a:buClr>
              <a:buSzPts val="1200"/>
              <a:buFont typeface="Arial"/>
              <a:buChar char="•"/>
            </a:pPr>
            <a:r>
              <a:rPr lang="en-GB" dirty="0"/>
              <a:t>Taking action to enable all children to have the best outcomes</a:t>
            </a:r>
            <a:endParaRPr dirty="0"/>
          </a:p>
          <a:p>
            <a:pPr marL="171450" lvl="0" indent="-171450" algn="l" rtl="0">
              <a:spcBef>
                <a:spcPts val="0"/>
              </a:spcBef>
              <a:spcAft>
                <a:spcPts val="0"/>
              </a:spcAft>
              <a:buClr>
                <a:schemeClr val="dk1"/>
              </a:buClr>
              <a:buSzPts val="1200"/>
              <a:buFont typeface="Arial"/>
              <a:buChar char="•"/>
            </a:pPr>
            <a:r>
              <a:rPr lang="en-GB" dirty="0"/>
              <a:t>Remind staff that their role is not to diagnose pupils’ mental health concerns, but to recognise the signs and report their concerns</a:t>
            </a:r>
            <a:endParaRPr dirty="0"/>
          </a:p>
          <a:p>
            <a:pPr marL="171450" lvl="0" indent="-171450" algn="l" rtl="0">
              <a:spcBef>
                <a:spcPts val="0"/>
              </a:spcBef>
              <a:spcAft>
                <a:spcPts val="0"/>
              </a:spcAft>
              <a:buClr>
                <a:schemeClr val="dk1"/>
              </a:buClr>
              <a:buSzPts val="1200"/>
              <a:buFont typeface="Arial"/>
              <a:buChar char="•"/>
            </a:pPr>
            <a:r>
              <a:rPr lang="en-GB" dirty="0"/>
              <a:t>It’s our job to notice the signs so that pupils can get help and support with their mental health and wellbeing as soon as a problem emerges</a:t>
            </a:r>
            <a:endParaRPr dirty="0"/>
          </a:p>
          <a:p>
            <a:pPr marL="171450" lvl="0" indent="-17145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The quicker we spot the signs of poor mental health and act on them, the quicker pupils can get the help and support they need</a:t>
            </a:r>
            <a:endParaRPr dirty="0"/>
          </a:p>
          <a:p>
            <a:pPr marL="171450" lvl="0" indent="-9525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rgbClr val="12263F"/>
              </a:buClr>
              <a:buSzPts val="1200"/>
              <a:buFont typeface="Arial"/>
              <a:buChar char="•"/>
            </a:pPr>
            <a:r>
              <a:rPr lang="en-GB" sz="1200" dirty="0">
                <a:solidFill>
                  <a:srgbClr val="12263F"/>
                </a:solidFill>
                <a:latin typeface="Arial"/>
                <a:ea typeface="Arial"/>
                <a:cs typeface="Arial"/>
                <a:sym typeface="Arial"/>
              </a:rPr>
              <a:t>GOV.UK – Department for Education (DfE)</a:t>
            </a:r>
            <a:r>
              <a:rPr lang="en-GB" dirty="0"/>
              <a:t>, </a:t>
            </a:r>
            <a:r>
              <a:rPr lang="en-GB" i="1" dirty="0"/>
              <a:t>Keeping Children Safe in Education</a:t>
            </a:r>
            <a:r>
              <a:rPr lang="en-GB" dirty="0"/>
              <a:t>. https://www.gov.uk/government/publications/keeping-children-safe-in-education--2</a:t>
            </a:r>
            <a:endParaRPr b="1" dirty="0"/>
          </a:p>
        </p:txBody>
      </p:sp>
      <p:sp>
        <p:nvSpPr>
          <p:cNvPr id="1221" name="Google Shape;122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8"/>
        <p:cNvGrpSpPr/>
        <p:nvPr/>
      </p:nvGrpSpPr>
      <p:grpSpPr>
        <a:xfrm>
          <a:off x="0" y="0"/>
          <a:ext cx="0" cy="0"/>
          <a:chOff x="0" y="0"/>
          <a:chExt cx="0" cy="0"/>
        </a:xfrm>
      </p:grpSpPr>
      <p:sp>
        <p:nvSpPr>
          <p:cNvPr id="1229" name="Google Shape;1229;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230" name="Google Shape;1230;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Tell staff that mental health problems can sometimes develop into safeguarding concerns, such as:</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Self-harm</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Suicidal ideation</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Risk of suicide</a:t>
            </a: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Explain that a child struggling with their mental health could also be an indicator that they have suffered (or are at risk of suffering) abuse, neglect or exploitation</a:t>
            </a:r>
            <a:endParaRPr dirty="0"/>
          </a:p>
          <a:p>
            <a:pPr marL="171450" lvl="0" indent="-17145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Point out that children may not feel ready or know how to tell someone that they are being abused or neglected. They might feel embarrassed, humiliated, threatened, or they may not recognise that their experiences are harmful, and so a decline in their emotional wellbeing might be the only visible clue they get. By paying attention to these mental health signs when they first emerge, pupils can be supported before an issue develops into a severe crisis </a:t>
            </a:r>
            <a:endParaRPr dirty="0"/>
          </a:p>
          <a:p>
            <a:pPr marL="171450" marR="0" lvl="0" indent="-171450" algn="l" rtl="0">
              <a:lnSpc>
                <a:spcPct val="100000"/>
              </a:lnSpc>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Remind staff that not every child showing signs of mental health problems (which you’ll cover on the next slide) is suicidal or facing a severe mental health crisis, but identifying these signs early allows us to offer vital early intervention</a:t>
            </a:r>
            <a:endParaRPr dirty="0"/>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rgbClr val="12263F"/>
              </a:buClr>
              <a:buSzPts val="1200"/>
              <a:buFont typeface="Arial"/>
              <a:buChar char="•"/>
            </a:pPr>
            <a:r>
              <a:rPr lang="en-GB" sz="1200" dirty="0">
                <a:solidFill>
                  <a:srgbClr val="12263F"/>
                </a:solidFill>
                <a:latin typeface="Arial"/>
                <a:ea typeface="Arial"/>
                <a:cs typeface="Arial"/>
                <a:sym typeface="Arial"/>
              </a:rPr>
              <a:t>GOV.UK – Department for Education (DfE)</a:t>
            </a:r>
            <a:r>
              <a:rPr lang="en-GB" dirty="0"/>
              <a:t>, </a:t>
            </a:r>
            <a:r>
              <a:rPr lang="en-GB" i="1" dirty="0"/>
              <a:t>Keeping Children Safe in Education</a:t>
            </a:r>
            <a:r>
              <a:rPr lang="en-GB" dirty="0"/>
              <a:t>. https://www.gov.uk/government/publications/keeping-children-safe-in-education--2</a:t>
            </a:r>
            <a:endParaRPr b="1" dirty="0"/>
          </a:p>
        </p:txBody>
      </p:sp>
      <p:sp>
        <p:nvSpPr>
          <p:cNvPr id="1231" name="Google Shape;1231;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9"/>
        <p:cNvGrpSpPr/>
        <p:nvPr/>
      </p:nvGrpSpPr>
      <p:grpSpPr>
        <a:xfrm>
          <a:off x="0" y="0"/>
          <a:ext cx="0" cy="0"/>
          <a:chOff x="0" y="0"/>
          <a:chExt cx="0" cy="0"/>
        </a:xfrm>
      </p:grpSpPr>
      <p:sp>
        <p:nvSpPr>
          <p:cNvPr id="1240" name="Google Shape;1240;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241" name="Google Shape;1241;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200"/>
              <a:buFont typeface="Arial"/>
              <a:buChar char="•"/>
            </a:pPr>
            <a:r>
              <a:rPr lang="en-GB" dirty="0"/>
              <a:t>Briefly talk through the warning signs on screen</a:t>
            </a:r>
            <a:endParaRPr dirty="0"/>
          </a:p>
          <a:p>
            <a:pPr marL="171450" lvl="0" indent="-171450" algn="l" rtl="0">
              <a:spcBef>
                <a:spcPts val="0"/>
              </a:spcBef>
              <a:spcAft>
                <a:spcPts val="0"/>
              </a:spcAft>
              <a:buClr>
                <a:schemeClr val="dk1"/>
              </a:buClr>
              <a:buSzPts val="1200"/>
              <a:buFont typeface="Arial"/>
              <a:buChar char="•"/>
            </a:pPr>
            <a:r>
              <a:rPr lang="en-GB" dirty="0"/>
              <a:t>The main thing to look out for is a change in behaviour, mood or appearance. Poor mental health or mental ill health can present in many different ways. This isn’t an exhaustive list, but changes indicative of mental ill health in children include:</a:t>
            </a:r>
            <a:endParaRPr dirty="0"/>
          </a:p>
          <a:p>
            <a:pPr marL="628650" lvl="1" indent="-171450" algn="l" rtl="0">
              <a:spcBef>
                <a:spcPts val="0"/>
              </a:spcBef>
              <a:spcAft>
                <a:spcPts val="0"/>
              </a:spcAft>
              <a:buClr>
                <a:schemeClr val="dk1"/>
              </a:buClr>
              <a:buSzPts val="1200"/>
              <a:buFont typeface="Arial"/>
              <a:buChar char="•"/>
            </a:pPr>
            <a:r>
              <a:rPr lang="en-GB" b="1" dirty="0"/>
              <a:t>Having excessive fears and worries </a:t>
            </a:r>
            <a:r>
              <a:rPr lang="en-GB" dirty="0"/>
              <a:t>– for example, worrying about a test more than you’d expect them to</a:t>
            </a:r>
            <a:endParaRPr dirty="0"/>
          </a:p>
          <a:p>
            <a:pPr marL="628650" lvl="1" indent="-171450" algn="l" rtl="0">
              <a:spcBef>
                <a:spcPts val="0"/>
              </a:spcBef>
              <a:spcAft>
                <a:spcPts val="0"/>
              </a:spcAft>
              <a:buClr>
                <a:schemeClr val="dk1"/>
              </a:buClr>
              <a:buSzPts val="1200"/>
              <a:buFont typeface="Arial"/>
              <a:buChar char="•"/>
            </a:pPr>
            <a:r>
              <a:rPr lang="en-GB" b="1" dirty="0"/>
              <a:t>Being hyperactive</a:t>
            </a:r>
            <a:endParaRPr dirty="0"/>
          </a:p>
          <a:p>
            <a:pPr marL="628650" marR="0" lvl="1" indent="-171450" algn="l" rtl="0">
              <a:lnSpc>
                <a:spcPct val="100000"/>
              </a:lnSpc>
              <a:spcBef>
                <a:spcPts val="0"/>
              </a:spcBef>
              <a:spcAft>
                <a:spcPts val="0"/>
              </a:spcAft>
              <a:buClr>
                <a:schemeClr val="dk1"/>
              </a:buClr>
              <a:buSzPts val="1200"/>
              <a:buFont typeface="Arial"/>
              <a:buChar char="•"/>
            </a:pPr>
            <a:r>
              <a:rPr lang="en-GB" b="1" dirty="0"/>
              <a:t>Having trouble sleeping </a:t>
            </a:r>
            <a:r>
              <a:rPr lang="en-GB" dirty="0"/>
              <a:t>– staff might see the child being more tired or finding it harder to concentrate because they’re tired</a:t>
            </a:r>
            <a:endParaRPr dirty="0"/>
          </a:p>
          <a:p>
            <a:pPr marL="628650" marR="0" lvl="1" indent="-171450" algn="l" rtl="0">
              <a:lnSpc>
                <a:spcPct val="100000"/>
              </a:lnSpc>
              <a:spcBef>
                <a:spcPts val="0"/>
              </a:spcBef>
              <a:spcAft>
                <a:spcPts val="0"/>
              </a:spcAft>
              <a:buClr>
                <a:schemeClr val="dk1"/>
              </a:buClr>
              <a:buSzPts val="1200"/>
              <a:buFont typeface="Arial"/>
              <a:buChar char="•"/>
            </a:pPr>
            <a:r>
              <a:rPr lang="en-GB" b="1" dirty="0"/>
              <a:t>Showing emotional changes </a:t>
            </a:r>
            <a:r>
              <a:rPr lang="en-GB" dirty="0"/>
              <a:t>– for example, seeming less happy</a:t>
            </a:r>
            <a:endParaRPr dirty="0"/>
          </a:p>
          <a:p>
            <a:pPr marL="628650" lvl="1" indent="-171450" algn="l" rtl="0">
              <a:spcBef>
                <a:spcPts val="0"/>
              </a:spcBef>
              <a:spcAft>
                <a:spcPts val="0"/>
              </a:spcAft>
              <a:buClr>
                <a:schemeClr val="dk1"/>
              </a:buClr>
              <a:buSzPts val="1200"/>
              <a:buFont typeface="Arial"/>
              <a:buChar char="•"/>
            </a:pPr>
            <a:r>
              <a:rPr lang="en-GB" b="1" dirty="0"/>
              <a:t>Showing a decline in school attendance, performance or behaviour</a:t>
            </a:r>
            <a:endParaRPr dirty="0"/>
          </a:p>
          <a:p>
            <a:pPr marL="628650" lvl="1" indent="-171450" algn="l" rtl="0">
              <a:spcBef>
                <a:spcPts val="0"/>
              </a:spcBef>
              <a:spcAft>
                <a:spcPts val="0"/>
              </a:spcAft>
              <a:buClr>
                <a:schemeClr val="dk1"/>
              </a:buClr>
              <a:buSzPts val="1200"/>
              <a:buFont typeface="Arial"/>
              <a:buChar char="•"/>
            </a:pPr>
            <a:r>
              <a:rPr lang="en-GB" b="1" dirty="0"/>
              <a:t>Losing interest in friends or favourite activities</a:t>
            </a:r>
            <a:endParaRPr dirty="0"/>
          </a:p>
          <a:p>
            <a:pPr marL="628650" lvl="1" indent="-171450" algn="l" rtl="0">
              <a:spcBef>
                <a:spcPts val="0"/>
              </a:spcBef>
              <a:spcAft>
                <a:spcPts val="0"/>
              </a:spcAft>
              <a:buClr>
                <a:schemeClr val="dk1"/>
              </a:buClr>
              <a:buSzPts val="1200"/>
              <a:buFont typeface="Arial"/>
              <a:buChar char="•"/>
            </a:pPr>
            <a:r>
              <a:rPr lang="en-GB" b="1" dirty="0"/>
              <a:t>Losing their appetite and having weight changes</a:t>
            </a:r>
            <a:endParaRPr dirty="0"/>
          </a:p>
          <a:p>
            <a:pPr marL="628650" lvl="1" indent="-171450" algn="l" rtl="0">
              <a:spcBef>
                <a:spcPts val="0"/>
              </a:spcBef>
              <a:spcAft>
                <a:spcPts val="0"/>
              </a:spcAft>
              <a:buClr>
                <a:schemeClr val="dk1"/>
              </a:buClr>
              <a:buSzPts val="1200"/>
              <a:buFont typeface="Arial"/>
              <a:buChar char="•"/>
            </a:pPr>
            <a:r>
              <a:rPr lang="en-GB" b="1" dirty="0"/>
              <a:t>Being withdrawn</a:t>
            </a:r>
            <a:endParaRPr dirty="0"/>
          </a:p>
          <a:p>
            <a:pPr marL="628650" lvl="1" indent="-171450" algn="l" rtl="0">
              <a:spcBef>
                <a:spcPts val="0"/>
              </a:spcBef>
              <a:spcAft>
                <a:spcPts val="0"/>
              </a:spcAft>
              <a:buClr>
                <a:schemeClr val="dk1"/>
              </a:buClr>
              <a:buSzPts val="1200"/>
              <a:buFont typeface="Arial"/>
              <a:buChar char="•"/>
            </a:pPr>
            <a:r>
              <a:rPr lang="en-GB" b="1" dirty="0"/>
              <a:t>Being angry or irritable</a:t>
            </a:r>
            <a:endParaRPr dirty="0"/>
          </a:p>
          <a:p>
            <a:pPr marL="628650" lvl="1" indent="-171450" algn="l" rtl="0">
              <a:spcBef>
                <a:spcPts val="0"/>
              </a:spcBef>
              <a:spcAft>
                <a:spcPts val="0"/>
              </a:spcAft>
              <a:buClr>
                <a:schemeClr val="dk1"/>
              </a:buClr>
              <a:buSzPts val="1200"/>
              <a:buFont typeface="Arial"/>
              <a:buChar char="•"/>
            </a:pPr>
            <a:r>
              <a:rPr lang="en-GB" b="1" dirty="0"/>
              <a:t>Physical changes </a:t>
            </a:r>
            <a:r>
              <a:rPr lang="en-GB" dirty="0"/>
              <a:t>– for example,</a:t>
            </a:r>
            <a:r>
              <a:rPr lang="en-GB" b="1" dirty="0"/>
              <a:t> </a:t>
            </a:r>
            <a:r>
              <a:rPr lang="en-GB" b="0" dirty="0"/>
              <a:t>feeling sick, sweating or shaking</a:t>
            </a:r>
            <a:endParaRPr dirty="0"/>
          </a:p>
          <a:p>
            <a:pPr marL="628650" lvl="1" indent="-171450" algn="l" rtl="0">
              <a:spcBef>
                <a:spcPts val="0"/>
              </a:spcBef>
              <a:spcAft>
                <a:spcPts val="0"/>
              </a:spcAft>
              <a:buClr>
                <a:schemeClr val="dk1"/>
              </a:buClr>
              <a:buSzPts val="1200"/>
              <a:buFont typeface="Arial"/>
              <a:buChar char="•"/>
            </a:pPr>
            <a:r>
              <a:rPr lang="en-GB" b="1" dirty="0"/>
              <a:t>Self-harm</a:t>
            </a:r>
            <a:endParaRPr dirty="0"/>
          </a:p>
          <a:p>
            <a:pPr marL="171450" lvl="0" indent="-171450" algn="l" rtl="0">
              <a:spcBef>
                <a:spcPts val="0"/>
              </a:spcBef>
              <a:spcAft>
                <a:spcPts val="0"/>
              </a:spcAft>
              <a:buClr>
                <a:schemeClr val="dk1"/>
              </a:buClr>
              <a:buSzPts val="1200"/>
              <a:buFont typeface="Arial"/>
              <a:buChar char="•"/>
            </a:pPr>
            <a:r>
              <a:rPr lang="en-GB" dirty="0"/>
              <a:t>Note that you’ll look at a more detailed example on the next slide</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These things will also differ depending on whether the child has a specific mental health condition. For example, children with obsessive-compulsive behaviours might have fears about dirt or contamination</a:t>
            </a:r>
            <a:endParaRPr dirty="0"/>
          </a:p>
          <a:p>
            <a:pPr marL="171450" lvl="0" indent="-9525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1450" lvl="0" indent="-171450" algn="l" rtl="0">
              <a:spcBef>
                <a:spcPts val="1200"/>
              </a:spcBef>
              <a:spcAft>
                <a:spcPts val="0"/>
              </a:spcAft>
              <a:buClr>
                <a:srgbClr val="242424"/>
              </a:buClr>
              <a:buSzPts val="1200"/>
              <a:buFont typeface="Arial"/>
              <a:buChar char="•"/>
            </a:pPr>
            <a:r>
              <a:rPr lang="en-GB" b="0" i="0" dirty="0">
                <a:solidFill>
                  <a:srgbClr val="242424"/>
                </a:solidFill>
                <a:latin typeface="Arial"/>
                <a:ea typeface="Arial"/>
                <a:cs typeface="Arial"/>
                <a:sym typeface="Arial"/>
              </a:rPr>
              <a:t>YoungMinds, </a:t>
            </a:r>
            <a:r>
              <a:rPr lang="en-GB" b="0" i="1" dirty="0">
                <a:solidFill>
                  <a:srgbClr val="242424"/>
                </a:solidFill>
                <a:latin typeface="Arial"/>
                <a:ea typeface="Arial"/>
                <a:cs typeface="Arial"/>
                <a:sym typeface="Arial"/>
              </a:rPr>
              <a:t>Mental health conditions.</a:t>
            </a:r>
            <a:r>
              <a:rPr lang="en-GB" b="0" i="0" dirty="0">
                <a:solidFill>
                  <a:srgbClr val="242424"/>
                </a:solidFill>
                <a:latin typeface="Arial"/>
                <a:ea typeface="Arial"/>
                <a:cs typeface="Arial"/>
                <a:sym typeface="Arial"/>
              </a:rPr>
              <a:t> https://www.youngminds.org.uk/young-person/mental-health-conditions/ </a:t>
            </a:r>
            <a:endParaRPr dirty="0"/>
          </a:p>
          <a:p>
            <a:pPr marL="171450" lvl="0" indent="-171450" algn="l" rtl="0">
              <a:spcBef>
                <a:spcPts val="0"/>
              </a:spcBef>
              <a:spcAft>
                <a:spcPts val="0"/>
              </a:spcAft>
              <a:buClr>
                <a:srgbClr val="242424"/>
              </a:buClr>
              <a:buSzPts val="1200"/>
              <a:buFont typeface="Arial"/>
              <a:buChar char="•"/>
            </a:pPr>
            <a:r>
              <a:rPr lang="en-GB" b="0" i="0" dirty="0">
                <a:solidFill>
                  <a:srgbClr val="242424"/>
                </a:solidFill>
                <a:latin typeface="Arial"/>
                <a:ea typeface="Arial"/>
                <a:cs typeface="Arial"/>
                <a:sym typeface="Arial"/>
              </a:rPr>
              <a:t>Dr Dominique Thompson, GP, Buzz Consulting</a:t>
            </a:r>
            <a:endParaRPr dirty="0"/>
          </a:p>
          <a:p>
            <a:pPr marL="0" lvl="0" indent="0" algn="l" rtl="0">
              <a:spcBef>
                <a:spcPts val="0"/>
              </a:spcBef>
              <a:spcAft>
                <a:spcPts val="0"/>
              </a:spcAft>
              <a:buNone/>
            </a:pPr>
            <a:endParaRPr dirty="0"/>
          </a:p>
        </p:txBody>
      </p:sp>
      <p:sp>
        <p:nvSpPr>
          <p:cNvPr id="1242" name="Google Shape;1242;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270" name="Google Shape;1270;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68810" lvl="0" indent="-168810" algn="l" rtl="0">
              <a:spcBef>
                <a:spcPts val="0"/>
              </a:spcBef>
              <a:spcAft>
                <a:spcPts val="0"/>
              </a:spcAft>
              <a:buClr>
                <a:schemeClr val="dk1"/>
              </a:buClr>
              <a:buSzPts val="1200"/>
              <a:buFont typeface="Arial"/>
              <a:buChar char="•"/>
            </a:pPr>
            <a:r>
              <a:rPr lang="en-GB" b="1" dirty="0"/>
              <a:t>Select</a:t>
            </a:r>
            <a:r>
              <a:rPr lang="en-GB" b="0" dirty="0"/>
              <a:t> to reveal the answers to question 1 in the activity – signs Jamila might be struggling with her mental health</a:t>
            </a:r>
            <a:endParaRPr dirty="0"/>
          </a:p>
          <a:p>
            <a:pPr marL="168810" marR="0" lvl="0" indent="-168810" algn="l" rtl="0">
              <a:lnSpc>
                <a:spcPct val="100000"/>
              </a:lnSpc>
              <a:spcBef>
                <a:spcPts val="0"/>
              </a:spcBef>
              <a:spcAft>
                <a:spcPts val="0"/>
              </a:spcAft>
              <a:buClr>
                <a:schemeClr val="dk1"/>
              </a:buClr>
              <a:buSzPts val="1200"/>
              <a:buFont typeface="Arial"/>
              <a:buChar char="•"/>
            </a:pPr>
            <a:r>
              <a:rPr lang="en-GB" b="0" dirty="0"/>
              <a:t>Read through the answers and make sure staff have identified both the behavioural and physical warning signs</a:t>
            </a:r>
            <a:endParaRPr dirty="0"/>
          </a:p>
          <a:p>
            <a:pPr marL="168810" lvl="0" indent="-92610" algn="l" rtl="0">
              <a:spcBef>
                <a:spcPts val="0"/>
              </a:spcBef>
              <a:spcAft>
                <a:spcPts val="0"/>
              </a:spcAft>
              <a:buClr>
                <a:schemeClr val="dk1"/>
              </a:buClr>
              <a:buSzPts val="1200"/>
              <a:buFont typeface="Arial"/>
              <a:buNone/>
            </a:pPr>
            <a:endParaRPr b="0" dirty="0"/>
          </a:p>
          <a:p>
            <a:pPr marL="0" lvl="0" indent="0" algn="l" rtl="0">
              <a:spcBef>
                <a:spcPts val="0"/>
              </a:spcBef>
              <a:spcAft>
                <a:spcPts val="0"/>
              </a:spcAft>
              <a:buClr>
                <a:schemeClr val="dk1"/>
              </a:buClr>
              <a:buSzPts val="1200"/>
              <a:buFont typeface="Arial"/>
              <a:buNone/>
            </a:pPr>
            <a:endParaRPr b="0"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271" name="Google Shape;1271;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0" name="Google Shape;1270;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68810" lvl="0" indent="-168810" algn="l" rtl="0">
              <a:spcBef>
                <a:spcPts val="0"/>
              </a:spcBef>
              <a:spcAft>
                <a:spcPts val="0"/>
              </a:spcAft>
              <a:buClr>
                <a:schemeClr val="dk1"/>
              </a:buClr>
              <a:buSzPts val="1200"/>
              <a:buFont typeface="Arial"/>
              <a:buChar char="•"/>
            </a:pPr>
            <a:r>
              <a:rPr lang="en-GB" b="1" dirty="0"/>
              <a:t>Select</a:t>
            </a:r>
            <a:r>
              <a:rPr lang="en-GB" b="0" dirty="0"/>
              <a:t> to reveal the answers to question 1 in the activity – signs Jamila might be struggling with her mental health</a:t>
            </a:r>
            <a:endParaRPr dirty="0"/>
          </a:p>
          <a:p>
            <a:pPr marL="168810" marR="0" lvl="0" indent="-168810" algn="l" rtl="0">
              <a:lnSpc>
                <a:spcPct val="100000"/>
              </a:lnSpc>
              <a:spcBef>
                <a:spcPts val="0"/>
              </a:spcBef>
              <a:spcAft>
                <a:spcPts val="0"/>
              </a:spcAft>
              <a:buClr>
                <a:schemeClr val="dk1"/>
              </a:buClr>
              <a:buSzPts val="1200"/>
              <a:buFont typeface="Arial"/>
              <a:buChar char="•"/>
            </a:pPr>
            <a:r>
              <a:rPr lang="en-GB" b="0" dirty="0"/>
              <a:t>Read through the answers and make sure staff have identified both the behavioural and physical warning signs</a:t>
            </a:r>
            <a:endParaRPr dirty="0"/>
          </a:p>
          <a:p>
            <a:pPr marL="168810" lvl="0" indent="-92610" algn="l" rtl="0">
              <a:spcBef>
                <a:spcPts val="0"/>
              </a:spcBef>
              <a:spcAft>
                <a:spcPts val="0"/>
              </a:spcAft>
              <a:buClr>
                <a:schemeClr val="dk1"/>
              </a:buClr>
              <a:buSzPts val="1200"/>
              <a:buFont typeface="Arial"/>
              <a:buNone/>
            </a:pPr>
            <a:endParaRPr b="0" dirty="0"/>
          </a:p>
          <a:p>
            <a:pPr marL="0" lvl="0" indent="0" algn="l" rtl="0">
              <a:spcBef>
                <a:spcPts val="0"/>
              </a:spcBef>
              <a:spcAft>
                <a:spcPts val="0"/>
              </a:spcAft>
              <a:buClr>
                <a:schemeClr val="dk1"/>
              </a:buClr>
              <a:buSzPts val="1200"/>
              <a:buFont typeface="Arial"/>
              <a:buNone/>
            </a:pPr>
            <a:endParaRPr b="0"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271" name="Google Shape;1271;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84</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8"/>
        <p:cNvGrpSpPr/>
        <p:nvPr/>
      </p:nvGrpSpPr>
      <p:grpSpPr>
        <a:xfrm>
          <a:off x="0" y="0"/>
          <a:ext cx="0" cy="0"/>
          <a:chOff x="0" y="0"/>
          <a:chExt cx="0" cy="0"/>
        </a:xfrm>
      </p:grpSpPr>
      <p:sp>
        <p:nvSpPr>
          <p:cNvPr id="1279" name="Google Shape;1279;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280" name="Google Shape;1280;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68810" lvl="0" indent="-168810" algn="l" rtl="0">
              <a:spcBef>
                <a:spcPts val="0"/>
              </a:spcBef>
              <a:spcAft>
                <a:spcPts val="0"/>
              </a:spcAft>
              <a:buClr>
                <a:schemeClr val="dk1"/>
              </a:buClr>
              <a:buSzPts val="1200"/>
              <a:buFont typeface="Arial"/>
              <a:buChar char="•"/>
            </a:pPr>
            <a:r>
              <a:rPr lang="en-GB" b="1" dirty="0"/>
              <a:t>Select</a:t>
            </a:r>
            <a:r>
              <a:rPr lang="en-GB" b="0" dirty="0"/>
              <a:t> to reveal the answers to question 2 in the activity and read through them </a:t>
            </a:r>
            <a:endParaRPr dirty="0"/>
          </a:p>
          <a:p>
            <a:pPr marL="168810" lvl="0" indent="-168810" algn="l" rtl="0">
              <a:spcBef>
                <a:spcPts val="0"/>
              </a:spcBef>
              <a:spcAft>
                <a:spcPts val="0"/>
              </a:spcAft>
              <a:buClr>
                <a:schemeClr val="dk1"/>
              </a:buClr>
              <a:buSzPts val="1200"/>
              <a:buFont typeface="Arial"/>
              <a:buChar char="•"/>
            </a:pPr>
            <a:r>
              <a:rPr lang="en-GB" b="0" dirty="0"/>
              <a:t>Highlight to staff that is a child is in immediate danger, for example, if you think they’re going to hurt themselves, </a:t>
            </a:r>
            <a:r>
              <a:rPr lang="en-GB" sz="1200" b="0" i="0" dirty="0">
                <a:solidFill>
                  <a:schemeClr val="dk1"/>
                </a:solidFill>
                <a:latin typeface="Arial"/>
                <a:ea typeface="Arial"/>
                <a:cs typeface="Arial"/>
                <a:sym typeface="Arial"/>
              </a:rPr>
              <a:t>they should call 999 or take them to A&amp;E immediately</a:t>
            </a:r>
            <a:endParaRPr dirty="0"/>
          </a:p>
          <a:p>
            <a:pPr marL="168810" lvl="0" indent="-16881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Add that if a child needs help urgently for their mental health, but it’s not an emergency, staff can get help from NHS 111 online or call 111 and select the mental health option</a:t>
            </a:r>
            <a:endParaRPr dirty="0"/>
          </a:p>
          <a:p>
            <a:pPr marL="168810" lvl="0" indent="-16881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Any mental health concern that is also a safeguarding concern must be reported to the DSL or a deputy DSL</a:t>
            </a:r>
            <a:endParaRPr sz="1200" b="0" i="0" dirty="0">
              <a:solidFill>
                <a:schemeClr val="dk1"/>
              </a:solidFill>
              <a:latin typeface="Arial"/>
              <a:ea typeface="Arial"/>
              <a:cs typeface="Arial"/>
              <a:sym typeface="Arial"/>
            </a:endParaRPr>
          </a:p>
          <a:p>
            <a:pPr marL="168810" lvl="0" indent="-168810" algn="l" rtl="0">
              <a:spcBef>
                <a:spcPts val="0"/>
              </a:spcBef>
              <a:spcAft>
                <a:spcPts val="0"/>
              </a:spcAft>
              <a:buClr>
                <a:schemeClr val="dk1"/>
              </a:buClr>
              <a:buSzPts val="1200"/>
              <a:buFont typeface="Arial"/>
              <a:buChar char="•"/>
            </a:pPr>
            <a:r>
              <a:rPr lang="en-GB" b="0" dirty="0"/>
              <a:t>Highlight to staff that some signs of poor mental health could also be signs of abuse, neglect, or exploitation. The most important thing is to report any signs as soon as possible</a:t>
            </a:r>
            <a:endParaRPr dirty="0"/>
          </a:p>
          <a:p>
            <a:pPr marL="0" lvl="0" indent="0" algn="l" rtl="0">
              <a:spcBef>
                <a:spcPts val="0"/>
              </a:spcBef>
              <a:spcAft>
                <a:spcPts val="0"/>
              </a:spcAft>
              <a:buClr>
                <a:schemeClr val="dk1"/>
              </a:buClr>
              <a:buSzPts val="1200"/>
              <a:buFont typeface="Arial"/>
              <a:buNone/>
            </a:pPr>
            <a:endParaRPr b="0"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281" name="Google Shape;1281;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8FA7D-6C05-576F-AF1D-92C52821D6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2D48D-FC53-884E-467D-6F33393AC1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B6686-28E0-F121-D8C1-99653A000436}"/>
              </a:ext>
            </a:extLst>
          </p:cNvPr>
          <p:cNvSpPr>
            <a:spLocks noGrp="1"/>
          </p:cNvSpPr>
          <p:nvPr>
            <p:ph type="body" idx="1"/>
          </p:nvPr>
        </p:nvSpPr>
        <p:spPr/>
        <p:txBody>
          <a:bodyPr/>
          <a:lstStyle/>
          <a:p>
            <a:pPr marL="171450" lvl="0" indent="-171450" algn="l" rtl="0">
              <a:spcBef>
                <a:spcPts val="0"/>
              </a:spcBef>
              <a:spcAft>
                <a:spcPts val="0"/>
              </a:spcAft>
              <a:buClr>
                <a:schemeClr val="dk1"/>
              </a:buClr>
              <a:buSzPts val="1200"/>
              <a:buFont typeface="Arial"/>
              <a:buChar char="•"/>
            </a:pPr>
            <a:r>
              <a:rPr lang="en-GB" dirty="0"/>
              <a:t>Tell staff who they should talk to if they have any concerns about a child’s mental health. Make sure you cover:</a:t>
            </a:r>
          </a:p>
          <a:p>
            <a:pPr marL="628650" lvl="1" indent="-171450" algn="l" rtl="0">
              <a:spcBef>
                <a:spcPts val="0"/>
              </a:spcBef>
              <a:spcAft>
                <a:spcPts val="0"/>
              </a:spcAft>
              <a:buClr>
                <a:schemeClr val="dk1"/>
              </a:buClr>
              <a:buSzPts val="1200"/>
              <a:buFont typeface="Arial"/>
              <a:buChar char="•"/>
            </a:pPr>
            <a:r>
              <a:rPr lang="en-GB" b="1" dirty="0"/>
              <a:t>Who</a:t>
            </a:r>
            <a:r>
              <a:rPr lang="en-GB" dirty="0"/>
              <a:t> they should take concerns to </a:t>
            </a:r>
          </a:p>
          <a:p>
            <a:pPr marL="628650" lvl="1" indent="-171450" algn="l" rtl="0">
              <a:spcBef>
                <a:spcPts val="0"/>
              </a:spcBef>
              <a:spcAft>
                <a:spcPts val="0"/>
              </a:spcAft>
              <a:buClr>
                <a:schemeClr val="dk1"/>
              </a:buClr>
              <a:buSzPts val="1200"/>
              <a:buFont typeface="Arial"/>
              <a:buChar char="•"/>
            </a:pPr>
            <a:r>
              <a:rPr lang="en-GB" dirty="0"/>
              <a:t>If their concern is also a safeguarding concern, they should report their concerns to the DSL. Remind staff that the KCSIE definition of safeguarding now includes preventing impairment to children’s health or development, so any concern about mental health is likely to be a safeguarding concern too</a:t>
            </a:r>
          </a:p>
          <a:p>
            <a:pPr marL="628650" lvl="1" indent="-171450" algn="l" rtl="0">
              <a:spcBef>
                <a:spcPts val="0"/>
              </a:spcBef>
              <a:spcAft>
                <a:spcPts val="0"/>
              </a:spcAft>
              <a:buClr>
                <a:schemeClr val="dk1"/>
              </a:buClr>
              <a:buSzPts val="1200"/>
              <a:buFont typeface="Arial"/>
              <a:buChar char="•"/>
            </a:pPr>
            <a:r>
              <a:rPr lang="en-GB" b="1" dirty="0"/>
              <a:t>How</a:t>
            </a:r>
            <a:r>
              <a:rPr lang="en-GB" dirty="0"/>
              <a:t> to report concerns – in-person, CPOMS</a:t>
            </a:r>
          </a:p>
          <a:p>
            <a:pPr marL="628650" lvl="1" indent="-171450" algn="l" rtl="0">
              <a:spcBef>
                <a:spcPts val="0"/>
              </a:spcBef>
              <a:spcAft>
                <a:spcPts val="0"/>
              </a:spcAft>
              <a:buClr>
                <a:schemeClr val="dk1"/>
              </a:buClr>
              <a:buSzPts val="1200"/>
              <a:buFont typeface="Arial"/>
              <a:buChar char="•"/>
            </a:pPr>
            <a:r>
              <a:rPr lang="en-GB" dirty="0"/>
              <a:t>Remind staff that it’s not their job to diagnose a child’s mental health condition, but they do need to recognise the signs and report any concerns</a:t>
            </a:r>
          </a:p>
          <a:p>
            <a:pPr marL="171450" lvl="0" indent="-171450" algn="l" rtl="0">
              <a:spcBef>
                <a:spcPts val="0"/>
              </a:spcBef>
              <a:spcAft>
                <a:spcPts val="0"/>
              </a:spcAft>
              <a:buClr>
                <a:schemeClr val="dk1"/>
              </a:buClr>
              <a:buSzPts val="1200"/>
              <a:buFont typeface="Arial"/>
              <a:buChar char="•"/>
            </a:pPr>
            <a:r>
              <a:rPr lang="en-GB" dirty="0"/>
              <a:t>Tell staff that they can’t force a child to talk if they don’t want to – they can let the child know that the school is there to support them and they can talk if they want to. </a:t>
            </a:r>
            <a:r>
              <a:rPr lang="en-GB" sz="1200" b="0" i="0" dirty="0">
                <a:solidFill>
                  <a:schemeClr val="dk1"/>
                </a:solidFill>
                <a:latin typeface="Arial"/>
                <a:ea typeface="Arial"/>
                <a:cs typeface="Arial"/>
                <a:sym typeface="Arial"/>
              </a:rPr>
              <a:t>However, the lack of a disclosure doesn’t mean no action should be taken. Staff must always report their observations and concerns to the DSL, even if the child doesn’t open up to them. </a:t>
            </a:r>
            <a:r>
              <a:rPr lang="en-GB" dirty="0"/>
              <a:t>Remind staff that they should always report a concern about mental health to the DSL even if the child doesn’t open up</a:t>
            </a:r>
          </a:p>
          <a:p>
            <a:endParaRPr lang="en-US" dirty="0"/>
          </a:p>
        </p:txBody>
      </p:sp>
      <p:sp>
        <p:nvSpPr>
          <p:cNvPr id="4" name="Slide Number Placeholder 3">
            <a:extLst>
              <a:ext uri="{FF2B5EF4-FFF2-40B4-BE49-F238E27FC236}">
                <a16:creationId xmlns:a16="http://schemas.microsoft.com/office/drawing/2014/main" id="{D4920F78-5DB5-8364-2ADE-004876E926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156501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5"/>
        <p:cNvGrpSpPr/>
        <p:nvPr/>
      </p:nvGrpSpPr>
      <p:grpSpPr>
        <a:xfrm>
          <a:off x="0" y="0"/>
          <a:ext cx="0" cy="0"/>
          <a:chOff x="0" y="0"/>
          <a:chExt cx="0" cy="0"/>
        </a:xfrm>
      </p:grpSpPr>
      <p:sp>
        <p:nvSpPr>
          <p:cNvPr id="1296" name="Google Shape;1296;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297" name="Google Shape;1297;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b="0" dirty="0"/>
              <a:t>Tell staff you’ve now covered the objective on supporting pupil mental health</a:t>
            </a:r>
            <a:endParaRPr dirty="0"/>
          </a:p>
          <a:p>
            <a:pPr marL="170730" lvl="0" indent="-170730" algn="l" rtl="0">
              <a:spcBef>
                <a:spcPts val="0"/>
              </a:spcBef>
              <a:spcAft>
                <a:spcPts val="0"/>
              </a:spcAft>
              <a:buClr>
                <a:schemeClr val="dk1"/>
              </a:buClr>
              <a:buSzPts val="1200"/>
              <a:buFont typeface="Arial"/>
              <a:buChar char="•"/>
            </a:pPr>
            <a:r>
              <a:rPr lang="en-GB" b="0" dirty="0"/>
              <a:t>Give staff a minute to read these key points or read them out for staff</a:t>
            </a:r>
            <a:endParaRPr dirty="0"/>
          </a:p>
          <a:p>
            <a:pPr marL="170730" lvl="0" indent="-17073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Remind staff that some signs of mental ill-health might actually be signs of abuse, neglect, or exploitation. This is why reporting any sign as soon as possible is the most important action they can take</a:t>
            </a:r>
            <a:endParaRPr b="0" dirty="0"/>
          </a:p>
          <a:p>
            <a:pPr marL="170730" lvl="0" indent="-170730" algn="l" rtl="0">
              <a:spcBef>
                <a:spcPts val="0"/>
              </a:spcBef>
              <a:spcAft>
                <a:spcPts val="0"/>
              </a:spcAft>
              <a:buClr>
                <a:schemeClr val="dk1"/>
              </a:buClr>
              <a:buSzPts val="1200"/>
              <a:buFont typeface="Arial"/>
              <a:buChar char="•"/>
            </a:pPr>
            <a:r>
              <a:rPr lang="en-GB" b="0" dirty="0"/>
              <a:t>Ask staff if they have any questions about what you’ve covered so far</a:t>
            </a:r>
            <a:endParaRPr dirty="0"/>
          </a:p>
          <a:p>
            <a:pPr marL="0" lvl="0" indent="0" algn="l" rtl="0">
              <a:spcBef>
                <a:spcPts val="0"/>
              </a:spcBef>
              <a:spcAft>
                <a:spcPts val="0"/>
              </a:spcAft>
              <a:buNone/>
            </a:pPr>
            <a:endParaRPr dirty="0"/>
          </a:p>
        </p:txBody>
      </p:sp>
      <p:sp>
        <p:nvSpPr>
          <p:cNvPr id="1298" name="Google Shape;1298;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Google Shape;1305;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306" name="Google Shape;1306;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0730" lvl="0" indent="-170730" algn="l" rtl="0">
              <a:spcBef>
                <a:spcPts val="0"/>
              </a:spcBef>
              <a:spcAft>
                <a:spcPts val="0"/>
              </a:spcAft>
              <a:buClr>
                <a:schemeClr val="dk1"/>
              </a:buClr>
              <a:buSzPts val="1200"/>
              <a:buFont typeface="Arial"/>
              <a:buChar char="•"/>
            </a:pPr>
            <a:r>
              <a:rPr lang="en-GB" dirty="0"/>
              <a:t>Tell staff you’re now going to move on to the final learning objective. You’re going to look at specific forms of abuse and safeguarding issues beyond the 4 main types of abuse that staff need to be aware of, so they can effectively safeguard children</a:t>
            </a:r>
            <a:endParaRPr dirty="0"/>
          </a:p>
          <a:p>
            <a:pPr marL="170730" lvl="0" indent="-170730" algn="l" rtl="0">
              <a:spcBef>
                <a:spcPts val="0"/>
              </a:spcBef>
              <a:spcAft>
                <a:spcPts val="0"/>
              </a:spcAft>
              <a:buClr>
                <a:schemeClr val="dk1"/>
              </a:buClr>
              <a:buSzPts val="1200"/>
              <a:buFont typeface="Arial"/>
              <a:buChar char="•"/>
            </a:pPr>
            <a:r>
              <a:rPr lang="en-GB" dirty="0"/>
              <a:t>You’re going to look at a selection of issues that feel particularly relevant to your school and setting</a:t>
            </a:r>
            <a:endParaRPr dirty="0"/>
          </a:p>
          <a:p>
            <a:pPr marL="170730" lvl="0" indent="-170730" algn="l" rtl="0">
              <a:spcBef>
                <a:spcPts val="0"/>
              </a:spcBef>
              <a:spcAft>
                <a:spcPts val="0"/>
              </a:spcAft>
              <a:buClr>
                <a:schemeClr val="dk1"/>
              </a:buClr>
              <a:buSzPts val="1200"/>
              <a:buFont typeface="Arial"/>
              <a:buChar char="•"/>
            </a:pPr>
            <a:r>
              <a:rPr lang="en-GB" dirty="0"/>
              <a:t>You’ll also cover issues where staff have particular duties or information they need to know. These are:</a:t>
            </a:r>
            <a:endParaRPr dirty="0"/>
          </a:p>
          <a:p>
            <a:pPr marL="626010" marR="0" lvl="1" indent="-170730" algn="l" rtl="0">
              <a:lnSpc>
                <a:spcPct val="100000"/>
              </a:lnSpc>
              <a:spcBef>
                <a:spcPts val="0"/>
              </a:spcBef>
              <a:spcAft>
                <a:spcPts val="0"/>
              </a:spcAft>
              <a:buClr>
                <a:schemeClr val="dk1"/>
              </a:buClr>
              <a:buSzPts val="1200"/>
              <a:buFont typeface="Arial"/>
              <a:buChar char="•"/>
            </a:pPr>
            <a:r>
              <a:rPr lang="en-GB" b="0" dirty="0"/>
              <a:t>Child-on-child abuse</a:t>
            </a:r>
            <a:endParaRPr dirty="0"/>
          </a:p>
          <a:p>
            <a:pPr marL="626010" marR="0" lvl="1" indent="-170730" algn="l" rtl="0">
              <a:lnSpc>
                <a:spcPct val="100000"/>
              </a:lnSpc>
              <a:spcBef>
                <a:spcPts val="0"/>
              </a:spcBef>
              <a:spcAft>
                <a:spcPts val="0"/>
              </a:spcAft>
              <a:buClr>
                <a:schemeClr val="dk1"/>
              </a:buClr>
              <a:buSzPts val="1200"/>
              <a:buFont typeface="Arial"/>
              <a:buChar char="•"/>
            </a:pPr>
            <a:r>
              <a:rPr lang="en-GB" b="0" dirty="0"/>
              <a:t>Children who are absent from education</a:t>
            </a:r>
            <a:endParaRPr dirty="0"/>
          </a:p>
          <a:p>
            <a:pPr marL="626010" marR="0" lvl="1" indent="-170730" algn="l" rtl="0">
              <a:lnSpc>
                <a:spcPct val="100000"/>
              </a:lnSpc>
              <a:spcBef>
                <a:spcPts val="0"/>
              </a:spcBef>
              <a:spcAft>
                <a:spcPts val="0"/>
              </a:spcAft>
              <a:buClr>
                <a:schemeClr val="dk1"/>
              </a:buClr>
              <a:buSzPts val="1200"/>
              <a:buFont typeface="Arial"/>
              <a:buChar char="•"/>
            </a:pPr>
            <a:r>
              <a:rPr lang="en-GB" b="0" dirty="0"/>
              <a:t>Radicalisation</a:t>
            </a:r>
            <a:endParaRPr b="0" dirty="0"/>
          </a:p>
          <a:p>
            <a:pPr marL="626010" marR="0" lvl="1" indent="-170730" algn="l" rtl="0">
              <a:lnSpc>
                <a:spcPct val="100000"/>
              </a:lnSpc>
              <a:spcBef>
                <a:spcPts val="0"/>
              </a:spcBef>
              <a:spcAft>
                <a:spcPts val="0"/>
              </a:spcAft>
              <a:buClr>
                <a:schemeClr val="dk1"/>
              </a:buClr>
              <a:buSzPts val="1200"/>
              <a:buFont typeface="Arial"/>
              <a:buChar char="•"/>
            </a:pPr>
            <a:r>
              <a:rPr lang="en-GB" b="0" dirty="0"/>
              <a:t>Female genital mutilation (FGM)</a:t>
            </a:r>
            <a:endParaRPr dirty="0"/>
          </a:p>
          <a:p>
            <a:pPr marL="626010" marR="0" lvl="1" indent="-170730" algn="l" rtl="0">
              <a:lnSpc>
                <a:spcPct val="100000"/>
              </a:lnSpc>
              <a:spcBef>
                <a:spcPts val="0"/>
              </a:spcBef>
              <a:spcAft>
                <a:spcPts val="0"/>
              </a:spcAft>
              <a:buClr>
                <a:schemeClr val="dk1"/>
              </a:buClr>
              <a:buSzPts val="1200"/>
              <a:buFont typeface="Arial"/>
              <a:buChar char="•"/>
            </a:pPr>
            <a:r>
              <a:rPr lang="en-GB" b="0" dirty="0"/>
              <a:t>Artificial intelligence (AI)</a:t>
            </a:r>
            <a:endParaRPr dirty="0"/>
          </a:p>
          <a:p>
            <a:pPr marL="170730" lvl="0" indent="-170730" algn="l" rtl="0">
              <a:spcBef>
                <a:spcPts val="0"/>
              </a:spcBef>
              <a:spcAft>
                <a:spcPts val="0"/>
              </a:spcAft>
              <a:buClr>
                <a:schemeClr val="dk1"/>
              </a:buClr>
              <a:buSzPts val="1200"/>
              <a:buFont typeface="Arial"/>
              <a:buChar char="•"/>
            </a:pPr>
            <a:r>
              <a:rPr lang="en-GB" dirty="0"/>
              <a:t>Highlight that many of these safeguarding issues can take place outside of children’s families</a:t>
            </a:r>
            <a:endParaRPr dirty="0"/>
          </a:p>
          <a:p>
            <a:pPr marL="170730" lvl="0" indent="-170730" algn="l" rtl="0">
              <a:spcBef>
                <a:spcPts val="0"/>
              </a:spcBef>
              <a:spcAft>
                <a:spcPts val="0"/>
              </a:spcAft>
              <a:buClr>
                <a:schemeClr val="dk1"/>
              </a:buClr>
              <a:buSzPts val="1200"/>
              <a:buFont typeface="Arial"/>
              <a:buChar char="•"/>
            </a:pPr>
            <a:r>
              <a:rPr lang="en-GB" dirty="0"/>
              <a:t>Note that, again, staff will have the chance to practise spotting the potential signs of these issues</a:t>
            </a:r>
            <a:endParaRPr dirty="0"/>
          </a:p>
          <a:p>
            <a:pPr marL="170730" lvl="0" indent="-94530" algn="l" rtl="0">
              <a:spcBef>
                <a:spcPts val="0"/>
              </a:spcBef>
              <a:spcAft>
                <a:spcPts val="0"/>
              </a:spcAft>
              <a:buClr>
                <a:schemeClr val="dk1"/>
              </a:buClr>
              <a:buSzPts val="1200"/>
              <a:buFont typeface="Arial"/>
              <a:buNone/>
            </a:pPr>
            <a:endParaRPr dirty="0"/>
          </a:p>
        </p:txBody>
      </p:sp>
      <p:sp>
        <p:nvSpPr>
          <p:cNvPr id="1307" name="Google Shape;1307;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322" name="Google Shape;1322;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Child-on-child abuse, including harassment and violence </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Tell staff that you’re now going to look at the issue of child-on-child abuse, including harassment and violence </a:t>
            </a:r>
            <a:endParaRPr dirty="0"/>
          </a:p>
          <a:p>
            <a:pPr marL="171450" marR="0" lvl="0"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Tell them to read the information on the slide, and give them a minute to think about what this type of abuse might look like </a:t>
            </a:r>
            <a:endParaRPr dirty="0"/>
          </a:p>
          <a:p>
            <a:pPr marL="171450" marR="0" lvl="0" indent="-171450" algn="l" rtl="0">
              <a:lnSpc>
                <a:spcPct val="100000"/>
              </a:lnSpc>
              <a:spcBef>
                <a:spcPts val="0"/>
              </a:spcBef>
              <a:spcAft>
                <a:spcPts val="0"/>
              </a:spcAft>
              <a:buClr>
                <a:schemeClr val="dk1"/>
              </a:buClr>
              <a:buSzPts val="1200"/>
              <a:buFont typeface="Arial"/>
              <a:buChar char="•"/>
            </a:pPr>
            <a:r>
              <a:rPr lang="en-GB" sz="1200" b="0" dirty="0">
                <a:solidFill>
                  <a:schemeClr val="dk1"/>
                </a:solidFill>
                <a:latin typeface="Arial"/>
                <a:ea typeface="Arial"/>
                <a:cs typeface="Arial"/>
                <a:sym typeface="Arial"/>
              </a:rPr>
              <a:t>Explain that child-on-child abuse includes harassment and violence, and is considered a safeguarding issue for both the victim and the alleged perpetrator</a:t>
            </a:r>
            <a:endParaRPr dirty="0"/>
          </a:p>
          <a:p>
            <a:pPr marL="171450" marR="0" lvl="0" indent="-95250" algn="l" rtl="0">
              <a:lnSpc>
                <a:spcPct val="100000"/>
              </a:lnSpc>
              <a:spcBef>
                <a:spcPts val="0"/>
              </a:spcBef>
              <a:spcAft>
                <a:spcPts val="0"/>
              </a:spcAft>
              <a:buClr>
                <a:schemeClr val="dk1"/>
              </a:buClr>
              <a:buSzPts val="1200"/>
              <a:buFont typeface="Arial"/>
              <a:buNone/>
            </a:pPr>
            <a:endParaRPr sz="1200" b="0"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a:t>
            </a:r>
            <a:r>
              <a:rPr lang="en-GB" b="0" dirty="0"/>
              <a:t>https://www.gov.uk/government/publications/keeping-children-safe-in-education--2</a:t>
            </a:r>
            <a:endParaRPr sz="1200" b="0" dirty="0">
              <a:latin typeface="Arial"/>
              <a:ea typeface="Arial"/>
              <a:cs typeface="Arial"/>
              <a:sym typeface="Arial"/>
            </a:endParaRPr>
          </a:p>
          <a:p>
            <a:pPr marL="0" lvl="0" indent="0" algn="l" rtl="0">
              <a:spcBef>
                <a:spcPts val="0"/>
              </a:spcBef>
              <a:spcAft>
                <a:spcPts val="0"/>
              </a:spcAft>
              <a:buNone/>
            </a:pPr>
            <a:endParaRPr dirty="0"/>
          </a:p>
        </p:txBody>
      </p:sp>
      <p:sp>
        <p:nvSpPr>
          <p:cNvPr id="1323" name="Google Shape;1323;p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p:cNvGrpSpPr/>
        <p:nvPr/>
      </p:nvGrpSpPr>
      <p:grpSpPr>
        <a:xfrm>
          <a:off x="0" y="0"/>
          <a:ext cx="0" cy="0"/>
          <a:chOff x="0" y="0"/>
          <a:chExt cx="0" cy="0"/>
        </a:xfrm>
      </p:grpSpPr>
      <p:sp>
        <p:nvSpPr>
          <p:cNvPr id="1331" name="Google Shape;1331;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332" name="Google Shape;1332;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Child-on-child abuse, including harassment and violence (continued)</a:t>
            </a:r>
            <a:br>
              <a:rPr lang="en-GB" sz="1200" b="1" dirty="0">
                <a:latin typeface="Arial"/>
                <a:ea typeface="Arial"/>
                <a:cs typeface="Arial"/>
                <a:sym typeface="Arial"/>
              </a:rPr>
            </a:br>
            <a:endParaRPr sz="1200" b="1" dirty="0">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b="1" dirty="0"/>
              <a:t>Select</a:t>
            </a:r>
            <a:r>
              <a:rPr lang="en-GB" dirty="0"/>
              <a:t> to reveal each example and briefly talk through them in turn:</a:t>
            </a:r>
            <a:endParaRPr dirty="0"/>
          </a:p>
          <a:p>
            <a:pPr marL="685800" lvl="1" indent="-228600" algn="l" rtl="0">
              <a:spcBef>
                <a:spcPts val="0"/>
              </a:spcBef>
              <a:spcAft>
                <a:spcPts val="0"/>
              </a:spcAft>
              <a:buClr>
                <a:schemeClr val="dk1"/>
              </a:buClr>
              <a:buSzPts val="1200"/>
              <a:buFont typeface="Arial"/>
              <a:buChar char="•"/>
            </a:pPr>
            <a:r>
              <a:rPr lang="en-GB" dirty="0"/>
              <a:t>Bullying can include online (cyber) bullying, prejudice-based, and discriminatory bullying, including:</a:t>
            </a:r>
            <a:endParaRPr dirty="0"/>
          </a:p>
          <a:p>
            <a:pPr marL="1143000" marR="0" lvl="2" indent="-228600" algn="l" rtl="0">
              <a:lnSpc>
                <a:spcPct val="100000"/>
              </a:lnSpc>
              <a:spcBef>
                <a:spcPts val="0"/>
              </a:spcBef>
              <a:spcAft>
                <a:spcPts val="0"/>
              </a:spcAft>
              <a:buClr>
                <a:schemeClr val="dk1"/>
              </a:buClr>
              <a:buSzPts val="1200"/>
              <a:buFont typeface="Arial"/>
              <a:buChar char="•"/>
            </a:pPr>
            <a:r>
              <a:rPr lang="en-GB" dirty="0"/>
              <a:t>Bullying because of a child’s sexuality or perceived sexuality</a:t>
            </a:r>
            <a:endParaRPr b="0" dirty="0"/>
          </a:p>
          <a:p>
            <a:pPr marL="1143000" lvl="2" indent="-228600" algn="l" rtl="0">
              <a:spcBef>
                <a:spcPts val="0"/>
              </a:spcBef>
              <a:spcAft>
                <a:spcPts val="0"/>
              </a:spcAft>
              <a:buClr>
                <a:schemeClr val="dk1"/>
              </a:buClr>
              <a:buSzPts val="1200"/>
              <a:buFont typeface="Arial"/>
              <a:buChar char="•"/>
            </a:pPr>
            <a:r>
              <a:rPr lang="en-GB" dirty="0"/>
              <a:t>Gender-based bullying (such as teasing, or excluding others for not conforming to gender ‘norms’)</a:t>
            </a:r>
            <a:endParaRPr dirty="0"/>
          </a:p>
          <a:p>
            <a:pPr marL="1143000" lvl="2" indent="-228600" algn="l" rtl="0">
              <a:spcBef>
                <a:spcPts val="0"/>
              </a:spcBef>
              <a:spcAft>
                <a:spcPts val="0"/>
              </a:spcAft>
              <a:buClr>
                <a:schemeClr val="dk1"/>
              </a:buClr>
              <a:buSzPts val="1200"/>
              <a:buFont typeface="Arial"/>
              <a:buChar char="•"/>
            </a:pPr>
            <a:r>
              <a:rPr lang="en-GB" dirty="0"/>
              <a:t>Use of gender-based power dynamics (such as boys asserting dominance over girls through control or intimidation)</a:t>
            </a:r>
            <a:endParaRPr dirty="0"/>
          </a:p>
          <a:p>
            <a:pPr marL="685800" lvl="1" indent="-228600" algn="l" rtl="0">
              <a:spcBef>
                <a:spcPts val="0"/>
              </a:spcBef>
              <a:spcAft>
                <a:spcPts val="0"/>
              </a:spcAft>
              <a:buClr>
                <a:schemeClr val="dk1"/>
              </a:buClr>
              <a:buSzPts val="1200"/>
              <a:buFont typeface="Arial"/>
              <a:buChar char="•"/>
            </a:pPr>
            <a:r>
              <a:rPr lang="en-GB" dirty="0"/>
              <a:t>Abuse in intimate personal relationships between children. This is sometimes referred to as ‘teenage relationship abuse’, but younger children are also vulnerable to this type of abuse</a:t>
            </a:r>
            <a:endParaRPr dirty="0"/>
          </a:p>
          <a:p>
            <a:pPr marL="685800" lvl="1" indent="-228600" algn="l" rtl="0">
              <a:spcBef>
                <a:spcPts val="0"/>
              </a:spcBef>
              <a:spcAft>
                <a:spcPts val="0"/>
              </a:spcAft>
              <a:buClr>
                <a:schemeClr val="dk1"/>
              </a:buClr>
              <a:buSzPts val="1200"/>
              <a:buFont typeface="Arial"/>
              <a:buChar char="•"/>
            </a:pPr>
            <a:r>
              <a:rPr lang="en-GB" dirty="0"/>
              <a:t>Physical abuse, such as hitting, kicking, shaking biting, hair pulling</a:t>
            </a:r>
            <a:endParaRPr dirty="0"/>
          </a:p>
          <a:p>
            <a:pPr marL="1143000" lvl="2" indent="-228600" algn="l" rtl="0">
              <a:spcBef>
                <a:spcPts val="0"/>
              </a:spcBef>
              <a:spcAft>
                <a:spcPts val="0"/>
              </a:spcAft>
              <a:buClr>
                <a:schemeClr val="dk1"/>
              </a:buClr>
              <a:buSzPts val="1200"/>
              <a:buFont typeface="Arial"/>
              <a:buChar char="•"/>
            </a:pPr>
            <a:r>
              <a:rPr lang="en-GB" dirty="0"/>
              <a:t>Children might also use technology to encourage physical abuse, or threaten it</a:t>
            </a:r>
            <a:endParaRPr dirty="0"/>
          </a:p>
          <a:p>
            <a:pPr marL="685800" lvl="1" indent="-228600" algn="l" rtl="0">
              <a:spcBef>
                <a:spcPts val="0"/>
              </a:spcBef>
              <a:spcAft>
                <a:spcPts val="0"/>
              </a:spcAft>
              <a:buClr>
                <a:schemeClr val="dk1"/>
              </a:buClr>
              <a:buSzPts val="1200"/>
              <a:buFont typeface="Arial"/>
              <a:buChar char="•"/>
            </a:pPr>
            <a:r>
              <a:rPr lang="en-GB" dirty="0"/>
              <a:t>Sexual violence, such as rape, assault by penetration and sexual assault</a:t>
            </a:r>
            <a:endParaRPr dirty="0"/>
          </a:p>
          <a:p>
            <a:pPr marL="1143000" lvl="2" indent="-228600" algn="l" rtl="0">
              <a:spcBef>
                <a:spcPts val="0"/>
              </a:spcBef>
              <a:spcAft>
                <a:spcPts val="0"/>
              </a:spcAft>
              <a:buClr>
                <a:schemeClr val="dk1"/>
              </a:buClr>
              <a:buSzPts val="1200"/>
              <a:buFont typeface="Arial"/>
              <a:buChar char="•"/>
            </a:pPr>
            <a:r>
              <a:rPr lang="en-GB" dirty="0"/>
              <a:t>Again, children might use technology to encourage this type of abuse, or threaten it</a:t>
            </a:r>
            <a:endParaRPr dirty="0"/>
          </a:p>
          <a:p>
            <a:pPr marL="685800" lvl="1" indent="-228600" algn="l" rtl="0">
              <a:spcBef>
                <a:spcPts val="0"/>
              </a:spcBef>
              <a:spcAft>
                <a:spcPts val="0"/>
              </a:spcAft>
              <a:buClr>
                <a:schemeClr val="dk1"/>
              </a:buClr>
              <a:buSzPts val="1200"/>
              <a:buFont typeface="Arial"/>
              <a:buChar char="•"/>
            </a:pPr>
            <a:r>
              <a:rPr lang="en-GB" dirty="0"/>
              <a:t>Sexual harassment can include sexual comments or ‘jokes’, sexualised language or behaviour (such as inappropriate touching, comments about bodies), or online sexual harassment which is standalone or part of a wider pattern of abuse</a:t>
            </a:r>
            <a:endParaRPr dirty="0"/>
          </a:p>
          <a:p>
            <a:pPr marL="1143000" lvl="2" indent="-228600" algn="l" rtl="0">
              <a:spcBef>
                <a:spcPts val="0"/>
              </a:spcBef>
              <a:spcAft>
                <a:spcPts val="0"/>
              </a:spcAft>
              <a:buClr>
                <a:schemeClr val="dk1"/>
              </a:buClr>
              <a:buSzPts val="1200"/>
              <a:buFont typeface="Arial"/>
              <a:buChar char="•"/>
            </a:pPr>
            <a:r>
              <a:rPr lang="en-GB" dirty="0"/>
              <a:t>Abusive messages could include misogynistic or misandrist (</a:t>
            </a:r>
            <a:r>
              <a:rPr lang="en-GB" sz="1200" b="0" i="0" dirty="0">
                <a:solidFill>
                  <a:schemeClr val="dk1"/>
                </a:solidFill>
                <a:latin typeface="Arial"/>
                <a:ea typeface="Arial"/>
                <a:cs typeface="Arial"/>
                <a:sym typeface="Arial"/>
              </a:rPr>
              <a:t>strongly prejudiced against men) content</a:t>
            </a:r>
            <a:endParaRPr dirty="0"/>
          </a:p>
          <a:p>
            <a:pPr marL="685800" lvl="1" indent="-228600" algn="l" rtl="0">
              <a:spcBef>
                <a:spcPts val="0"/>
              </a:spcBef>
              <a:spcAft>
                <a:spcPts val="0"/>
              </a:spcAft>
              <a:buClr>
                <a:schemeClr val="dk1"/>
              </a:buClr>
              <a:buSzPts val="1200"/>
              <a:buFont typeface="Arial"/>
              <a:buChar char="•"/>
            </a:pPr>
            <a:r>
              <a:rPr lang="en-GB" dirty="0"/>
              <a:t>Causing another child to engage in sexual activity without consent, such as forcing them to strip, touch themselves sexually or engage in sexual activity with someone else</a:t>
            </a:r>
            <a:endParaRPr dirty="0"/>
          </a:p>
          <a:p>
            <a:pPr marL="685800" lvl="1" indent="-228600" algn="l" rtl="0">
              <a:spcBef>
                <a:spcPts val="0"/>
              </a:spcBef>
              <a:spcAft>
                <a:spcPts val="0"/>
              </a:spcAft>
              <a:buClr>
                <a:schemeClr val="dk1"/>
              </a:buClr>
              <a:buSzPts val="1200"/>
              <a:buFont typeface="Arial"/>
              <a:buChar char="•"/>
            </a:pPr>
            <a:r>
              <a:rPr lang="en-GB" dirty="0"/>
              <a:t>Upskirting – where someone takes a picture under a person’s clothing without their permission, for sexual gratification or to cause the victim humiliation, distress or alarm</a:t>
            </a:r>
            <a:endParaRPr dirty="0"/>
          </a:p>
          <a:p>
            <a:pPr marL="685800" lvl="1" indent="-228600" algn="l" rtl="0">
              <a:spcBef>
                <a:spcPts val="0"/>
              </a:spcBef>
              <a:spcAft>
                <a:spcPts val="0"/>
              </a:spcAft>
              <a:buClr>
                <a:schemeClr val="dk1"/>
              </a:buClr>
              <a:buSzPts val="1200"/>
              <a:buFont typeface="Arial"/>
              <a:buChar char="•"/>
            </a:pPr>
            <a:r>
              <a:rPr lang="en-GB" dirty="0"/>
              <a:t>Sharing nude or semi-nude images and/or videos (including AI-generated images such as ‘deepfakes’)</a:t>
            </a:r>
            <a:endParaRPr dirty="0"/>
          </a:p>
          <a:p>
            <a:pPr marL="1143000" lvl="2" indent="-228600" algn="l" rtl="0">
              <a:spcBef>
                <a:spcPts val="0"/>
              </a:spcBef>
              <a:spcAft>
                <a:spcPts val="0"/>
              </a:spcAft>
              <a:buClr>
                <a:schemeClr val="dk1"/>
              </a:buClr>
              <a:buSzPts val="1200"/>
              <a:buFont typeface="Arial"/>
              <a:buChar char="•"/>
            </a:pPr>
            <a:r>
              <a:rPr lang="en-GB" dirty="0"/>
              <a:t>Abuse could also include sharing images and pornography with those who don’t want to receive this content</a:t>
            </a:r>
            <a:endParaRPr dirty="0"/>
          </a:p>
          <a:p>
            <a:pPr marL="685800" lvl="1" indent="-228600" algn="l" rtl="0">
              <a:spcBef>
                <a:spcPts val="0"/>
              </a:spcBef>
              <a:spcAft>
                <a:spcPts val="0"/>
              </a:spcAft>
              <a:buClr>
                <a:schemeClr val="dk1"/>
              </a:buClr>
              <a:buSzPts val="1200"/>
              <a:buFont typeface="Arial"/>
              <a:buChar char="•"/>
            </a:pPr>
            <a:r>
              <a:rPr lang="en-GB" dirty="0"/>
              <a:t>Initiation or hazing-type violence and rituals could involve using harassment, abuse and/or humiliation as a way of initiating someone into a group, and may also include an online element</a:t>
            </a:r>
            <a:br>
              <a:rPr lang="en-GB" dirty="0"/>
            </a:br>
            <a:endParaRPr dirty="0"/>
          </a:p>
          <a:p>
            <a:pPr marL="171450" lvl="0" indent="-171450" algn="l" rtl="0">
              <a:spcBef>
                <a:spcPts val="0"/>
              </a:spcBef>
              <a:spcAft>
                <a:spcPts val="0"/>
              </a:spcAft>
              <a:buClr>
                <a:schemeClr val="dk1"/>
              </a:buClr>
              <a:buSzPts val="1200"/>
              <a:buFont typeface="Arial"/>
              <a:buChar char="•"/>
            </a:pPr>
            <a:r>
              <a:rPr lang="en-GB" dirty="0"/>
              <a:t>Tell staff other examples of gender violence could include (read through all the examples below, or 1 or 2 depending on the time you have):</a:t>
            </a:r>
            <a:endParaRPr dirty="0"/>
          </a:p>
          <a:p>
            <a:pPr marL="228600" lvl="0" indent="-228600" algn="l" rtl="0">
              <a:spcBef>
                <a:spcPts val="0"/>
              </a:spcBef>
              <a:spcAft>
                <a:spcPts val="0"/>
              </a:spcAft>
              <a:buClr>
                <a:schemeClr val="dk1"/>
              </a:buClr>
              <a:buSzPts val="1200"/>
              <a:buFont typeface="Play"/>
              <a:buAutoNum type="arabicPeriod"/>
            </a:pPr>
            <a:r>
              <a:rPr lang="en-GB" sz="1200" b="0" i="0" dirty="0">
                <a:solidFill>
                  <a:schemeClr val="dk1"/>
                </a:solidFill>
                <a:latin typeface="Arial"/>
                <a:ea typeface="Arial"/>
                <a:cs typeface="Arial"/>
                <a:sym typeface="Arial"/>
              </a:rPr>
              <a:t>During a PSHE lesson, a group of year 10 boys constantly interrupt the female teacher, using language like ‘red pill’ and making derogatory comments about the girls in the class. They argue that women are meant to be quiet and do as they’re told. Explain: this behaviour reflects exposure to misogynistic online influencers and must be challenged immediately to prevent normalising abuse and sexism</a:t>
            </a:r>
            <a:endParaRPr dirty="0"/>
          </a:p>
          <a:p>
            <a:pPr marL="228600" lvl="0" indent="-228600" algn="l" rtl="0">
              <a:spcBef>
                <a:spcPts val="0"/>
              </a:spcBef>
              <a:spcAft>
                <a:spcPts val="0"/>
              </a:spcAft>
              <a:buClr>
                <a:schemeClr val="dk1"/>
              </a:buClr>
              <a:buSzPts val="1200"/>
              <a:buFont typeface="Play"/>
              <a:buAutoNum type="arabicPeriod"/>
            </a:pPr>
            <a:r>
              <a:rPr lang="en-GB" sz="1200" b="0" i="0" u="none" strike="noStrike" dirty="0">
                <a:solidFill>
                  <a:schemeClr val="dk1"/>
                </a:solidFill>
                <a:latin typeface="Arial"/>
                <a:ea typeface="Arial"/>
                <a:cs typeface="Arial"/>
                <a:sym typeface="Arial"/>
              </a:rPr>
              <a:t>A year 9 girl reports that an ‘upskirting’ image of her is being shared around the school via a messaging app. She says that she feels really embarrassed and upset about the images, but the boys sharing it say that it's “just a joke". Explain: upskirting is a criminal offence, and is a serious form of child-on-child abuse that must be reported to the DSL immediately </a:t>
            </a:r>
            <a:endParaRPr sz="1200" b="0" i="0" dirty="0">
              <a:solidFill>
                <a:schemeClr val="dk1"/>
              </a:solidFill>
              <a:latin typeface="Arial"/>
              <a:ea typeface="Arial"/>
              <a:cs typeface="Arial"/>
              <a:sym typeface="Arial"/>
            </a:endParaRPr>
          </a:p>
          <a:p>
            <a:pPr marL="228600" lvl="0" indent="-228600" algn="l" rtl="0">
              <a:spcBef>
                <a:spcPts val="0"/>
              </a:spcBef>
              <a:spcAft>
                <a:spcPts val="0"/>
              </a:spcAft>
              <a:buClr>
                <a:schemeClr val="dk1"/>
              </a:buClr>
              <a:buSzPts val="1200"/>
              <a:buFont typeface="Play"/>
              <a:buAutoNum type="arabicPeriod"/>
            </a:pPr>
            <a:r>
              <a:rPr lang="en-GB" sz="1200" b="0" i="0" dirty="0">
                <a:solidFill>
                  <a:schemeClr val="dk1"/>
                </a:solidFill>
                <a:latin typeface="Arial"/>
                <a:ea typeface="Arial"/>
                <a:cs typeface="Arial"/>
                <a:sym typeface="Arial"/>
              </a:rPr>
              <a:t>A year 11 pupil appears increasingly withdrawn and anxious. Her friends mention that her boyfriend (also in year 11) constantly checks her phone, tells her what she is allowed to wear, and demands she sends him location updates when she isn’t with him. Explain: this is coercive and controlling behaviour, and is a form of teenage relationship abuse that requires immediate safeguarding intervention to support and protect the victim</a:t>
            </a:r>
            <a:endParaRPr dirty="0"/>
          </a:p>
          <a:p>
            <a:pPr marL="171450" lvl="0" indent="-95250" algn="l" rtl="0">
              <a:spcBef>
                <a:spcPts val="0"/>
              </a:spcBef>
              <a:spcAft>
                <a:spcPts val="0"/>
              </a:spcAft>
              <a:buClr>
                <a:schemeClr val="dk1"/>
              </a:buClr>
              <a:buSzPts val="1200"/>
              <a:buFont typeface="Arial"/>
              <a:buNone/>
            </a:pPr>
            <a:endParaRPr sz="1200" b="0"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sz="1200" b="0" dirty="0">
              <a:solidFill>
                <a:schemeClr val="dk1"/>
              </a:solidFill>
              <a:latin typeface="Arial"/>
              <a:ea typeface="Arial"/>
              <a:cs typeface="Arial"/>
              <a:sym typeface="Arial"/>
            </a:endParaRPr>
          </a:p>
          <a:p>
            <a:pPr marL="228600" lvl="0" indent="-152400" algn="l" rtl="0">
              <a:spcBef>
                <a:spcPts val="0"/>
              </a:spcBef>
              <a:spcAft>
                <a:spcPts val="0"/>
              </a:spcAft>
              <a:buClr>
                <a:schemeClr val="dk1"/>
              </a:buClr>
              <a:buSzPts val="1200"/>
              <a:buFont typeface="Arial"/>
              <a:buNone/>
            </a:pPr>
            <a:endParaRPr b="0" dirty="0"/>
          </a:p>
          <a:p>
            <a:pPr marL="228600" lvl="0" indent="-152400" algn="l" rtl="0">
              <a:spcBef>
                <a:spcPts val="0"/>
              </a:spcBef>
              <a:spcAft>
                <a:spcPts val="0"/>
              </a:spcAft>
              <a:buClr>
                <a:schemeClr val="dk1"/>
              </a:buClr>
              <a:buSzPts val="1200"/>
              <a:buFont typeface="Arial"/>
              <a:buNone/>
            </a:pPr>
            <a:endParaRPr dirty="0"/>
          </a:p>
          <a:p>
            <a:pPr marL="228600" lvl="0" indent="-152400" algn="l" rtl="0">
              <a:spcBef>
                <a:spcPts val="0"/>
              </a:spcBef>
              <a:spcAft>
                <a:spcPts val="0"/>
              </a:spcAft>
              <a:buClr>
                <a:schemeClr val="dk1"/>
              </a:buClr>
              <a:buSzPts val="1200"/>
              <a:buFont typeface="Arial"/>
              <a:buNone/>
            </a:pPr>
            <a:endParaRPr dirty="0"/>
          </a:p>
          <a:p>
            <a:pPr marL="228600" lvl="0" indent="-152400" algn="l" rtl="0">
              <a:spcBef>
                <a:spcPts val="0"/>
              </a:spcBef>
              <a:spcAft>
                <a:spcPts val="0"/>
              </a:spcAft>
              <a:buClr>
                <a:schemeClr val="dk1"/>
              </a:buClr>
              <a:buSzPts val="1200"/>
              <a:buFont typeface="Arial"/>
              <a:buNone/>
            </a:pPr>
            <a:endParaRPr dirty="0"/>
          </a:p>
          <a:p>
            <a:pPr marL="228600" lvl="0" indent="-152400" algn="l" rtl="0">
              <a:spcBef>
                <a:spcPts val="0"/>
              </a:spcBef>
              <a:spcAft>
                <a:spcPts val="0"/>
              </a:spcAft>
              <a:buClr>
                <a:schemeClr val="dk1"/>
              </a:buClr>
              <a:buSzPts val="1200"/>
              <a:buFont typeface="Arial"/>
              <a:buNone/>
            </a:pPr>
            <a:endParaRPr dirty="0"/>
          </a:p>
        </p:txBody>
      </p:sp>
      <p:sp>
        <p:nvSpPr>
          <p:cNvPr id="1333" name="Google Shape;1333;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349" name="Google Shape;1349;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dirty="0">
                <a:latin typeface="Arial"/>
                <a:ea typeface="Arial"/>
                <a:cs typeface="Arial"/>
                <a:sym typeface="Arial"/>
              </a:rPr>
              <a:t>Child-on-child abuse, including harassment and violence (continued)</a:t>
            </a:r>
            <a:endParaRPr sz="1800" dirty="0">
              <a:latin typeface="Arial"/>
              <a:ea typeface="Arial"/>
              <a:cs typeface="Arial"/>
              <a:sym typeface="Arial"/>
            </a:endParaRPr>
          </a:p>
          <a:p>
            <a:pPr marL="0" lvl="0" indent="0" algn="l" rtl="0">
              <a:spcBef>
                <a:spcPts val="0"/>
              </a:spcBef>
              <a:spcAft>
                <a:spcPts val="0"/>
              </a:spcAft>
              <a:buNone/>
            </a:pPr>
            <a:r>
              <a:rPr lang="en-GB" b="1" dirty="0"/>
              <a:t> </a:t>
            </a:r>
            <a:endParaRPr dirty="0"/>
          </a:p>
          <a:p>
            <a:pPr marL="0" lvl="0" indent="0" algn="l" rtl="0">
              <a:spcBef>
                <a:spcPts val="0"/>
              </a:spcBef>
              <a:spcAft>
                <a:spcPts val="0"/>
              </a:spcAft>
              <a:buNone/>
            </a:pPr>
            <a:r>
              <a:rPr lang="en-GB" b="1" dirty="0"/>
              <a:t>In advance, edit this slide to briefly summarise your procedures for reporting possible child-on-child abuse, including who to report to and how</a:t>
            </a:r>
            <a:endParaRPr dirty="0"/>
          </a:p>
          <a:p>
            <a:pPr marL="170730" lvl="0" indent="-94530" algn="l" rtl="0">
              <a:spcBef>
                <a:spcPts val="0"/>
              </a:spcBef>
              <a:spcAft>
                <a:spcPts val="0"/>
              </a:spcAft>
              <a:buClr>
                <a:schemeClr val="dk1"/>
              </a:buClr>
              <a:buSzPts val="1200"/>
              <a:buFont typeface="Arial"/>
              <a:buNone/>
            </a:pPr>
            <a:endParaRPr dirty="0"/>
          </a:p>
          <a:p>
            <a:pPr marL="170730" lvl="0" indent="-170730" algn="l" rtl="0">
              <a:spcBef>
                <a:spcPts val="0"/>
              </a:spcBef>
              <a:spcAft>
                <a:spcPts val="0"/>
              </a:spcAft>
              <a:buClr>
                <a:schemeClr val="dk1"/>
              </a:buClr>
              <a:buSzPts val="1200"/>
              <a:buFont typeface="Arial"/>
              <a:buChar char="•"/>
            </a:pPr>
            <a:r>
              <a:rPr lang="en-GB" dirty="0"/>
              <a:t>Explain that staff might witness child-on-child abuse between pupils, or a pupil might tell them they’ve been a victim of child-on-child abuse</a:t>
            </a:r>
            <a:endParaRPr dirty="0"/>
          </a:p>
          <a:p>
            <a:pPr marL="170730" lvl="0" indent="-170730" algn="l" rtl="0">
              <a:spcBef>
                <a:spcPts val="0"/>
              </a:spcBef>
              <a:spcAft>
                <a:spcPts val="0"/>
              </a:spcAft>
              <a:buClr>
                <a:schemeClr val="dk1"/>
              </a:buClr>
              <a:buSzPts val="1200"/>
              <a:buFont typeface="Arial"/>
              <a:buChar char="•"/>
            </a:pPr>
            <a:r>
              <a:rPr lang="en-GB" dirty="0"/>
              <a:t>Staff might also see signs that something is wrong, such as the common behavioural signs we looked at earlier. They should always be alert to </a:t>
            </a:r>
            <a:r>
              <a:rPr lang="en-GB" b="1" dirty="0"/>
              <a:t>changes</a:t>
            </a:r>
            <a:r>
              <a:rPr lang="en-GB" dirty="0"/>
              <a:t> in a child, such as in their mood, behaviour or school performance</a:t>
            </a:r>
            <a:endParaRPr dirty="0"/>
          </a:p>
          <a:p>
            <a:pPr marL="170730" lvl="0" indent="-170730" algn="l" rtl="0">
              <a:spcBef>
                <a:spcPts val="0"/>
              </a:spcBef>
              <a:spcAft>
                <a:spcPts val="0"/>
              </a:spcAft>
              <a:buClr>
                <a:schemeClr val="dk1"/>
              </a:buClr>
              <a:buSzPts val="1200"/>
              <a:buFont typeface="Arial"/>
              <a:buChar char="•"/>
            </a:pPr>
            <a:r>
              <a:rPr lang="en-GB" dirty="0"/>
              <a:t>While anyone can be affected, staff should be aware that: </a:t>
            </a:r>
            <a:endParaRPr dirty="0"/>
          </a:p>
          <a:p>
            <a:pPr marL="627930" lvl="1" indent="-170730" algn="l" rtl="0">
              <a:spcBef>
                <a:spcPts val="0"/>
              </a:spcBef>
              <a:spcAft>
                <a:spcPts val="0"/>
              </a:spcAft>
              <a:buClr>
                <a:schemeClr val="dk1"/>
              </a:buClr>
              <a:buSzPts val="1200"/>
              <a:buFont typeface="Arial"/>
              <a:buChar char="•"/>
            </a:pPr>
            <a:r>
              <a:rPr lang="en-GB" dirty="0"/>
              <a:t>It’s more likely to be girls as the victim of sexual violence and sexual harassment, and boys more likely to be the perpetrators</a:t>
            </a:r>
            <a:endParaRPr dirty="0"/>
          </a:p>
          <a:p>
            <a:pPr marL="627930" lvl="1" indent="-170730" algn="l" rtl="0">
              <a:spcBef>
                <a:spcPts val="0"/>
              </a:spcBef>
              <a:spcAft>
                <a:spcPts val="0"/>
              </a:spcAft>
              <a:buClr>
                <a:schemeClr val="dk1"/>
              </a:buClr>
              <a:buSzPts val="1200"/>
              <a:buFont typeface="Arial"/>
              <a:buChar char="•"/>
            </a:pPr>
            <a:r>
              <a:rPr lang="en-GB" dirty="0"/>
              <a:t>Children with disabilities are 3 times more likely to be abused by their peers</a:t>
            </a:r>
            <a:endParaRPr dirty="0"/>
          </a:p>
          <a:p>
            <a:pPr marL="457200" lvl="1" indent="0" algn="l" rtl="0">
              <a:spcBef>
                <a:spcPts val="0"/>
              </a:spcBef>
              <a:spcAft>
                <a:spcPts val="0"/>
              </a:spcAft>
              <a:buClr>
                <a:schemeClr val="dk1"/>
              </a:buClr>
              <a:buSzPts val="1200"/>
              <a:buFont typeface="Arial"/>
              <a:buNone/>
            </a:pPr>
            <a:endParaRPr dirty="0"/>
          </a:p>
          <a:p>
            <a:pPr marL="170730" lvl="0" indent="-170730" algn="l" rtl="0">
              <a:spcBef>
                <a:spcPts val="0"/>
              </a:spcBef>
              <a:spcAft>
                <a:spcPts val="0"/>
              </a:spcAft>
              <a:buClr>
                <a:schemeClr val="dk1"/>
              </a:buClr>
              <a:buSzPts val="1200"/>
              <a:buFont typeface="Arial"/>
              <a:buChar char="•"/>
            </a:pPr>
            <a:r>
              <a:rPr lang="en-GB" dirty="0"/>
              <a:t>Whether a child makes an allegation of child-on-child abuse, or staff see something that’s a cause for concern, staff should always take </a:t>
            </a:r>
            <a:r>
              <a:rPr lang="en-GB" b="1" dirty="0"/>
              <a:t>immediate</a:t>
            </a:r>
            <a:r>
              <a:rPr lang="en-GB" dirty="0"/>
              <a:t> action, following your school’s reporting</a:t>
            </a:r>
            <a:endParaRPr dirty="0"/>
          </a:p>
          <a:p>
            <a:pPr marL="626010" lvl="1" indent="-170730" algn="l" rtl="0">
              <a:spcBef>
                <a:spcPts val="0"/>
              </a:spcBef>
              <a:spcAft>
                <a:spcPts val="0"/>
              </a:spcAft>
              <a:buClr>
                <a:schemeClr val="dk1"/>
              </a:buClr>
              <a:buSzPts val="1200"/>
              <a:buFont typeface="Arial"/>
              <a:buChar char="•"/>
            </a:pPr>
            <a:r>
              <a:rPr lang="en-GB" dirty="0"/>
              <a:t>If a child does make an allegation, staff should reassure the child that they’ll be supported and kept safe. Don’t make the child feel like they’re causing trouble by speaking up</a:t>
            </a:r>
            <a:endParaRPr dirty="0"/>
          </a:p>
          <a:p>
            <a:pPr marL="626010" lvl="1" indent="-170730" algn="l" rtl="0">
              <a:spcBef>
                <a:spcPts val="0"/>
              </a:spcBef>
              <a:spcAft>
                <a:spcPts val="0"/>
              </a:spcAft>
              <a:buClr>
                <a:schemeClr val="dk1"/>
              </a:buClr>
              <a:buSzPts val="1200"/>
              <a:buFont typeface="Arial"/>
              <a:buChar char="•"/>
            </a:pPr>
            <a:r>
              <a:rPr lang="en-GB" dirty="0"/>
              <a:t>Staff should never dismiss an allegation as “banter”, “part of growing up”, “having a laugh” or “boys being boys”. This can create a culture of unacceptable behaviours, and an unsafe environment for children. It can ‘normalise’ abuse, leading to children accepting and not reporting it</a:t>
            </a:r>
            <a:br>
              <a:rPr lang="en-GB" dirty="0"/>
            </a:br>
            <a:endParaRPr dirty="0"/>
          </a:p>
          <a:p>
            <a:pPr marL="170730" lvl="0" indent="-170730" algn="l" rtl="0">
              <a:spcBef>
                <a:spcPts val="0"/>
              </a:spcBef>
              <a:spcAft>
                <a:spcPts val="0"/>
              </a:spcAft>
              <a:buClr>
                <a:schemeClr val="dk1"/>
              </a:buClr>
              <a:buSzPts val="1200"/>
              <a:buFont typeface="Arial"/>
              <a:buChar char="•"/>
            </a:pPr>
            <a:r>
              <a:rPr lang="en-GB" dirty="0"/>
              <a:t>Explain that while the alleged victim must always be the priority in any case of child-on-child abuse, schools must still balance providing appropriate support and taking disciplinary action of the alleged perpetrator – they aren’t mutually exclusive </a:t>
            </a:r>
            <a:br>
              <a:rPr lang="en-GB" dirty="0"/>
            </a:b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p:txBody>
      </p:sp>
      <p:sp>
        <p:nvSpPr>
          <p:cNvPr id="1350" name="Google Shape;1350;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1"/>
        <p:cNvGrpSpPr/>
        <p:nvPr/>
      </p:nvGrpSpPr>
      <p:grpSpPr>
        <a:xfrm>
          <a:off x="0" y="0"/>
          <a:ext cx="0" cy="0"/>
          <a:chOff x="0" y="0"/>
          <a:chExt cx="0" cy="0"/>
        </a:xfrm>
      </p:grpSpPr>
      <p:sp>
        <p:nvSpPr>
          <p:cNvPr id="1362" name="Google Shape;1362;p82: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363" name="Google Shape;1363;p82: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GB" b="1" dirty="0"/>
              <a:t>Children who are absent from education</a:t>
            </a:r>
            <a:endParaRPr dirty="0"/>
          </a:p>
          <a:p>
            <a:pPr marL="0" lvl="0" indent="0" algn="l" rtl="0">
              <a:spcBef>
                <a:spcPts val="0"/>
              </a:spcBef>
              <a:spcAft>
                <a:spcPts val="0"/>
              </a:spcAft>
              <a:buClr>
                <a:schemeClr val="dk1"/>
              </a:buClr>
              <a:buSzPts val="1200"/>
              <a:buFont typeface="Arial"/>
              <a:buNone/>
            </a:pPr>
            <a:endParaRPr b="1" dirty="0"/>
          </a:p>
          <a:p>
            <a:pPr marL="0" lvl="0" indent="0" algn="l" rtl="0">
              <a:spcBef>
                <a:spcPts val="0"/>
              </a:spcBef>
              <a:spcAft>
                <a:spcPts val="0"/>
              </a:spcAft>
              <a:buClr>
                <a:schemeClr val="dk1"/>
              </a:buClr>
              <a:buSzPts val="1200"/>
              <a:buFont typeface="Arial"/>
              <a:buNone/>
            </a:pPr>
            <a:r>
              <a:rPr lang="en-GB" b="1" dirty="0"/>
              <a:t>[In advance, edit this slide to summarise your school’s absence procedures]</a:t>
            </a:r>
            <a:endParaRPr dirty="0"/>
          </a:p>
          <a:p>
            <a:pPr marL="0" lvl="0" indent="0" algn="l" rtl="0">
              <a:spcBef>
                <a:spcPts val="0"/>
              </a:spcBef>
              <a:spcAft>
                <a:spcPts val="0"/>
              </a:spcAft>
              <a:buClr>
                <a:schemeClr val="dk1"/>
              </a:buClr>
              <a:buSzPts val="1200"/>
              <a:buFont typeface="Arial"/>
              <a:buNone/>
            </a:pPr>
            <a:endParaRPr dirty="0"/>
          </a:p>
          <a:p>
            <a:pPr marL="170730" lvl="0" indent="-170730" algn="l" rtl="0">
              <a:spcBef>
                <a:spcPts val="0"/>
              </a:spcBef>
              <a:spcAft>
                <a:spcPts val="0"/>
              </a:spcAft>
              <a:buClr>
                <a:schemeClr val="dk1"/>
              </a:buClr>
              <a:buSzPts val="1200"/>
              <a:buFont typeface="Arial"/>
              <a:buChar char="•"/>
            </a:pPr>
            <a:r>
              <a:rPr lang="en-GB" dirty="0"/>
              <a:t>Explain that children being absent from education repeatedly and/or for prolonged periods are vital warning signs of a range of safeguarding issues:</a:t>
            </a:r>
            <a:endParaRPr dirty="0"/>
          </a:p>
          <a:p>
            <a:pPr marL="626010" lvl="1" indent="-170729" algn="l" rtl="0">
              <a:spcBef>
                <a:spcPts val="0"/>
              </a:spcBef>
              <a:spcAft>
                <a:spcPts val="0"/>
              </a:spcAft>
              <a:buClr>
                <a:schemeClr val="dk1"/>
              </a:buClr>
              <a:buSzPts val="1200"/>
              <a:buFont typeface="Arial"/>
              <a:buChar char="•"/>
            </a:pPr>
            <a:r>
              <a:rPr lang="en-GB" dirty="0"/>
              <a:t>It could indicate that a child is being abused or neglected, or that a child is being sexually or criminally exploited (particularly for county lines)</a:t>
            </a:r>
            <a:endParaRPr dirty="0"/>
          </a:p>
          <a:p>
            <a:pPr marL="626010" lvl="1" indent="-170729" algn="l" rtl="0">
              <a:spcBef>
                <a:spcPts val="0"/>
              </a:spcBef>
              <a:spcAft>
                <a:spcPts val="0"/>
              </a:spcAft>
              <a:buClr>
                <a:schemeClr val="dk1"/>
              </a:buClr>
              <a:buSzPts val="1200"/>
              <a:buFont typeface="Arial"/>
              <a:buChar char="•"/>
            </a:pPr>
            <a:r>
              <a:rPr lang="en-GB" dirty="0"/>
              <a:t>It might also indicate that a child has mental health problems, or is at risk of:</a:t>
            </a:r>
            <a:endParaRPr dirty="0"/>
          </a:p>
          <a:p>
            <a:pPr marL="1081289" lvl="2" indent="-170730" algn="l" rtl="0">
              <a:spcBef>
                <a:spcPts val="0"/>
              </a:spcBef>
              <a:spcAft>
                <a:spcPts val="0"/>
              </a:spcAft>
              <a:buClr>
                <a:schemeClr val="dk1"/>
              </a:buClr>
              <a:buSzPts val="1200"/>
              <a:buFont typeface="Arial"/>
              <a:buChar char="•"/>
            </a:pPr>
            <a:r>
              <a:rPr lang="en-GB" dirty="0"/>
              <a:t>Substance abuse</a:t>
            </a:r>
            <a:endParaRPr dirty="0"/>
          </a:p>
          <a:p>
            <a:pPr marL="1081289" lvl="2" indent="-170730" algn="l" rtl="0">
              <a:spcBef>
                <a:spcPts val="0"/>
              </a:spcBef>
              <a:spcAft>
                <a:spcPts val="0"/>
              </a:spcAft>
              <a:buClr>
                <a:schemeClr val="dk1"/>
              </a:buClr>
              <a:buSzPts val="1200"/>
              <a:buFont typeface="Arial"/>
              <a:buChar char="•"/>
            </a:pPr>
            <a:r>
              <a:rPr lang="en-GB" dirty="0"/>
              <a:t>Female genital mutilation (FGM)</a:t>
            </a:r>
            <a:endParaRPr dirty="0"/>
          </a:p>
          <a:p>
            <a:pPr marL="1081289" lvl="2" indent="-170730" algn="l" rtl="0">
              <a:spcBef>
                <a:spcPts val="0"/>
              </a:spcBef>
              <a:spcAft>
                <a:spcPts val="0"/>
              </a:spcAft>
              <a:buClr>
                <a:schemeClr val="dk1"/>
              </a:buClr>
              <a:buSzPts val="1200"/>
              <a:buFont typeface="Arial"/>
              <a:buChar char="•"/>
            </a:pPr>
            <a:r>
              <a:rPr lang="en-GB" dirty="0"/>
              <a:t>Honour-based abuse or forced marriage</a:t>
            </a:r>
            <a:endParaRPr dirty="0"/>
          </a:p>
          <a:p>
            <a:pPr marL="1081289" lvl="2" indent="-170730" algn="l" rtl="0">
              <a:spcBef>
                <a:spcPts val="0"/>
              </a:spcBef>
              <a:spcAft>
                <a:spcPts val="0"/>
              </a:spcAft>
              <a:buClr>
                <a:schemeClr val="dk1"/>
              </a:buClr>
              <a:buSzPts val="1200"/>
              <a:buFont typeface="Arial"/>
              <a:buChar char="•"/>
            </a:pPr>
            <a:r>
              <a:rPr lang="en-GB" dirty="0"/>
              <a:t>Exploitation</a:t>
            </a:r>
            <a:endParaRPr dirty="0"/>
          </a:p>
          <a:p>
            <a:pPr marL="1081289" lvl="2" indent="-170730" algn="l" rtl="0">
              <a:spcBef>
                <a:spcPts val="0"/>
              </a:spcBef>
              <a:spcAft>
                <a:spcPts val="0"/>
              </a:spcAft>
              <a:buClr>
                <a:schemeClr val="dk1"/>
              </a:buClr>
              <a:buSzPts val="1200"/>
              <a:buFont typeface="Arial"/>
              <a:buChar char="•"/>
            </a:pPr>
            <a:r>
              <a:rPr lang="en-GB" dirty="0"/>
              <a:t>Risk of travelling to conflict zones</a:t>
            </a:r>
            <a:endParaRPr dirty="0"/>
          </a:p>
          <a:p>
            <a:pPr marL="624089" lvl="1" indent="-170729" algn="l" rtl="0">
              <a:spcBef>
                <a:spcPts val="0"/>
              </a:spcBef>
              <a:spcAft>
                <a:spcPts val="0"/>
              </a:spcAft>
              <a:buClr>
                <a:schemeClr val="dk1"/>
              </a:buClr>
              <a:buSzPts val="1200"/>
              <a:buFont typeface="Arial"/>
              <a:buChar char="•"/>
            </a:pPr>
            <a:r>
              <a:rPr lang="en-GB" dirty="0"/>
              <a:t>Early intervention is essential to identify any underlying safeguarding risks, and to help prevent children who are absent from becoming a child missing education in the future </a:t>
            </a:r>
            <a:endParaRPr dirty="0"/>
          </a:p>
          <a:p>
            <a:pPr marL="624089" lvl="1" indent="-170729" algn="l" rtl="0">
              <a:spcBef>
                <a:spcPts val="0"/>
              </a:spcBef>
              <a:spcAft>
                <a:spcPts val="0"/>
              </a:spcAft>
              <a:buClr>
                <a:schemeClr val="dk1"/>
              </a:buClr>
              <a:buSzPts val="1200"/>
              <a:buFont typeface="Arial"/>
              <a:buChar char="•"/>
            </a:pPr>
            <a:r>
              <a:rPr lang="en-GB" dirty="0"/>
              <a:t>Being absent from education could also increase known safeguarding risks within the family or in the community</a:t>
            </a:r>
            <a:endParaRPr dirty="0"/>
          </a:p>
          <a:p>
            <a:pPr marL="624089" lvl="1" indent="-170729" algn="l" rtl="0">
              <a:spcBef>
                <a:spcPts val="0"/>
              </a:spcBef>
              <a:spcAft>
                <a:spcPts val="0"/>
              </a:spcAft>
              <a:buClr>
                <a:schemeClr val="dk1"/>
              </a:buClr>
              <a:buSzPts val="1200"/>
              <a:buFont typeface="Arial"/>
              <a:buChar char="•"/>
            </a:pPr>
            <a:r>
              <a:rPr lang="en-GB" dirty="0"/>
              <a:t>Explain to staff that they need to be aware of your school’s procedures for unauthorised absence and children who are absent from education</a:t>
            </a:r>
            <a:endParaRPr dirty="0"/>
          </a:p>
          <a:p>
            <a:pPr marL="455280" lvl="1"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marR="0" lvl="0" indent="-170730" algn="l" rtl="0">
              <a:lnSpc>
                <a:spcPct val="100000"/>
              </a:lnSpc>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Working together to improve school attendance. </a:t>
            </a:r>
            <a:r>
              <a:rPr lang="en-GB" dirty="0"/>
              <a:t>https://www.gov.uk/government/publications/working-together-to-improve-school-attendance</a:t>
            </a:r>
            <a:endParaRPr dirty="0"/>
          </a:p>
        </p:txBody>
      </p:sp>
      <p:sp>
        <p:nvSpPr>
          <p:cNvPr id="1364" name="Google Shape;1364;p82: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92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0"/>
        <p:cNvGrpSpPr/>
        <p:nvPr/>
      </p:nvGrpSpPr>
      <p:grpSpPr>
        <a:xfrm>
          <a:off x="0" y="0"/>
          <a:ext cx="0" cy="0"/>
          <a:chOff x="0" y="0"/>
          <a:chExt cx="0" cy="0"/>
        </a:xfrm>
      </p:grpSpPr>
      <p:sp>
        <p:nvSpPr>
          <p:cNvPr id="1371" name="Google Shape;1371;p83: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372" name="Google Shape;1372;p83: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GB" b="1" dirty="0"/>
              <a:t>Radicalisation</a:t>
            </a:r>
            <a:br>
              <a:rPr lang="en-GB" b="1" dirty="0"/>
            </a:br>
            <a:r>
              <a:rPr lang="en-GB" b="1" dirty="0"/>
              <a:t> </a:t>
            </a:r>
            <a:endParaRPr dirty="0"/>
          </a:p>
          <a:p>
            <a:pPr marL="170730" lvl="0" indent="-170730"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Tell staff that another safeguarding issue where you (as a school) have specific duties is radicalisation, under the Prevent duty</a:t>
            </a:r>
            <a:endParaRPr dirty="0"/>
          </a:p>
          <a:p>
            <a:pPr marL="170730" lvl="0" indent="-170730"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Explain to staff that when it comes to radicalisation, there’s no 1 path that leads to it, or 1 type of person who can be radicalised </a:t>
            </a:r>
            <a:endParaRPr dirty="0"/>
          </a:p>
          <a:p>
            <a:pPr marL="627930" lvl="1" indent="-170729"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Explain to staff what the Prevent duty says: </a:t>
            </a:r>
            <a:endParaRPr dirty="0"/>
          </a:p>
          <a:p>
            <a:pPr marL="627930" lvl="1" indent="-170729" algn="l" rtl="0">
              <a:spcBef>
                <a:spcPts val="0"/>
              </a:spcBef>
              <a:spcAft>
                <a:spcPts val="0"/>
              </a:spcAft>
              <a:buClr>
                <a:srgbClr val="000000"/>
              </a:buClr>
              <a:buSzPts val="1200"/>
              <a:buFont typeface="Arial"/>
              <a:buChar char="•"/>
            </a:pPr>
            <a:r>
              <a:rPr lang="en-GB" b="1" dirty="0">
                <a:solidFill>
                  <a:srgbClr val="000000"/>
                </a:solidFill>
                <a:latin typeface="Arial"/>
                <a:ea typeface="Arial"/>
                <a:cs typeface="Arial"/>
                <a:sym typeface="Arial"/>
              </a:rPr>
              <a:t>[Select to bring up point 1] </a:t>
            </a:r>
            <a:r>
              <a:rPr lang="en-GB" dirty="0">
                <a:solidFill>
                  <a:srgbClr val="000000"/>
                </a:solidFill>
                <a:latin typeface="Arial"/>
                <a:ea typeface="Arial"/>
                <a:cs typeface="Arial"/>
                <a:sym typeface="Arial"/>
              </a:rPr>
              <a:t>One of the objectives of Prevent is to intervene early to support people who are susceptible to radicalisation. Children tend to be more easily influenced and impressionable, which can make them more susceptible</a:t>
            </a:r>
            <a:endParaRPr dirty="0"/>
          </a:p>
          <a:p>
            <a:pPr marL="627930" lvl="1" indent="-170729"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Children who are vulnerable to grooming for sexual exploitation or criminal exploitation may also be vulnerable to radicalisation. Experiencing abuse, bullying, or having personal or emotional difficulties can also make children more susceptible </a:t>
            </a:r>
            <a:br>
              <a:rPr lang="en-GB" dirty="0">
                <a:solidFill>
                  <a:srgbClr val="000000"/>
                </a:solidFill>
                <a:latin typeface="Arial"/>
                <a:ea typeface="Arial"/>
                <a:cs typeface="Arial"/>
                <a:sym typeface="Arial"/>
              </a:rPr>
            </a:br>
            <a:endParaRPr dirty="0"/>
          </a:p>
          <a:p>
            <a:pPr marL="627930" lvl="1" indent="-170729" algn="l" rtl="0">
              <a:spcBef>
                <a:spcPts val="0"/>
              </a:spcBef>
              <a:spcAft>
                <a:spcPts val="0"/>
              </a:spcAft>
              <a:buClr>
                <a:srgbClr val="000000"/>
              </a:buClr>
              <a:buSzPts val="1200"/>
              <a:buFont typeface="Arial"/>
              <a:buChar char="•"/>
            </a:pPr>
            <a:r>
              <a:rPr lang="en-GB" b="1" dirty="0">
                <a:solidFill>
                  <a:srgbClr val="000000"/>
                </a:solidFill>
                <a:latin typeface="Arial"/>
                <a:ea typeface="Arial"/>
                <a:cs typeface="Arial"/>
                <a:sym typeface="Arial"/>
              </a:rPr>
              <a:t>[Select to bring up point 2] </a:t>
            </a:r>
            <a:r>
              <a:rPr lang="en-GB" dirty="0">
                <a:solidFill>
                  <a:srgbClr val="000000"/>
                </a:solidFill>
                <a:latin typeface="Arial"/>
                <a:ea typeface="Arial"/>
                <a:cs typeface="Arial"/>
                <a:sym typeface="Arial"/>
              </a:rPr>
              <a:t>Look out for concerning changes in behaviour, mood or appearance. Explain to staff that, as we know, any changes in behaviour may indicate a safeguarding concern. If a child is being exposed to radicalising influences or drawn into terrorism, they might: </a:t>
            </a:r>
            <a:endParaRPr dirty="0"/>
          </a:p>
          <a:p>
            <a:pPr marL="1197030" lvl="2" indent="-284550"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Have a sudden change in their general behaviour</a:t>
            </a:r>
            <a:endParaRPr dirty="0"/>
          </a:p>
          <a:p>
            <a:pPr marL="1197030" lvl="2" indent="-284550"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Become more argumentative, or suddenly hold strong opinions or values</a:t>
            </a:r>
            <a:endParaRPr dirty="0"/>
          </a:p>
          <a:p>
            <a:pPr marL="1197030" lvl="2" indent="-284550"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Talk in a scripted way</a:t>
            </a:r>
            <a:endParaRPr dirty="0"/>
          </a:p>
          <a:p>
            <a:pPr marL="1197030" lvl="2" indent="-284550"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Refuse to engage with pupils who are different or become abusive towards them </a:t>
            </a:r>
            <a:endParaRPr dirty="0"/>
          </a:p>
          <a:p>
            <a:pPr marL="1197030" lvl="2" indent="-284550"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Embrace conspiracy theories</a:t>
            </a:r>
            <a:endParaRPr dirty="0"/>
          </a:p>
          <a:p>
            <a:pPr marL="1197030" lvl="2" indent="-284550"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Be unwilling or unable to discuss their views</a:t>
            </a:r>
            <a:endParaRPr dirty="0"/>
          </a:p>
          <a:p>
            <a:pPr marL="1197030" lvl="2" indent="-284550"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Show interest in extremists or extreme groups</a:t>
            </a:r>
            <a:endParaRPr dirty="0"/>
          </a:p>
          <a:p>
            <a:pPr marL="1197030" lvl="2" indent="-284550"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Spend a lot more time online or on their phone, which they might become more secretive about</a:t>
            </a:r>
            <a:endParaRPr dirty="0"/>
          </a:p>
          <a:p>
            <a:pPr marL="1197030" lvl="2" indent="-284550" algn="l" rtl="0">
              <a:spcBef>
                <a:spcPts val="0"/>
              </a:spcBef>
              <a:spcAft>
                <a:spcPts val="0"/>
              </a:spcAft>
              <a:buClr>
                <a:srgbClr val="000000"/>
              </a:buClr>
              <a:buSzPts val="1200"/>
              <a:buFont typeface="Arial"/>
              <a:buChar char="•"/>
            </a:pPr>
            <a:r>
              <a:rPr lang="en-GB" dirty="0">
                <a:solidFill>
                  <a:srgbClr val="000000"/>
                </a:solidFill>
                <a:latin typeface="Arial"/>
                <a:ea typeface="Arial"/>
                <a:cs typeface="Arial"/>
                <a:sym typeface="Arial"/>
              </a:rPr>
              <a:t>Access extremist online content and have uncontrolled and unsupervised access to the internet</a:t>
            </a:r>
            <a:br>
              <a:rPr lang="en-GB" dirty="0">
                <a:solidFill>
                  <a:srgbClr val="000000"/>
                </a:solidFill>
                <a:latin typeface="Arial"/>
                <a:ea typeface="Arial"/>
                <a:cs typeface="Arial"/>
                <a:sym typeface="Arial"/>
              </a:rPr>
            </a:br>
            <a:endParaRPr dirty="0"/>
          </a:p>
          <a:p>
            <a:pPr marL="627930" lvl="1" indent="-170729" algn="l" rtl="0">
              <a:spcBef>
                <a:spcPts val="0"/>
              </a:spcBef>
              <a:spcAft>
                <a:spcPts val="0"/>
              </a:spcAft>
              <a:buClr>
                <a:srgbClr val="000000"/>
              </a:buClr>
              <a:buSzPts val="1200"/>
              <a:buFont typeface="Arial"/>
              <a:buChar char="•"/>
            </a:pPr>
            <a:r>
              <a:rPr lang="en-GB" b="1" dirty="0">
                <a:solidFill>
                  <a:srgbClr val="000000"/>
                </a:solidFill>
                <a:latin typeface="Arial"/>
                <a:ea typeface="Arial"/>
                <a:cs typeface="Arial"/>
                <a:sym typeface="Arial"/>
              </a:rPr>
              <a:t>[Select to bring up point 3] </a:t>
            </a:r>
            <a:r>
              <a:rPr lang="en-GB" b="0" dirty="0">
                <a:solidFill>
                  <a:srgbClr val="000000"/>
                </a:solidFill>
                <a:latin typeface="Arial"/>
                <a:ea typeface="Arial"/>
                <a:cs typeface="Arial"/>
                <a:sym typeface="Arial"/>
              </a:rPr>
              <a:t>Know where and how to report concerns. Staff should follow your safeguarding policies and procedures, which normally involves reporting concerns to the DSL or your Prevent lead</a:t>
            </a:r>
            <a:br>
              <a:rPr lang="en-GB" b="0" dirty="0">
                <a:solidFill>
                  <a:srgbClr val="000000"/>
                </a:solidFill>
                <a:latin typeface="Arial"/>
                <a:ea typeface="Arial"/>
                <a:cs typeface="Arial"/>
                <a:sym typeface="Arial"/>
              </a:rPr>
            </a:br>
            <a:endParaRPr b="0" dirty="0">
              <a:solidFill>
                <a:srgbClr val="000000"/>
              </a:solidFill>
              <a:latin typeface="Arial"/>
              <a:ea typeface="Arial"/>
              <a:cs typeface="Arial"/>
              <a:sym typeface="Arial"/>
            </a:endParaRPr>
          </a:p>
          <a:p>
            <a:pPr marL="170730" lvl="0" indent="-170730" algn="l" rtl="0">
              <a:spcBef>
                <a:spcPts val="0"/>
              </a:spcBef>
              <a:spcAft>
                <a:spcPts val="0"/>
              </a:spcAft>
              <a:buClr>
                <a:srgbClr val="000000"/>
              </a:buClr>
              <a:buSzPts val="1200"/>
              <a:buFont typeface="Arial"/>
              <a:buChar char="•"/>
            </a:pPr>
            <a:r>
              <a:rPr lang="en-GB" b="0" dirty="0">
                <a:solidFill>
                  <a:srgbClr val="000000"/>
                </a:solidFill>
                <a:latin typeface="Arial"/>
                <a:ea typeface="Arial"/>
                <a:cs typeface="Arial"/>
                <a:sym typeface="Arial"/>
              </a:rPr>
              <a:t>Explain to staff that:</a:t>
            </a:r>
            <a:endParaRPr dirty="0"/>
          </a:p>
          <a:p>
            <a:pPr marL="627930" lvl="1" indent="-170730" algn="l" rtl="0">
              <a:spcBef>
                <a:spcPts val="0"/>
              </a:spcBef>
              <a:spcAft>
                <a:spcPts val="0"/>
              </a:spcAft>
              <a:buClr>
                <a:srgbClr val="000000"/>
              </a:buClr>
              <a:buSzPts val="1200"/>
              <a:buFont typeface="Arial"/>
              <a:buChar char="•"/>
            </a:pPr>
            <a:r>
              <a:rPr lang="en-GB" b="0" dirty="0">
                <a:solidFill>
                  <a:srgbClr val="000000"/>
                </a:solidFill>
                <a:latin typeface="Arial"/>
                <a:ea typeface="Arial"/>
                <a:cs typeface="Arial"/>
                <a:sym typeface="Arial"/>
              </a:rPr>
              <a:t>Anyone can make a referral to Prevent, but staff should follow the school’s child protection policy and procedures</a:t>
            </a:r>
            <a:endParaRPr b="0" dirty="0">
              <a:solidFill>
                <a:srgbClr val="000000"/>
              </a:solidFill>
              <a:highlight>
                <a:srgbClr val="FFFF00"/>
              </a:highlight>
              <a:latin typeface="Arial"/>
              <a:ea typeface="Arial"/>
              <a:cs typeface="Arial"/>
              <a:sym typeface="Arial"/>
            </a:endParaRPr>
          </a:p>
          <a:p>
            <a:pPr marL="627930" lvl="1" indent="-170730" algn="l" rtl="0">
              <a:spcBef>
                <a:spcPts val="0"/>
              </a:spcBef>
              <a:spcAft>
                <a:spcPts val="0"/>
              </a:spcAft>
              <a:buClr>
                <a:srgbClr val="000000"/>
              </a:buClr>
              <a:buSzPts val="1200"/>
              <a:buFont typeface="Arial"/>
              <a:buChar char="•"/>
            </a:pPr>
            <a:r>
              <a:rPr lang="en-GB" b="1" dirty="0">
                <a:solidFill>
                  <a:srgbClr val="000000"/>
                </a:solidFill>
                <a:highlight>
                  <a:srgbClr val="FFFF00"/>
                </a:highlight>
                <a:latin typeface="Arial"/>
                <a:ea typeface="Arial"/>
                <a:cs typeface="Arial"/>
                <a:sym typeface="Arial"/>
              </a:rPr>
              <a:t>[Adapt to suit your school’s policies and procedures] </a:t>
            </a:r>
            <a:r>
              <a:rPr lang="en-GB" b="0" dirty="0">
                <a:solidFill>
                  <a:srgbClr val="000000"/>
                </a:solidFill>
                <a:latin typeface="Arial"/>
                <a:ea typeface="Arial"/>
                <a:cs typeface="Arial"/>
                <a:sym typeface="Arial"/>
              </a:rPr>
              <a:t>Report any concern immediately to the DSL/Prevent lead so they can decide what action to take next and whether a referral is appropriate</a:t>
            </a:r>
            <a:br>
              <a:rPr lang="en-GB" dirty="0"/>
            </a:br>
            <a:endParaRPr dirty="0"/>
          </a:p>
          <a:p>
            <a:pPr marL="171450" lvl="0" indent="-171450" algn="l" rtl="0">
              <a:spcBef>
                <a:spcPts val="0"/>
              </a:spcBef>
              <a:spcAft>
                <a:spcPts val="0"/>
              </a:spcAft>
              <a:buClr>
                <a:schemeClr val="dk1"/>
              </a:buClr>
              <a:buSzPts val="1200"/>
              <a:buFont typeface="Arial"/>
              <a:buChar char="•"/>
            </a:pPr>
            <a:r>
              <a:rPr lang="en-GB" b="1" dirty="0"/>
              <a:t>If you want to go into more depth on radicalisation with your staff, use our eLearning course, ‘Preventing radicalisation’: https://safeguarding.thekeysupport.com/preventing-radicalisation/</a:t>
            </a:r>
            <a:endParaRPr dirty="0"/>
          </a:p>
          <a:p>
            <a:pPr marL="170730" lvl="0" indent="-94530" algn="l" rtl="0">
              <a:spcBef>
                <a:spcPts val="0"/>
              </a:spcBef>
              <a:spcAft>
                <a:spcPts val="0"/>
              </a:spcAft>
              <a:buClr>
                <a:schemeClr val="dk1"/>
              </a:buClr>
              <a:buSzPts val="1200"/>
              <a:buFont typeface="Arimo"/>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marR="0" lvl="0" indent="-170730" algn="l" rtl="0">
              <a:lnSpc>
                <a:spcPct val="100000"/>
              </a:lnSpc>
              <a:spcBef>
                <a:spcPts val="0"/>
              </a:spcBef>
              <a:spcAft>
                <a:spcPts val="0"/>
              </a:spcAft>
              <a:buClr>
                <a:schemeClr val="dk1"/>
              </a:buClr>
              <a:buSzPts val="1200"/>
              <a:buFont typeface="Arial"/>
              <a:buChar char="•"/>
            </a:pPr>
            <a:r>
              <a:rPr lang="en-GB" dirty="0"/>
              <a:t>GOV.UK – Department for Education (DfE), </a:t>
            </a:r>
            <a:r>
              <a:rPr lang="en-GB" b="0" i="1" dirty="0">
                <a:solidFill>
                  <a:srgbClr val="0B0C0C"/>
                </a:solidFill>
                <a:highlight>
                  <a:srgbClr val="FFFFFF"/>
                </a:highlight>
                <a:latin typeface="Arial"/>
                <a:ea typeface="Arial"/>
                <a:cs typeface="Arial"/>
                <a:sym typeface="Arial"/>
              </a:rPr>
              <a:t>The Prevent duty: safeguarding learners vulnerable to radicalisation</a:t>
            </a:r>
            <a:r>
              <a:rPr lang="en-GB" b="0" i="0" dirty="0">
                <a:solidFill>
                  <a:srgbClr val="0B0C0C"/>
                </a:solidFill>
                <a:highlight>
                  <a:srgbClr val="FFFFFF"/>
                </a:highlight>
                <a:latin typeface="Arial"/>
                <a:ea typeface="Arial"/>
                <a:cs typeface="Arial"/>
                <a:sym typeface="Arial"/>
              </a:rPr>
              <a:t>. https://www.gov.uk/government/publications/the-prevent-duty-safeguarding-learners-vulnerable-to-radicalisation</a:t>
            </a:r>
            <a:endParaRPr dirty="0"/>
          </a:p>
          <a:p>
            <a:pPr marL="170730" marR="0" lvl="0" indent="-170730" algn="l" rtl="0">
              <a:lnSpc>
                <a:spcPct val="100000"/>
              </a:lnSpc>
              <a:spcBef>
                <a:spcPts val="0"/>
              </a:spcBef>
              <a:spcAft>
                <a:spcPts val="0"/>
              </a:spcAft>
              <a:buClr>
                <a:srgbClr val="0B0C0C"/>
              </a:buClr>
              <a:buSzPts val="1200"/>
              <a:buFont typeface="Arial"/>
              <a:buChar char="•"/>
            </a:pPr>
            <a:r>
              <a:rPr lang="en-GB" b="0" i="0" dirty="0">
                <a:solidFill>
                  <a:srgbClr val="0B0C0C"/>
                </a:solidFill>
                <a:highlight>
                  <a:srgbClr val="FFFFFF"/>
                </a:highlight>
                <a:latin typeface="Arial"/>
                <a:ea typeface="Arial"/>
                <a:cs typeface="Arial"/>
                <a:sym typeface="Arial"/>
              </a:rPr>
              <a:t>GOV.UK </a:t>
            </a:r>
            <a:r>
              <a:rPr lang="en-GB" dirty="0"/>
              <a:t>– Home Office, </a:t>
            </a:r>
            <a:r>
              <a:rPr lang="en-GB" i="1" dirty="0"/>
              <a:t>Prevent duty guidance: England and Wales (2023).</a:t>
            </a:r>
            <a:r>
              <a:rPr lang="en-GB" i="0" dirty="0"/>
              <a:t> https://www.gov.uk/government/publications/prevent-duty-guidance</a:t>
            </a:r>
            <a:endParaRPr b="0" i="0" dirty="0">
              <a:solidFill>
                <a:srgbClr val="0B0C0C"/>
              </a:solidFill>
              <a:highlight>
                <a:srgbClr val="FFFFFF"/>
              </a:highlight>
              <a:latin typeface="Arial"/>
              <a:ea typeface="Arial"/>
              <a:cs typeface="Arial"/>
              <a:sym typeface="Arial"/>
            </a:endParaRPr>
          </a:p>
          <a:p>
            <a:pPr marL="170730" marR="0" lvl="0" indent="-170730" algn="l" rtl="0">
              <a:lnSpc>
                <a:spcPct val="100000"/>
              </a:lnSpc>
              <a:spcBef>
                <a:spcPts val="0"/>
              </a:spcBef>
              <a:spcAft>
                <a:spcPts val="0"/>
              </a:spcAft>
              <a:buClr>
                <a:schemeClr val="dk1"/>
              </a:buClr>
              <a:buSzPts val="1200"/>
              <a:buFont typeface="Arial"/>
              <a:buChar char="•"/>
            </a:pPr>
            <a:r>
              <a:rPr lang="en-GB" dirty="0"/>
              <a:t>Educate against hate, </a:t>
            </a:r>
            <a:r>
              <a:rPr lang="en-GB" i="1" dirty="0"/>
              <a:t>Signs of radicalisation</a:t>
            </a:r>
            <a:r>
              <a:rPr lang="en-GB" dirty="0"/>
              <a:t>. https://www.educateagainsthate.com/signs-of-radicalisation/</a:t>
            </a:r>
            <a:endParaRPr dirty="0"/>
          </a:p>
          <a:p>
            <a:pPr marL="170730" lvl="0" indent="-9453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endParaRPr dirty="0"/>
          </a:p>
        </p:txBody>
      </p:sp>
      <p:sp>
        <p:nvSpPr>
          <p:cNvPr id="1373" name="Google Shape;1373;p83: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93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9"/>
        <p:cNvGrpSpPr/>
        <p:nvPr/>
      </p:nvGrpSpPr>
      <p:grpSpPr>
        <a:xfrm>
          <a:off x="0" y="0"/>
          <a:ext cx="0" cy="0"/>
          <a:chOff x="0" y="0"/>
          <a:chExt cx="0" cy="0"/>
        </a:xfrm>
      </p:grpSpPr>
      <p:sp>
        <p:nvSpPr>
          <p:cNvPr id="1380" name="Google Shape;1380;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381" name="Google Shape;1381;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b="1" dirty="0"/>
              <a:t>Radicalisation (continued)</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[In advance – optional – this could be made more interactive through </a:t>
            </a:r>
            <a:r>
              <a:rPr lang="en-GB" sz="1200" b="1" dirty="0" err="1">
                <a:latin typeface="Arial"/>
                <a:ea typeface="Arial"/>
                <a:cs typeface="Arial"/>
                <a:sym typeface="Arial"/>
              </a:rPr>
              <a:t>mentimeter</a:t>
            </a:r>
            <a:r>
              <a:rPr lang="en-GB" sz="1200" b="1" dirty="0">
                <a:latin typeface="Arial"/>
                <a:ea typeface="Arial"/>
                <a:cs typeface="Arial"/>
                <a:sym typeface="Arial"/>
              </a:rPr>
              <a:t> – word cloud, wall etc)</a:t>
            </a:r>
            <a:endParaRPr b="1"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Arial"/>
              <a:buChar char="•"/>
            </a:pPr>
            <a:r>
              <a:rPr lang="en-GB" dirty="0"/>
              <a:t>Explain to staff that you’re going to look at the signs of radicalisation</a:t>
            </a:r>
            <a:br>
              <a:rPr lang="en-GB" dirty="0"/>
            </a:br>
            <a:endParaRPr dirty="0"/>
          </a:p>
          <a:p>
            <a:pPr marL="171450" marR="0" lvl="0" indent="-171450" algn="l" rtl="0">
              <a:lnSpc>
                <a:spcPct val="100000"/>
              </a:lnSpc>
              <a:spcBef>
                <a:spcPts val="0"/>
              </a:spcBef>
              <a:spcAft>
                <a:spcPts val="0"/>
              </a:spcAft>
              <a:buClr>
                <a:schemeClr val="dk1"/>
              </a:buClr>
              <a:buSzPts val="1200"/>
              <a:buFont typeface="Arial"/>
              <a:buChar char="•"/>
            </a:pPr>
            <a:r>
              <a:rPr lang="en-GB" b="1" dirty="0"/>
              <a:t>Ask</a:t>
            </a:r>
            <a:r>
              <a:rPr lang="en-GB" b="0" dirty="0"/>
              <a:t> for suggestions on possible signs of radicalisation before going through the list on the slide. Or you can choose to ask staff to connect to</a:t>
            </a:r>
            <a:r>
              <a:rPr lang="en-GB" sz="1200" b="0" i="0" dirty="0">
                <a:solidFill>
                  <a:schemeClr val="dk1"/>
                </a:solidFill>
                <a:latin typeface="Arial"/>
                <a:ea typeface="Arial"/>
                <a:cs typeface="Arial"/>
                <a:sym typeface="Arial"/>
              </a:rPr>
              <a:t> Mentimeter or Kahoot with their phones and submit keywords on what they think the signs of radicalisation are before revealing the answers</a:t>
            </a:r>
            <a:endParaRPr sz="1200" dirty="0">
              <a:solidFill>
                <a:schemeClr val="dk1"/>
              </a:solidFill>
              <a:latin typeface="Arial"/>
              <a:ea typeface="Arial"/>
              <a:cs typeface="Arial"/>
              <a:sym typeface="Arial"/>
            </a:endParaRPr>
          </a:p>
          <a:p>
            <a:pPr marL="171450" lvl="0" indent="-95250" algn="l" rtl="0">
              <a:spcBef>
                <a:spcPts val="0"/>
              </a:spcBef>
              <a:spcAft>
                <a:spcPts val="0"/>
              </a:spcAft>
              <a:buClr>
                <a:schemeClr val="dk1"/>
              </a:buClr>
              <a:buSzPts val="1200"/>
              <a:buFont typeface="Arial"/>
              <a:buNone/>
            </a:pPr>
            <a:endParaRPr b="0" dirty="0"/>
          </a:p>
          <a:p>
            <a:pPr marL="171450" lvl="0" indent="-171450" algn="l" rtl="0">
              <a:spcBef>
                <a:spcPts val="0"/>
              </a:spcBef>
              <a:spcAft>
                <a:spcPts val="0"/>
              </a:spcAft>
              <a:buClr>
                <a:schemeClr val="dk1"/>
              </a:buClr>
              <a:buSzPts val="1200"/>
              <a:buFont typeface="Arial"/>
              <a:buChar char="•"/>
            </a:pPr>
            <a:r>
              <a:rPr lang="en-GB" b="1" dirty="0"/>
              <a:t>Select</a:t>
            </a:r>
            <a:r>
              <a:rPr lang="en-GB" dirty="0"/>
              <a:t> to bring up the signs in turn:</a:t>
            </a:r>
            <a:endParaRPr dirty="0"/>
          </a:p>
          <a:p>
            <a:pPr marL="628650" lvl="1" indent="-171450" algn="l" rtl="0">
              <a:spcBef>
                <a:spcPts val="0"/>
              </a:spcBef>
              <a:spcAft>
                <a:spcPts val="0"/>
              </a:spcAft>
              <a:buClr>
                <a:schemeClr val="dk1"/>
              </a:buClr>
              <a:buSzPts val="1200"/>
              <a:buFont typeface="Arial"/>
              <a:buChar char="•"/>
            </a:pPr>
            <a:r>
              <a:rPr lang="en-GB" dirty="0"/>
              <a:t>Becoming more isolated from friends and family</a:t>
            </a:r>
            <a:endParaRPr dirty="0"/>
          </a:p>
          <a:p>
            <a:pPr marL="628650" lvl="1" indent="-171450" algn="l" rtl="0">
              <a:spcBef>
                <a:spcPts val="0"/>
              </a:spcBef>
              <a:spcAft>
                <a:spcPts val="0"/>
              </a:spcAft>
              <a:buClr>
                <a:schemeClr val="dk1"/>
              </a:buClr>
              <a:buSzPts val="1200"/>
              <a:buFont typeface="Arial"/>
              <a:buChar char="•"/>
            </a:pPr>
            <a:r>
              <a:rPr lang="en-GB" dirty="0"/>
              <a:t>Not being willing or able to talk about their views</a:t>
            </a:r>
            <a:endParaRPr dirty="0"/>
          </a:p>
          <a:p>
            <a:pPr marL="628650" lvl="1" indent="-171450" algn="l" rtl="0">
              <a:spcBef>
                <a:spcPts val="0"/>
              </a:spcBef>
              <a:spcAft>
                <a:spcPts val="0"/>
              </a:spcAft>
              <a:buClr>
                <a:schemeClr val="dk1"/>
              </a:buClr>
              <a:buSzPts val="1200"/>
              <a:buFont typeface="Arial"/>
              <a:buChar char="•"/>
            </a:pPr>
            <a:r>
              <a:rPr lang="en-GB" dirty="0"/>
              <a:t>Becoming more angry</a:t>
            </a:r>
            <a:endParaRPr dirty="0"/>
          </a:p>
          <a:p>
            <a:pPr marL="628650" lvl="1" indent="-171450" algn="l" rtl="0">
              <a:spcBef>
                <a:spcPts val="0"/>
              </a:spcBef>
              <a:spcAft>
                <a:spcPts val="0"/>
              </a:spcAft>
              <a:buClr>
                <a:schemeClr val="dk1"/>
              </a:buClr>
              <a:buSzPts val="1200"/>
              <a:buFont typeface="Arial"/>
              <a:buChar char="•"/>
            </a:pPr>
            <a:r>
              <a:rPr lang="en-GB" dirty="0"/>
              <a:t>Talking as if from a script, or using new phrases </a:t>
            </a:r>
            <a:endParaRPr dirty="0"/>
          </a:p>
          <a:p>
            <a:pPr marL="628650" lvl="1" indent="-171450" algn="l" rtl="0">
              <a:spcBef>
                <a:spcPts val="0"/>
              </a:spcBef>
              <a:spcAft>
                <a:spcPts val="0"/>
              </a:spcAft>
              <a:buClr>
                <a:schemeClr val="dk1"/>
              </a:buClr>
              <a:buSzPts val="1200"/>
              <a:buFont typeface="Arial"/>
              <a:buChar char="•"/>
            </a:pPr>
            <a:r>
              <a:rPr lang="en-GB" dirty="0"/>
              <a:t>Becoming more secretive, especially about their internet use </a:t>
            </a:r>
            <a:endParaRPr dirty="0"/>
          </a:p>
        </p:txBody>
      </p:sp>
      <p:sp>
        <p:nvSpPr>
          <p:cNvPr id="1382" name="Google Shape;1382;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94</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7"/>
        <p:cNvGrpSpPr/>
        <p:nvPr/>
      </p:nvGrpSpPr>
      <p:grpSpPr>
        <a:xfrm>
          <a:off x="0" y="0"/>
          <a:ext cx="0" cy="0"/>
          <a:chOff x="0" y="0"/>
          <a:chExt cx="0" cy="0"/>
        </a:xfrm>
      </p:grpSpPr>
      <p:sp>
        <p:nvSpPr>
          <p:cNvPr id="1388" name="Google Shape;1388;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389" name="Google Shape;1389;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Female genital mutilation (FGM)</a:t>
            </a:r>
            <a:endParaRPr sz="1200" dirty="0">
              <a:latin typeface="Arial"/>
              <a:ea typeface="Arial"/>
              <a:cs typeface="Arial"/>
              <a:sym typeface="Arial"/>
            </a:endParaRPr>
          </a:p>
          <a:p>
            <a:pPr marL="0" lvl="0" indent="0" algn="l" rtl="0">
              <a:spcBef>
                <a:spcPts val="0"/>
              </a:spcBef>
              <a:spcAft>
                <a:spcPts val="0"/>
              </a:spcAft>
              <a:buNone/>
            </a:pPr>
            <a:endParaRPr b="1" dirty="0"/>
          </a:p>
          <a:p>
            <a:pPr marL="171450" lvl="0" indent="-171450" algn="l" rtl="0">
              <a:spcBef>
                <a:spcPts val="0"/>
              </a:spcBef>
              <a:spcAft>
                <a:spcPts val="0"/>
              </a:spcAft>
              <a:buClr>
                <a:schemeClr val="dk1"/>
              </a:buClr>
              <a:buSzPts val="1200"/>
              <a:buFont typeface="Arial"/>
              <a:buChar char="•"/>
            </a:pPr>
            <a:r>
              <a:rPr lang="en-GB" b="0" dirty="0"/>
              <a:t>Tell staff that you’re now going to look at the issue of female genital mutilation (FGM)</a:t>
            </a:r>
            <a:endParaRPr dirty="0"/>
          </a:p>
          <a:p>
            <a:pPr marL="171450" lvl="0" indent="-171450" algn="l" rtl="0">
              <a:spcBef>
                <a:spcPts val="0"/>
              </a:spcBef>
              <a:spcAft>
                <a:spcPts val="0"/>
              </a:spcAft>
              <a:buClr>
                <a:schemeClr val="dk1"/>
              </a:buClr>
              <a:buSzPts val="1200"/>
              <a:buFont typeface="Arial"/>
              <a:buChar char="•"/>
            </a:pPr>
            <a:r>
              <a:rPr lang="en-GB" dirty="0"/>
              <a:t>Remind staff that FGM is a procedure which involves the deliberate partial or total removal of external female genitalia, or other injury to the female genital organs, for non-medical reasons </a:t>
            </a:r>
            <a:endParaRPr dirty="0"/>
          </a:p>
          <a:p>
            <a:pPr marL="171450" lvl="0" indent="-171450" algn="l" rtl="0">
              <a:spcBef>
                <a:spcPts val="0"/>
              </a:spcBef>
              <a:spcAft>
                <a:spcPts val="0"/>
              </a:spcAft>
              <a:buClr>
                <a:schemeClr val="dk1"/>
              </a:buClr>
              <a:buSzPts val="1200"/>
              <a:buFont typeface="Arial"/>
              <a:buChar char="•"/>
            </a:pPr>
            <a:r>
              <a:rPr lang="en-GB" dirty="0"/>
              <a:t>Explain that FGM can never be justified by culture, tradition or religion. Emphasise that it’s a form of child abuse and illegal under UK law (including taking a child abroad for FGM)</a:t>
            </a:r>
            <a:endParaRPr dirty="0"/>
          </a:p>
          <a:p>
            <a:pPr marL="171450" lvl="0" indent="-171450" algn="l" rtl="0">
              <a:spcBef>
                <a:spcPts val="0"/>
              </a:spcBef>
              <a:spcAft>
                <a:spcPts val="0"/>
              </a:spcAft>
              <a:buClr>
                <a:schemeClr val="dk1"/>
              </a:buClr>
              <a:buSzPts val="1200"/>
              <a:buFont typeface="Arial"/>
              <a:buChar char="•"/>
            </a:pPr>
            <a:r>
              <a:rPr lang="en-GB" dirty="0"/>
              <a:t>Girls in secondary school may be at risk of FGM, or have already undergone FGM. It’s commonly carried out before puberty</a:t>
            </a:r>
            <a:br>
              <a:rPr lang="en-GB" dirty="0"/>
            </a:br>
            <a:endParaRPr dirty="0"/>
          </a:p>
          <a:p>
            <a:pPr marL="171450" lvl="0" indent="-171450" algn="l" rtl="0">
              <a:spcBef>
                <a:spcPts val="0"/>
              </a:spcBef>
              <a:spcAft>
                <a:spcPts val="0"/>
              </a:spcAft>
              <a:buClr>
                <a:schemeClr val="dk1"/>
              </a:buClr>
              <a:buSzPts val="1200"/>
              <a:buFont typeface="Arial"/>
              <a:buChar char="•"/>
            </a:pPr>
            <a:r>
              <a:rPr lang="en-GB" b="1" dirty="0"/>
              <a:t>Why does it happen? </a:t>
            </a:r>
            <a:r>
              <a:rPr lang="en-GB" dirty="0"/>
              <a:t>FGM is a form of honour or faith-based abuse, where crimes are committed to protect or defend the honour of the family and/or community. Families might believe FGM is beneficial to the girl or in her best interests, but there are no medical reasons for it to be done and it can cause serious harm, including: </a:t>
            </a:r>
            <a:endParaRPr dirty="0"/>
          </a:p>
          <a:p>
            <a:pPr marL="628650" lvl="1" indent="-171450" algn="l" rtl="0">
              <a:spcBef>
                <a:spcPts val="0"/>
              </a:spcBef>
              <a:spcAft>
                <a:spcPts val="0"/>
              </a:spcAft>
              <a:buClr>
                <a:schemeClr val="dk1"/>
              </a:buClr>
              <a:buSzPts val="1200"/>
              <a:buFont typeface="Arial"/>
              <a:buChar char="•"/>
            </a:pPr>
            <a:r>
              <a:rPr lang="en-GB" dirty="0"/>
              <a:t>Pain, infection, bleeding, urinary problems, mental health problems and, later, problems with sex and pregnancy</a:t>
            </a:r>
            <a:endParaRPr dirty="0"/>
          </a:p>
          <a:p>
            <a:pPr marL="457200" lvl="1"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Tell staff they have a vital role to play in spotting the early warning signs that FGM might take place and protecting children</a:t>
            </a:r>
            <a:endParaRPr dirty="0"/>
          </a:p>
          <a:p>
            <a:pPr marL="628650" lvl="1" indent="-171450" algn="l" rtl="0">
              <a:spcBef>
                <a:spcPts val="0"/>
              </a:spcBef>
              <a:spcAft>
                <a:spcPts val="0"/>
              </a:spcAft>
              <a:buClr>
                <a:schemeClr val="dk1"/>
              </a:buClr>
              <a:buSzPts val="1200"/>
              <a:buFont typeface="Arial"/>
              <a:buChar char="•"/>
            </a:pPr>
            <a:r>
              <a:rPr lang="en-GB" dirty="0"/>
              <a:t>Note that FGM often takes place during the school holidays, so the child can be taken abroad and have enough time to heal afterwards – explain that although FGM often happens overseas, it does also take place in the UK </a:t>
            </a:r>
            <a:endParaRPr sz="1200" dirty="0">
              <a:solidFill>
                <a:schemeClr val="dk1"/>
              </a:solidFill>
              <a:latin typeface="Arial"/>
              <a:ea typeface="Arial"/>
              <a:cs typeface="Arial"/>
              <a:sym typeface="Arial"/>
            </a:endParaRPr>
          </a:p>
          <a:p>
            <a:pPr marL="628650" lvl="1" indent="-95250" algn="l" rtl="0">
              <a:spcBef>
                <a:spcPts val="0"/>
              </a:spcBef>
              <a:spcAft>
                <a:spcPts val="0"/>
              </a:spcAft>
              <a:buClr>
                <a:schemeClr val="dk1"/>
              </a:buClr>
              <a:buSzPts val="1200"/>
              <a:buFont typeface="Arial"/>
              <a:buNone/>
            </a:pPr>
            <a:endParaRPr sz="1200"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rgbClr val="12263F"/>
              </a:buClr>
              <a:buSzPts val="1200"/>
              <a:buFont typeface="Webdings" panose="05030102010509060703" pitchFamily="18" charset="2"/>
              <a:buChar char="i"/>
            </a:pPr>
            <a:r>
              <a:rPr lang="en-GB" sz="1200" b="1" dirty="0">
                <a:solidFill>
                  <a:srgbClr val="12263F"/>
                </a:solidFill>
                <a:latin typeface="Arial"/>
                <a:ea typeface="Arial"/>
                <a:cs typeface="Arial"/>
                <a:sym typeface="Arial"/>
              </a:rPr>
              <a:t>For a more in-depth look at this topic, see our:</a:t>
            </a:r>
            <a:endParaRPr dirty="0"/>
          </a:p>
          <a:p>
            <a:pPr marL="171450" marR="0" lvl="0" indent="-171450" algn="l" rtl="0">
              <a:lnSpc>
                <a:spcPct val="100000"/>
              </a:lnSpc>
              <a:spcBef>
                <a:spcPts val="0"/>
              </a:spcBef>
              <a:spcAft>
                <a:spcPts val="0"/>
              </a:spcAft>
              <a:buClr>
                <a:srgbClr val="12263F"/>
              </a:buClr>
              <a:buSzPts val="1200"/>
              <a:buFont typeface="Arial"/>
              <a:buChar char="•"/>
            </a:pPr>
            <a:r>
              <a:rPr lang="en-GB" sz="1200" b="1" dirty="0">
                <a:solidFill>
                  <a:srgbClr val="12263F"/>
                </a:solidFill>
                <a:latin typeface="Arial"/>
                <a:ea typeface="Arial"/>
                <a:cs typeface="Arial"/>
                <a:sym typeface="Arial"/>
              </a:rPr>
              <a:t>FGM staff briefing: https://safeguarding.thekeysupport.com/factsheets-and-briefings/female-genital-mutilation-fgm-staff-briefing/</a:t>
            </a:r>
            <a:endParaRPr dirty="0"/>
          </a:p>
          <a:p>
            <a:pPr marL="171450" marR="0" lvl="0" indent="-171450" algn="l" rtl="0">
              <a:lnSpc>
                <a:spcPct val="100000"/>
              </a:lnSpc>
              <a:spcBef>
                <a:spcPts val="0"/>
              </a:spcBef>
              <a:spcAft>
                <a:spcPts val="0"/>
              </a:spcAft>
              <a:buClr>
                <a:srgbClr val="F1F1F1"/>
              </a:buClr>
              <a:buSzPts val="1200"/>
              <a:buFont typeface="Arial"/>
              <a:buChar char="•"/>
            </a:pPr>
            <a:r>
              <a:rPr lang="en-GB" sz="1200" b="1" i="0" u="none" strike="noStrike" dirty="0">
                <a:solidFill>
                  <a:srgbClr val="F1F1F1"/>
                </a:solidFill>
                <a:latin typeface="Arial"/>
                <a:ea typeface="Arial"/>
                <a:cs typeface="Arial"/>
                <a:sym typeface="Arial"/>
              </a:rPr>
              <a:t>FGM eLearning course: https://safeguarding.thekeysupport.com/female-genital-mutilation-fgm/</a:t>
            </a:r>
            <a:endParaRPr dirty="0"/>
          </a:p>
          <a:p>
            <a:pPr marL="171450" marR="0" lvl="0" indent="-95250" algn="l" rtl="0">
              <a:lnSpc>
                <a:spcPct val="100000"/>
              </a:lnSpc>
              <a:spcBef>
                <a:spcPts val="0"/>
              </a:spcBef>
              <a:spcAft>
                <a:spcPts val="0"/>
              </a:spcAft>
              <a:buClr>
                <a:schemeClr val="dk1"/>
              </a:buClr>
              <a:buSzPts val="1200"/>
              <a:buFont typeface="Arial"/>
              <a:buNone/>
            </a:pPr>
            <a:endParaRPr b="1" dirty="0"/>
          </a:p>
          <a:p>
            <a:pPr marL="171450" lvl="0" indent="-171450" algn="l" rtl="0">
              <a:spcBef>
                <a:spcPts val="0"/>
              </a:spcBef>
              <a:spcAft>
                <a:spcPts val="0"/>
              </a:spcAft>
              <a:buClr>
                <a:schemeClr val="dk1"/>
              </a:buClr>
              <a:buSzPts val="1200"/>
              <a:buFont typeface="Webdings" panose="05030102010509060703" pitchFamily="18" charset="2"/>
              <a:buChar char="i"/>
            </a:pPr>
            <a:r>
              <a:rPr lang="en-GB" sz="1200" dirty="0"/>
              <a:t>Source:</a:t>
            </a:r>
            <a:endParaRPr dirty="0"/>
          </a:p>
          <a:p>
            <a:pPr marL="171450" lvl="0" indent="-171450" algn="l" rtl="0">
              <a:spcBef>
                <a:spcPts val="0"/>
              </a:spcBef>
              <a:spcAft>
                <a:spcPts val="0"/>
              </a:spcAft>
              <a:buClr>
                <a:schemeClr val="dk1"/>
              </a:buClr>
              <a:buSzPts val="1200"/>
              <a:buFont typeface="Arial"/>
              <a:buChar char="•"/>
            </a:pPr>
            <a:r>
              <a:rPr lang="en-GB" dirty="0"/>
              <a:t>NHS, </a:t>
            </a:r>
            <a:r>
              <a:rPr lang="en-GB" i="1" dirty="0"/>
              <a:t>Female genital mutilation (FGM)</a:t>
            </a:r>
            <a:r>
              <a:rPr lang="en-GB" i="0" dirty="0"/>
              <a:t>. https://www.nhs.uk/conditions/female-genital-mutilation-fgm/ </a:t>
            </a:r>
            <a:endParaRPr dirty="0"/>
          </a:p>
          <a:p>
            <a:pPr marL="457200" lvl="1" indent="0" algn="l" rtl="0">
              <a:spcBef>
                <a:spcPts val="0"/>
              </a:spcBef>
              <a:spcAft>
                <a:spcPts val="0"/>
              </a:spcAft>
              <a:buClr>
                <a:schemeClr val="dk1"/>
              </a:buClr>
              <a:buSzPts val="1200"/>
              <a:buFont typeface="Arial"/>
              <a:buNone/>
            </a:pPr>
            <a:endParaRPr dirty="0"/>
          </a:p>
        </p:txBody>
      </p:sp>
      <p:sp>
        <p:nvSpPr>
          <p:cNvPr id="1390" name="Google Shape;1390;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397" name="Google Shape;1397;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Female genital mutilation (FGM) (continued)</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170730" lvl="0" indent="-170730" algn="l" rtl="0">
              <a:spcBef>
                <a:spcPts val="0"/>
              </a:spcBef>
              <a:spcAft>
                <a:spcPts val="0"/>
              </a:spcAft>
              <a:buClr>
                <a:schemeClr val="dk1"/>
              </a:buClr>
              <a:buSzPts val="1200"/>
              <a:buFont typeface="Arial"/>
              <a:buChar char="•"/>
            </a:pPr>
            <a:r>
              <a:rPr lang="en-GB" dirty="0"/>
              <a:t>Explain that in addition to reporting safeguarding concerns to you (the DSL), teachers have a </a:t>
            </a:r>
            <a:r>
              <a:rPr lang="en-GB" b="1" dirty="0"/>
              <a:t>legal duty </a:t>
            </a:r>
            <a:r>
              <a:rPr lang="en-GB" dirty="0"/>
              <a:t>to personally report known cases of FGM on girls under 18 to the </a:t>
            </a:r>
            <a:r>
              <a:rPr lang="en-GB" b="1" dirty="0"/>
              <a:t>police</a:t>
            </a:r>
            <a:r>
              <a:rPr lang="en-GB" dirty="0"/>
              <a:t> </a:t>
            </a:r>
            <a:endParaRPr dirty="0"/>
          </a:p>
          <a:p>
            <a:pPr marL="170730" marR="0" lvl="0" indent="-170730" algn="l" rtl="0">
              <a:lnSpc>
                <a:spcPct val="100000"/>
              </a:lnSpc>
              <a:spcBef>
                <a:spcPts val="0"/>
              </a:spcBef>
              <a:spcAft>
                <a:spcPts val="0"/>
              </a:spcAft>
              <a:buClr>
                <a:schemeClr val="dk1"/>
              </a:buClr>
              <a:buSzPts val="1200"/>
              <a:buFont typeface="Arial"/>
              <a:buChar char="•"/>
            </a:pPr>
            <a:r>
              <a:rPr lang="en-GB" dirty="0"/>
              <a:t>The mandatory reporting duty applies if a girl under 18 informs a teacher that she’s been a victim of FGM, or the teacher sees physical signs that appear to show the girl has been a victim of FGM. Teachers are more likely to have a girl tell them it’s happened to her, as they won’t be physically examining pupils</a:t>
            </a:r>
            <a:endParaRPr dirty="0"/>
          </a:p>
          <a:p>
            <a:pPr marL="170730" marR="0" lvl="0" indent="-170730" algn="l" rtl="0">
              <a:lnSpc>
                <a:spcPct val="100000"/>
              </a:lnSpc>
              <a:spcBef>
                <a:spcPts val="0"/>
              </a:spcBef>
              <a:spcAft>
                <a:spcPts val="0"/>
              </a:spcAft>
              <a:buClr>
                <a:schemeClr val="dk1"/>
              </a:buClr>
              <a:buSzPts val="1200"/>
              <a:buFont typeface="Arial"/>
              <a:buChar char="•"/>
            </a:pPr>
            <a:r>
              <a:rPr lang="en-GB" dirty="0"/>
              <a:t>Note again how a child might use terms like ‘cut’ to tell someone what’s happened to her</a:t>
            </a:r>
            <a:endParaRPr dirty="0"/>
          </a:p>
          <a:p>
            <a:pPr marL="0" lvl="0" indent="0" algn="l" rtl="0">
              <a:spcBef>
                <a:spcPts val="0"/>
              </a:spcBef>
              <a:spcAft>
                <a:spcPts val="0"/>
              </a:spcAft>
              <a:buClr>
                <a:schemeClr val="dk1"/>
              </a:buClr>
              <a:buSzPts val="1200"/>
              <a:buFont typeface="Arial"/>
              <a:buNone/>
            </a:pPr>
            <a:endParaRPr dirty="0"/>
          </a:p>
          <a:p>
            <a:pPr marL="170730" lvl="0" indent="-170730" algn="l" rtl="0">
              <a:spcBef>
                <a:spcPts val="0"/>
              </a:spcBef>
              <a:spcAft>
                <a:spcPts val="0"/>
              </a:spcAft>
              <a:buClr>
                <a:schemeClr val="dk1"/>
              </a:buClr>
              <a:buSzPts val="1200"/>
              <a:buFont typeface="Arial"/>
              <a:buChar char="•"/>
            </a:pPr>
            <a:r>
              <a:rPr lang="en-GB" dirty="0"/>
              <a:t>If a child tells a teacher she’s a victim, the teacher </a:t>
            </a:r>
            <a:r>
              <a:rPr lang="en-GB" b="1" dirty="0"/>
              <a:t>must</a:t>
            </a:r>
            <a:r>
              <a:rPr lang="en-GB" dirty="0"/>
              <a:t>:</a:t>
            </a:r>
            <a:endParaRPr dirty="0"/>
          </a:p>
          <a:p>
            <a:pPr marL="626010" lvl="1" indent="-170730" algn="l" rtl="0">
              <a:spcBef>
                <a:spcPts val="0"/>
              </a:spcBef>
              <a:spcAft>
                <a:spcPts val="0"/>
              </a:spcAft>
              <a:buClr>
                <a:schemeClr val="dk1"/>
              </a:buClr>
              <a:buSzPts val="1200"/>
              <a:buFont typeface="Arial"/>
              <a:buChar char="•"/>
            </a:pPr>
            <a:r>
              <a:rPr lang="en-GB" dirty="0"/>
              <a:t>Make the report as soon as possible – best practice is by the end of the next working day. Although the maximum timeframe is 1 month, they should report much sooner than this</a:t>
            </a:r>
            <a:endParaRPr dirty="0"/>
          </a:p>
          <a:p>
            <a:pPr marL="626010" lvl="1" indent="-170730" algn="l" rtl="0">
              <a:spcBef>
                <a:spcPts val="0"/>
              </a:spcBef>
              <a:spcAft>
                <a:spcPts val="0"/>
              </a:spcAft>
              <a:buClr>
                <a:schemeClr val="dk1"/>
              </a:buClr>
              <a:buSzPts val="1200"/>
              <a:buFont typeface="Arial"/>
              <a:buChar char="•"/>
            </a:pPr>
            <a:r>
              <a:rPr lang="en-GB" dirty="0"/>
              <a:t>Call 101. The teacher should be prepared to:</a:t>
            </a:r>
            <a:endParaRPr dirty="0"/>
          </a:p>
          <a:p>
            <a:pPr marL="1081289" lvl="2" indent="-170730" algn="l" rtl="0">
              <a:spcBef>
                <a:spcPts val="0"/>
              </a:spcBef>
              <a:spcAft>
                <a:spcPts val="0"/>
              </a:spcAft>
              <a:buClr>
                <a:schemeClr val="dk1"/>
              </a:buClr>
              <a:buSzPts val="1200"/>
              <a:buFont typeface="Arial"/>
              <a:buChar char="•"/>
            </a:pPr>
            <a:r>
              <a:rPr lang="en-GB" dirty="0"/>
              <a:t>Explain they’re making a report under the FGM mandatory reporting duty</a:t>
            </a:r>
            <a:endParaRPr dirty="0"/>
          </a:p>
          <a:p>
            <a:pPr marL="1081289" lvl="2" indent="-170730" algn="l" rtl="0">
              <a:spcBef>
                <a:spcPts val="0"/>
              </a:spcBef>
              <a:spcAft>
                <a:spcPts val="0"/>
              </a:spcAft>
              <a:buClr>
                <a:schemeClr val="dk1"/>
              </a:buClr>
              <a:buSzPts val="1200"/>
              <a:buFont typeface="Arial"/>
              <a:buChar char="•"/>
            </a:pPr>
            <a:r>
              <a:rPr lang="en-GB" dirty="0"/>
              <a:t>Give their name, contact details, times they’ll be available to be called back, role and place of work</a:t>
            </a:r>
            <a:endParaRPr dirty="0"/>
          </a:p>
          <a:p>
            <a:pPr marL="1081289" lvl="2" indent="-170730" algn="l" rtl="0">
              <a:spcBef>
                <a:spcPts val="0"/>
              </a:spcBef>
              <a:spcAft>
                <a:spcPts val="0"/>
              </a:spcAft>
              <a:buClr>
                <a:schemeClr val="dk1"/>
              </a:buClr>
              <a:buSzPts val="1200"/>
              <a:buFont typeface="Arial"/>
              <a:buChar char="•"/>
            </a:pPr>
            <a:r>
              <a:rPr lang="en-GB" dirty="0"/>
              <a:t>Give the DSL’s name, contact details and place of work</a:t>
            </a:r>
            <a:endParaRPr dirty="0"/>
          </a:p>
          <a:p>
            <a:pPr marL="1081289" lvl="2" indent="-170730" algn="l" rtl="0">
              <a:spcBef>
                <a:spcPts val="0"/>
              </a:spcBef>
              <a:spcAft>
                <a:spcPts val="0"/>
              </a:spcAft>
              <a:buClr>
                <a:schemeClr val="dk1"/>
              </a:buClr>
              <a:buSzPts val="1200"/>
              <a:buFont typeface="Arial"/>
              <a:buChar char="•"/>
            </a:pPr>
            <a:r>
              <a:rPr lang="en-GB" dirty="0"/>
              <a:t>Give the girl’s name, age or date of birth, and address</a:t>
            </a:r>
            <a:endParaRPr dirty="0"/>
          </a:p>
          <a:p>
            <a:pPr marL="1081289" lvl="2" indent="-170730" algn="l" rtl="0">
              <a:spcBef>
                <a:spcPts val="0"/>
              </a:spcBef>
              <a:spcAft>
                <a:spcPts val="0"/>
              </a:spcAft>
              <a:buClr>
                <a:schemeClr val="dk1"/>
              </a:buClr>
              <a:buSzPts val="1200"/>
              <a:buFont typeface="Arial"/>
              <a:buChar char="•"/>
            </a:pPr>
            <a:r>
              <a:rPr lang="en-GB" dirty="0"/>
              <a:t>Take a note of the reference number for the call that they’ll be given</a:t>
            </a:r>
            <a:endParaRPr dirty="0"/>
          </a:p>
          <a:p>
            <a:pPr marL="626010" lvl="1" indent="-170730" algn="l" rtl="0">
              <a:spcBef>
                <a:spcPts val="0"/>
              </a:spcBef>
              <a:spcAft>
                <a:spcPts val="0"/>
              </a:spcAft>
              <a:buClr>
                <a:schemeClr val="dk1"/>
              </a:buClr>
              <a:buSzPts val="1200"/>
              <a:buFont typeface="Arial"/>
              <a:buChar char="•"/>
            </a:pPr>
            <a:r>
              <a:rPr lang="en-GB" dirty="0"/>
              <a:t>Teachers should be aware that they may need to contribute to any follow-up response – and that you (the DSL) will be able to provide support and advice</a:t>
            </a:r>
            <a:endParaRPr dirty="0"/>
          </a:p>
          <a:p>
            <a:pPr marL="626010" lvl="1" indent="-94530" algn="l" rtl="0">
              <a:spcBef>
                <a:spcPts val="0"/>
              </a:spcBef>
              <a:spcAft>
                <a:spcPts val="0"/>
              </a:spcAft>
              <a:buClr>
                <a:schemeClr val="dk1"/>
              </a:buClr>
              <a:buSzPts val="1200"/>
              <a:buFont typeface="Arial"/>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If the staff member isn’t a teacher, they still have a duty to report cases of FGM to the DSL, as part of their safeguarding responsibilities</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Even if a girl is already a victim of FGM, staff can get support to help her</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GOV.UK – Home Office and DfE, </a:t>
            </a:r>
            <a:r>
              <a:rPr lang="en-GB" i="1" dirty="0"/>
              <a:t>Mandatory reporting of FGM: procedural information</a:t>
            </a:r>
            <a:r>
              <a:rPr lang="en-GB" dirty="0"/>
              <a:t>. https://www.gov.uk/government/publications/mandatory-reporting-of-female-genital-mutilation-procedural-information</a:t>
            </a:r>
            <a:endParaRPr dirty="0"/>
          </a:p>
          <a:p>
            <a:pPr marL="170730" lvl="0" indent="-170730" algn="l" rtl="0">
              <a:spcBef>
                <a:spcPts val="0"/>
              </a:spcBef>
              <a:spcAft>
                <a:spcPts val="0"/>
              </a:spcAft>
              <a:buClr>
                <a:schemeClr val="dk1"/>
              </a:buClr>
              <a:buSzPts val="1200"/>
              <a:buFont typeface="Arial"/>
              <a:buChar char="•"/>
            </a:pPr>
            <a:r>
              <a:rPr lang="en-GB" dirty="0"/>
              <a:t>GOV.UK – Home Office, DfE and Department of Health and Social care, </a:t>
            </a:r>
            <a:r>
              <a:rPr lang="en-GB" i="1" dirty="0"/>
              <a:t>Multi-agency statutory guidance on female genital mutilation</a:t>
            </a:r>
            <a:r>
              <a:rPr lang="en-GB" dirty="0"/>
              <a:t>. https://www.gov.uk/government/publications/multi-agency-statutory-guidance-on-female-genital-mutilation</a:t>
            </a:r>
            <a:endParaRPr dirty="0"/>
          </a:p>
          <a:p>
            <a:pPr marL="170730" lvl="0" indent="-170730" algn="l" rtl="0">
              <a:spcBef>
                <a:spcPts val="0"/>
              </a:spcBef>
              <a:spcAft>
                <a:spcPts val="0"/>
              </a:spcAft>
              <a:buClr>
                <a:schemeClr val="dk1"/>
              </a:buClr>
              <a:buSzPts val="1200"/>
              <a:buFont typeface="Arial"/>
              <a:buChar char="•"/>
            </a:pPr>
            <a:r>
              <a:rPr lang="en-GB" dirty="0"/>
              <a:t>NHS, </a:t>
            </a:r>
            <a:r>
              <a:rPr lang="en-GB" i="1" dirty="0"/>
              <a:t>Overview: Female genital mutilation (FGM)</a:t>
            </a:r>
            <a:r>
              <a:rPr lang="en-GB" dirty="0"/>
              <a:t>. https://www.nhs.uk/conditions/female-genital-mutilation-fgm/</a:t>
            </a:r>
            <a:endParaRPr dirty="0"/>
          </a:p>
        </p:txBody>
      </p:sp>
      <p:sp>
        <p:nvSpPr>
          <p:cNvPr id="1398" name="Google Shape;1398;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96</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5"/>
        <p:cNvGrpSpPr/>
        <p:nvPr/>
      </p:nvGrpSpPr>
      <p:grpSpPr>
        <a:xfrm>
          <a:off x="0" y="0"/>
          <a:ext cx="0" cy="0"/>
          <a:chOff x="0" y="0"/>
          <a:chExt cx="0" cy="0"/>
        </a:xfrm>
      </p:grpSpPr>
      <p:sp>
        <p:nvSpPr>
          <p:cNvPr id="1406" name="Google Shape;1406;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407" name="Google Shape;1407;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Female genital mutilation (FGM) (continued)</a:t>
            </a:r>
            <a:endParaRPr dirty="0"/>
          </a:p>
          <a:p>
            <a:pPr marL="0" lvl="0" indent="0" algn="l" rtl="0">
              <a:spcBef>
                <a:spcPts val="0"/>
              </a:spcBef>
              <a:spcAft>
                <a:spcPts val="0"/>
              </a:spcAft>
              <a:buClr>
                <a:schemeClr val="dk1"/>
              </a:buClr>
              <a:buSzPts val="1200"/>
              <a:buFont typeface="Arial"/>
              <a:buNone/>
            </a:pPr>
            <a:endParaRPr dirty="0">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dirty="0">
                <a:latin typeface="Arial"/>
                <a:ea typeface="Arial"/>
                <a:cs typeface="Arial"/>
                <a:sym typeface="Arial"/>
              </a:rPr>
              <a:t>Tell staff that the signs that a child might be at risk of FGM include:</a:t>
            </a:r>
            <a:endParaRPr dirty="0"/>
          </a:p>
          <a:p>
            <a:pPr marL="628650" lvl="1" indent="-171450" algn="l" rtl="0">
              <a:spcBef>
                <a:spcPts val="0"/>
              </a:spcBef>
              <a:spcAft>
                <a:spcPts val="0"/>
              </a:spcAft>
              <a:buClr>
                <a:schemeClr val="dk1"/>
              </a:buClr>
              <a:buSzPts val="1200"/>
              <a:buFont typeface="Arial"/>
              <a:buChar char="•"/>
            </a:pPr>
            <a:r>
              <a:rPr lang="en-GB" dirty="0">
                <a:latin typeface="Arial"/>
                <a:ea typeface="Arial"/>
                <a:cs typeface="Arial"/>
                <a:sym typeface="Arial"/>
              </a:rPr>
              <a:t>Requests for extended holidays and/or talking about an upcoming trip or holiday abroad, particularly to countries where FGM is frequently practiced (such as certain regions of Africa, Asia and the Middle East)</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latin typeface="Arial"/>
                <a:ea typeface="Arial"/>
                <a:cs typeface="Arial"/>
                <a:sym typeface="Arial"/>
              </a:rPr>
              <a:t>You might hear a child talking about looking forward to taking part in a special or secret ceremony, or referring to “becoming a woman”</a:t>
            </a:r>
            <a:endParaRPr dirty="0"/>
          </a:p>
          <a:p>
            <a:pPr marL="628650" marR="0" lvl="1" indent="-95250" algn="l" rtl="0">
              <a:lnSpc>
                <a:spcPct val="100000"/>
              </a:lnSpc>
              <a:spcBef>
                <a:spcPts val="0"/>
              </a:spcBef>
              <a:spcAft>
                <a:spcPts val="0"/>
              </a:spcAft>
              <a:buClr>
                <a:schemeClr val="dk1"/>
              </a:buClr>
              <a:buSzPts val="1200"/>
              <a:buFont typeface="Arial"/>
              <a:buNone/>
            </a:pPr>
            <a:endParaRPr dirty="0">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dirty="0">
                <a:latin typeface="Arial"/>
                <a:ea typeface="Arial"/>
                <a:cs typeface="Arial"/>
                <a:sym typeface="Arial"/>
              </a:rPr>
              <a:t>Signs that FGM has already taken place include:</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latin typeface="Arial"/>
                <a:ea typeface="Arial"/>
                <a:cs typeface="Arial"/>
                <a:sym typeface="Arial"/>
              </a:rPr>
              <a:t>Changes in behaviour, such as being withdrawn, anxious, in pain or displaying signs of trauma</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latin typeface="Arial"/>
                <a:ea typeface="Arial"/>
                <a:cs typeface="Arial"/>
                <a:sym typeface="Arial"/>
              </a:rPr>
              <a:t>Discomfort or difficultly when walking, sitting or standing or suddenly preferring very loose-fitting clothes</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latin typeface="Arial"/>
                <a:ea typeface="Arial"/>
                <a:cs typeface="Arial"/>
                <a:sym typeface="Arial"/>
              </a:rPr>
              <a:t>Reluctance to go to the toilet, or taking a long time when doing so</a:t>
            </a:r>
            <a:endParaRPr dirty="0"/>
          </a:p>
          <a:p>
            <a:pPr marL="628650" lvl="1" indent="-171450" algn="l" rtl="0">
              <a:spcBef>
                <a:spcPts val="0"/>
              </a:spcBef>
              <a:spcAft>
                <a:spcPts val="0"/>
              </a:spcAft>
              <a:buClr>
                <a:schemeClr val="dk1"/>
              </a:buClr>
              <a:buSzPts val="1200"/>
              <a:buFont typeface="Arial"/>
              <a:buChar char="•"/>
            </a:pPr>
            <a:r>
              <a:rPr lang="en-GB" dirty="0">
                <a:latin typeface="Arial"/>
                <a:ea typeface="Arial"/>
                <a:cs typeface="Arial"/>
                <a:sym typeface="Arial"/>
              </a:rPr>
              <a:t>Withdrawal from classes like PE or swimming, or being reluctant to get changed in front of others</a:t>
            </a:r>
            <a:endParaRPr dirty="0"/>
          </a:p>
          <a:p>
            <a:pPr marL="628650" lvl="1" indent="-95250" algn="l" rtl="0">
              <a:spcBef>
                <a:spcPts val="0"/>
              </a:spcBef>
              <a:spcAft>
                <a:spcPts val="0"/>
              </a:spcAft>
              <a:buClr>
                <a:schemeClr val="dk1"/>
              </a:buClr>
              <a:buSzPts val="1200"/>
              <a:buFont typeface="Arial"/>
              <a:buNone/>
            </a:pPr>
            <a:endParaRPr dirty="0">
              <a:latin typeface="Arial"/>
              <a:ea typeface="Arial"/>
              <a:cs typeface="Arial"/>
              <a:sym typeface="Arial"/>
            </a:endParaRPr>
          </a:p>
          <a:p>
            <a:pPr marL="171450" lvl="1" indent="-171450" algn="l" rtl="0">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Also note how the child’s friend might share her concerns, or the child herself might confide in you </a:t>
            </a:r>
            <a:endParaRPr dirty="0"/>
          </a:p>
          <a:p>
            <a:pPr marL="628650" marR="0" lvl="2" indent="-171450" algn="l" rtl="0">
              <a:lnSpc>
                <a:spcPct val="100000"/>
              </a:lnSpc>
              <a:spcBef>
                <a:spcPts val="0"/>
              </a:spcBef>
              <a:spcAft>
                <a:spcPts val="0"/>
              </a:spcAft>
              <a:buClr>
                <a:schemeClr val="dk1"/>
              </a:buClr>
              <a:buSzPts val="1200"/>
              <a:buFont typeface="Arial"/>
              <a:buChar char="•"/>
            </a:pPr>
            <a:r>
              <a:rPr lang="en-GB" dirty="0">
                <a:latin typeface="Arial"/>
                <a:ea typeface="Arial"/>
                <a:cs typeface="Arial"/>
                <a:sym typeface="Arial"/>
              </a:rPr>
              <a:t>Be alert to how they might use terms like ‘cut’ to tell someone what’s going to happen/or what has happened to her </a:t>
            </a:r>
            <a:endParaRPr dirty="0"/>
          </a:p>
          <a:p>
            <a:pPr marL="457200" marR="0" lvl="1" indent="0" algn="l" rtl="0">
              <a:lnSpc>
                <a:spcPct val="100000"/>
              </a:lnSpc>
              <a:spcBef>
                <a:spcPts val="0"/>
              </a:spcBef>
              <a:spcAft>
                <a:spcPts val="0"/>
              </a:spcAft>
              <a:buClr>
                <a:schemeClr val="dk1"/>
              </a:buClr>
              <a:buSzPts val="1200"/>
              <a:buFont typeface="Arial"/>
              <a:buNone/>
            </a:pPr>
            <a:endParaRPr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b="1" dirty="0"/>
          </a:p>
        </p:txBody>
      </p:sp>
      <p:sp>
        <p:nvSpPr>
          <p:cNvPr id="1408" name="Google Shape;1408;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5"/>
        <p:cNvGrpSpPr/>
        <p:nvPr/>
      </p:nvGrpSpPr>
      <p:grpSpPr>
        <a:xfrm>
          <a:off x="0" y="0"/>
          <a:ext cx="0" cy="0"/>
          <a:chOff x="0" y="0"/>
          <a:chExt cx="0" cy="0"/>
        </a:xfrm>
      </p:grpSpPr>
      <p:sp>
        <p:nvSpPr>
          <p:cNvPr id="1426" name="Google Shape;1426;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427" name="Google Shape;1427;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[Note: staff can also read the scenario in section 5 of the activity pack]</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170730" marR="0" lvl="0" indent="-170730" algn="l" rtl="0">
              <a:lnSpc>
                <a:spcPct val="100000"/>
              </a:lnSpc>
              <a:spcBef>
                <a:spcPts val="0"/>
              </a:spcBef>
              <a:spcAft>
                <a:spcPts val="0"/>
              </a:spcAft>
              <a:buClr>
                <a:schemeClr val="dk1"/>
              </a:buClr>
              <a:buSzPts val="1200"/>
              <a:buFont typeface="Arial"/>
              <a:buChar char="•"/>
            </a:pPr>
            <a:r>
              <a:rPr lang="en-GB" b="0" dirty="0"/>
              <a:t>Give staff </a:t>
            </a:r>
            <a:r>
              <a:rPr lang="en-GB" b="1" dirty="0"/>
              <a:t>5 minutes </a:t>
            </a:r>
            <a:r>
              <a:rPr lang="en-GB" b="0" dirty="0"/>
              <a:t>to do this activity</a:t>
            </a:r>
            <a:endParaRPr dirty="0"/>
          </a:p>
          <a:p>
            <a:pPr marL="170730" marR="0" lvl="0" indent="-170730" algn="l" rtl="0">
              <a:lnSpc>
                <a:spcPct val="100000"/>
              </a:lnSpc>
              <a:spcBef>
                <a:spcPts val="0"/>
              </a:spcBef>
              <a:spcAft>
                <a:spcPts val="0"/>
              </a:spcAft>
              <a:buClr>
                <a:schemeClr val="dk1"/>
              </a:buClr>
              <a:buSzPts val="1200"/>
              <a:buFont typeface="Arial"/>
              <a:buChar char="•"/>
            </a:pPr>
            <a:r>
              <a:rPr lang="en-GB" b="0" dirty="0"/>
              <a:t>Read the scenario on the slide out loud </a:t>
            </a:r>
            <a:endParaRPr dirty="0"/>
          </a:p>
          <a:p>
            <a:pPr marL="170730" lvl="0" indent="-170730" algn="l" rtl="0">
              <a:spcBef>
                <a:spcPts val="0"/>
              </a:spcBef>
              <a:spcAft>
                <a:spcPts val="0"/>
              </a:spcAft>
              <a:buClr>
                <a:schemeClr val="dk1"/>
              </a:buClr>
              <a:buSzPts val="1200"/>
              <a:buFont typeface="Arial"/>
              <a:buChar char="•"/>
            </a:pPr>
            <a:r>
              <a:rPr lang="en-GB" b="0" dirty="0"/>
              <a:t>Then, ask staff some questions from the following list (pick 2 or 3, if you’re short on time) and take responses:</a:t>
            </a:r>
            <a:endParaRPr b="1" dirty="0"/>
          </a:p>
          <a:p>
            <a:pPr marL="685800" lvl="1" indent="-228600" algn="l" rtl="0">
              <a:spcBef>
                <a:spcPts val="0"/>
              </a:spcBef>
              <a:spcAft>
                <a:spcPts val="0"/>
              </a:spcAft>
              <a:buClr>
                <a:schemeClr val="dk1"/>
              </a:buClr>
              <a:buSzPts val="1200"/>
              <a:buFont typeface="Arial"/>
              <a:buChar char="•"/>
            </a:pPr>
            <a:r>
              <a:rPr lang="en-GB" b="0" dirty="0"/>
              <a:t>What are the potential warning signs of FGM in this scenario?</a:t>
            </a:r>
            <a:endParaRPr dirty="0"/>
          </a:p>
          <a:p>
            <a:pPr marL="685800" lvl="1" indent="-228600" algn="l" rtl="0">
              <a:spcBef>
                <a:spcPts val="0"/>
              </a:spcBef>
              <a:spcAft>
                <a:spcPts val="0"/>
              </a:spcAft>
              <a:buClr>
                <a:schemeClr val="dk1"/>
              </a:buClr>
              <a:buSzPts val="1200"/>
              <a:buFont typeface="Arial"/>
              <a:buChar char="•"/>
            </a:pPr>
            <a:r>
              <a:rPr lang="en-GB" b="0" dirty="0"/>
              <a:t>What action should Ngozi’s teacher take?</a:t>
            </a:r>
            <a:endParaRPr dirty="0"/>
          </a:p>
          <a:p>
            <a:pPr marL="685800" lvl="1" indent="-228600" algn="l" rtl="0">
              <a:spcBef>
                <a:spcPts val="0"/>
              </a:spcBef>
              <a:spcAft>
                <a:spcPts val="0"/>
              </a:spcAft>
              <a:buClr>
                <a:schemeClr val="dk1"/>
              </a:buClr>
              <a:buSzPts val="1200"/>
              <a:buFont typeface="Arial"/>
              <a:buChar char="•"/>
            </a:pPr>
            <a:r>
              <a:rPr lang="en-GB" b="0" dirty="0"/>
              <a:t>What are your responsibilities if you suspect a pupil is at risk of FGM (for all school staff, and for teachers specifically)?</a:t>
            </a:r>
            <a:endParaRPr dirty="0"/>
          </a:p>
          <a:p>
            <a:pPr marL="685800" lvl="1" indent="-228600" algn="l" rtl="0">
              <a:spcBef>
                <a:spcPts val="0"/>
              </a:spcBef>
              <a:spcAft>
                <a:spcPts val="0"/>
              </a:spcAft>
              <a:buClr>
                <a:schemeClr val="dk1"/>
              </a:buClr>
              <a:buSzPts val="1200"/>
              <a:buFont typeface="Arial"/>
              <a:buChar char="•"/>
            </a:pPr>
            <a:r>
              <a:rPr lang="en-GB" b="0" dirty="0"/>
              <a:t>Would you speak to Ngozi’s parents? Why/why not?</a:t>
            </a:r>
            <a:endParaRPr dirty="0"/>
          </a:p>
          <a:p>
            <a:pPr marL="685800" lvl="1" indent="-228600" algn="l" rtl="0">
              <a:spcBef>
                <a:spcPts val="0"/>
              </a:spcBef>
              <a:spcAft>
                <a:spcPts val="0"/>
              </a:spcAft>
              <a:buClr>
                <a:schemeClr val="dk1"/>
              </a:buClr>
              <a:buSzPts val="1200"/>
              <a:buFont typeface="Arial"/>
              <a:buChar char="•"/>
            </a:pPr>
            <a:r>
              <a:rPr lang="en-GB" b="0" dirty="0"/>
              <a:t>What role does the DSL play in this situation?</a:t>
            </a:r>
            <a:endParaRPr dirty="0"/>
          </a:p>
          <a:p>
            <a:pPr marL="685800" lvl="1" indent="-228600" algn="l" rtl="0">
              <a:spcBef>
                <a:spcPts val="0"/>
              </a:spcBef>
              <a:spcAft>
                <a:spcPts val="0"/>
              </a:spcAft>
              <a:buClr>
                <a:schemeClr val="dk1"/>
              </a:buClr>
              <a:buSzPts val="1200"/>
              <a:buFont typeface="Arial"/>
              <a:buChar char="•"/>
            </a:pPr>
            <a:r>
              <a:rPr lang="en-GB" b="0" dirty="0"/>
              <a:t>What do you understand about the ‘mandatory reporting duty’ for FGM?</a:t>
            </a:r>
            <a:endParaRPr dirty="0"/>
          </a:p>
          <a:p>
            <a:pPr marL="685800" lvl="1" indent="-228600" algn="l" rtl="0">
              <a:spcBef>
                <a:spcPts val="0"/>
              </a:spcBef>
              <a:spcAft>
                <a:spcPts val="0"/>
              </a:spcAft>
              <a:buClr>
                <a:schemeClr val="dk1"/>
              </a:buClr>
              <a:buSzPts val="1200"/>
              <a:buFont typeface="Arial"/>
              <a:buChar char="•"/>
            </a:pPr>
            <a:r>
              <a:rPr lang="en-GB" b="0" dirty="0"/>
              <a:t>How might you support Ngozi in the classroom while your concerns are being addressed?</a:t>
            </a:r>
            <a:endParaRPr dirty="0"/>
          </a:p>
          <a:p>
            <a:pPr marL="228600" lvl="0" indent="-152400" algn="l" rtl="0">
              <a:spcBef>
                <a:spcPts val="0"/>
              </a:spcBef>
              <a:spcAft>
                <a:spcPts val="0"/>
              </a:spcAft>
              <a:buClr>
                <a:schemeClr val="dk1"/>
              </a:buClr>
              <a:buSzPts val="1200"/>
              <a:buFont typeface="Play"/>
              <a:buNone/>
            </a:pPr>
            <a:endParaRPr b="1" dirty="0"/>
          </a:p>
          <a:p>
            <a:pPr marL="171450" lvl="0" indent="-171450" algn="l" rtl="0">
              <a:spcBef>
                <a:spcPts val="0"/>
              </a:spcBef>
              <a:spcAft>
                <a:spcPts val="0"/>
              </a:spcAft>
              <a:buClr>
                <a:schemeClr val="dk1"/>
              </a:buClr>
              <a:buSzPts val="1200"/>
              <a:buFont typeface="Arial"/>
              <a:buChar char="•"/>
            </a:pPr>
            <a:r>
              <a:rPr lang="en-GB" dirty="0"/>
              <a:t>After you’ve discussed the scenario, highlight how:</a:t>
            </a:r>
            <a:endParaRPr dirty="0"/>
          </a:p>
          <a:p>
            <a:pPr marL="628650" lvl="1" indent="-171450" algn="l" rtl="0">
              <a:spcBef>
                <a:spcPts val="0"/>
              </a:spcBef>
              <a:spcAft>
                <a:spcPts val="0"/>
              </a:spcAft>
              <a:buClr>
                <a:schemeClr val="dk1"/>
              </a:buClr>
              <a:buSzPts val="1200"/>
              <a:buFont typeface="Arial"/>
              <a:buChar char="•"/>
            </a:pPr>
            <a:r>
              <a:rPr lang="en-GB" dirty="0"/>
              <a:t>FGM may be </a:t>
            </a:r>
            <a:r>
              <a:rPr lang="en-GB" b="0" dirty="0"/>
              <a:t>framed positively by children who have been groomed to believe it’s natural, or the right thing to do</a:t>
            </a:r>
            <a:endParaRPr dirty="0"/>
          </a:p>
          <a:p>
            <a:pPr marL="628650" lvl="1" indent="-171450" algn="l" rtl="0">
              <a:spcBef>
                <a:spcPts val="0"/>
              </a:spcBef>
              <a:spcAft>
                <a:spcPts val="0"/>
              </a:spcAft>
              <a:buClr>
                <a:schemeClr val="dk1"/>
              </a:buClr>
              <a:buSzPts val="1200"/>
              <a:buFont typeface="Arial"/>
              <a:buChar char="•"/>
            </a:pPr>
            <a:r>
              <a:rPr lang="en-GB" dirty="0"/>
              <a:t>Warning signs can be </a:t>
            </a:r>
            <a:r>
              <a:rPr lang="en-GB" b="0" dirty="0"/>
              <a:t>subtle, including changes in behaviour, withdrawal from activities, or unusual language about maturity and bravery </a:t>
            </a:r>
            <a:endParaRPr dirty="0"/>
          </a:p>
          <a:p>
            <a:pPr marL="628650" lvl="1" indent="-95250" algn="l" rtl="0">
              <a:spcBef>
                <a:spcPts val="0"/>
              </a:spcBef>
              <a:spcAft>
                <a:spcPts val="0"/>
              </a:spcAft>
              <a:buClr>
                <a:schemeClr val="dk1"/>
              </a:buClr>
              <a:buSzPts val="1200"/>
              <a:buFont typeface="Arial"/>
              <a:buNone/>
            </a:pPr>
            <a:endParaRPr b="0" dirty="0"/>
          </a:p>
          <a:p>
            <a:pPr marL="171450" lvl="0" indent="-171450" algn="l" rtl="0">
              <a:spcBef>
                <a:spcPts val="0"/>
              </a:spcBef>
              <a:spcAft>
                <a:spcPts val="0"/>
              </a:spcAft>
              <a:buClr>
                <a:schemeClr val="dk1"/>
              </a:buClr>
              <a:buSzPts val="1200"/>
              <a:buFont typeface="Arial"/>
              <a:buChar char="•"/>
            </a:pPr>
            <a:r>
              <a:rPr lang="en-GB" dirty="0"/>
              <a:t>Remind staff how they must not investigate or question the child about any medical or physical aspects, because their role is to </a:t>
            </a:r>
            <a:r>
              <a:rPr lang="en-GB" b="0" dirty="0"/>
              <a:t>observe, record and report, and that they shouldn’t speak to the parents/carers themselves</a:t>
            </a:r>
            <a:endParaRPr dirty="0"/>
          </a:p>
          <a:p>
            <a:pPr marL="0" lvl="0" indent="0" algn="l" rtl="0">
              <a:spcBef>
                <a:spcPts val="0"/>
              </a:spcBef>
              <a:spcAft>
                <a:spcPts val="0"/>
              </a:spcAft>
              <a:buClr>
                <a:schemeClr val="dk1"/>
              </a:buClr>
              <a:buSzPts val="1200"/>
              <a:buFont typeface="Play"/>
              <a:buNone/>
            </a:pPr>
            <a:endParaRPr dirty="0"/>
          </a:p>
          <a:p>
            <a:pPr marL="0" lvl="0" indent="0" algn="l" rtl="0">
              <a:spcBef>
                <a:spcPts val="0"/>
              </a:spcBef>
              <a:spcAft>
                <a:spcPts val="0"/>
              </a:spcAft>
              <a:buNone/>
            </a:pPr>
            <a:endParaRPr dirty="0"/>
          </a:p>
        </p:txBody>
      </p:sp>
      <p:sp>
        <p:nvSpPr>
          <p:cNvPr id="1428" name="Google Shape;1428;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4"/>
        <p:cNvGrpSpPr/>
        <p:nvPr/>
      </p:nvGrpSpPr>
      <p:grpSpPr>
        <a:xfrm>
          <a:off x="0" y="0"/>
          <a:ext cx="0" cy="0"/>
          <a:chOff x="0" y="0"/>
          <a:chExt cx="0" cy="0"/>
        </a:xfrm>
      </p:grpSpPr>
      <p:sp>
        <p:nvSpPr>
          <p:cNvPr id="1435" name="Google Shape;1435;p89: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436" name="Google Shape;1436;p89: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dirty="0">
                <a:latin typeface="Arial"/>
                <a:ea typeface="Arial"/>
                <a:cs typeface="Arial"/>
                <a:sym typeface="Arial"/>
              </a:rPr>
              <a:t>Artificial intelligence (AI)</a:t>
            </a:r>
            <a:endParaRPr sz="18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dirty="0">
              <a:solidFill>
                <a:srgbClr val="000000"/>
              </a:solidFill>
              <a:highlight>
                <a:srgbClr val="FFFFFF"/>
              </a:highlight>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800"/>
              <a:buFont typeface="Arial"/>
              <a:buChar char="•"/>
            </a:pPr>
            <a:r>
              <a:rPr lang="en-GB" sz="1800" dirty="0">
                <a:solidFill>
                  <a:schemeClr val="dk1"/>
                </a:solidFill>
                <a:highlight>
                  <a:srgbClr val="FFFFFF"/>
                </a:highlight>
                <a:latin typeface="Arial"/>
                <a:ea typeface="Arial"/>
                <a:cs typeface="Arial"/>
                <a:sym typeface="Arial"/>
              </a:rPr>
              <a:t>Tell staff that you’re now going to look at the issue of AI</a:t>
            </a:r>
            <a:endParaRPr dirty="0"/>
          </a:p>
          <a:p>
            <a:pPr marL="171450" marR="0" lvl="0" indent="-57150" algn="l" rtl="0">
              <a:lnSpc>
                <a:spcPct val="100000"/>
              </a:lnSpc>
              <a:spcBef>
                <a:spcPts val="0"/>
              </a:spcBef>
              <a:spcAft>
                <a:spcPts val="0"/>
              </a:spcAft>
              <a:buClr>
                <a:srgbClr val="000000"/>
              </a:buClr>
              <a:buSzPts val="1800"/>
              <a:buFont typeface="Arial"/>
              <a:buNone/>
            </a:pPr>
            <a:endParaRPr sz="1800" dirty="0">
              <a:solidFill>
                <a:schemeClr val="dk1"/>
              </a:solidFill>
              <a:highlight>
                <a:srgbClr val="FFFFFF"/>
              </a:highlight>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800"/>
              <a:buFont typeface="Arial"/>
              <a:buChar char="•"/>
            </a:pPr>
            <a:r>
              <a:rPr lang="en-GB" sz="1800" dirty="0">
                <a:solidFill>
                  <a:srgbClr val="000000"/>
                </a:solidFill>
                <a:highlight>
                  <a:srgbClr val="FFFFFF"/>
                </a:highlight>
                <a:latin typeface="Arial"/>
                <a:ea typeface="Arial"/>
                <a:cs typeface="Arial"/>
                <a:sym typeface="Arial"/>
              </a:rPr>
              <a:t>Explain how generative AI takes a written prompt and runs it through an algorithm to generate new, ‘natural’-seeming content. It includes chatbots like ChatGPT, Google Gemini and text-to-image programmes like DALL-E and Midjourney</a:t>
            </a:r>
            <a:endParaRPr dirty="0"/>
          </a:p>
          <a:p>
            <a:pPr marL="171450" lvl="0" indent="-171450" algn="l" rtl="0">
              <a:spcBef>
                <a:spcPts val="0"/>
              </a:spcBef>
              <a:spcAft>
                <a:spcPts val="0"/>
              </a:spcAft>
              <a:buClr>
                <a:schemeClr val="dk1"/>
              </a:buClr>
              <a:buSzPts val="1200"/>
              <a:buFont typeface="Arial"/>
              <a:buChar char="•"/>
            </a:pPr>
            <a:r>
              <a:rPr lang="en-GB" dirty="0"/>
              <a:t>Tell staff that AI can impact other safeguarding issues</a:t>
            </a:r>
            <a:endParaRPr dirty="0"/>
          </a:p>
          <a:p>
            <a:pPr marL="628650" lvl="1" indent="-171450" algn="l" rtl="0">
              <a:spcBef>
                <a:spcPts val="0"/>
              </a:spcBef>
              <a:spcAft>
                <a:spcPts val="0"/>
              </a:spcAft>
              <a:buClr>
                <a:schemeClr val="dk1"/>
              </a:buClr>
              <a:buSzPts val="1200"/>
              <a:buFont typeface="Arial"/>
              <a:buChar char="•"/>
            </a:pPr>
            <a:r>
              <a:rPr lang="en-GB" dirty="0"/>
              <a:t>This means that rather than being its own issue with its own signs to spot, staff should be aware of how AI might be used with other safeguarding concerns, such as cyber-bullying or sextortion</a:t>
            </a:r>
            <a:endParaRPr dirty="0"/>
          </a:p>
          <a:p>
            <a:pPr marL="628650" lvl="1" indent="-171450" algn="l" rtl="0">
              <a:spcBef>
                <a:spcPts val="0"/>
              </a:spcBef>
              <a:spcAft>
                <a:spcPts val="0"/>
              </a:spcAft>
              <a:buClr>
                <a:schemeClr val="dk1"/>
              </a:buClr>
              <a:buSzPts val="1200"/>
              <a:buFont typeface="Arial"/>
              <a:buChar char="•"/>
            </a:pPr>
            <a:r>
              <a:rPr lang="en-GB" dirty="0"/>
              <a:t>AI can also be used by children to facilitate child-on-child abuse</a:t>
            </a:r>
            <a:endParaRPr dirty="0"/>
          </a:p>
          <a:p>
            <a:pPr marL="171450" lvl="0" indent="-171450" algn="l" rtl="0">
              <a:spcBef>
                <a:spcPts val="0"/>
              </a:spcBef>
              <a:spcAft>
                <a:spcPts val="0"/>
              </a:spcAft>
              <a:buClr>
                <a:schemeClr val="dk1"/>
              </a:buClr>
              <a:buSzPts val="1200"/>
              <a:buFont typeface="Arial"/>
              <a:buChar char="•"/>
            </a:pPr>
            <a:r>
              <a:rPr lang="en-GB" b="1" dirty="0"/>
              <a:t>Select </a:t>
            </a:r>
            <a:r>
              <a:rPr lang="en-GB" b="0" dirty="0"/>
              <a:t>to reveal each of the issues on the slide, and explain what they are:</a:t>
            </a:r>
            <a:endParaRPr b="1" dirty="0"/>
          </a:p>
          <a:p>
            <a:pPr marL="628650" lvl="1" indent="-171450" algn="l" rtl="0">
              <a:spcBef>
                <a:spcPts val="0"/>
              </a:spcBef>
              <a:spcAft>
                <a:spcPts val="0"/>
              </a:spcAft>
              <a:buClr>
                <a:schemeClr val="dk1"/>
              </a:buClr>
              <a:buSzPts val="1200"/>
              <a:buFont typeface="Arial"/>
              <a:buChar char="•"/>
            </a:pPr>
            <a:r>
              <a:rPr lang="en-GB" b="0" dirty="0"/>
              <a:t>Hacking and scams – AI can be used to write convincing emails and messages to trick children into giving people access to their accounts, or their parents’/carers’ accounts </a:t>
            </a:r>
            <a:endParaRPr b="0" dirty="0"/>
          </a:p>
          <a:p>
            <a:pPr marL="628650" lvl="1" indent="-171450" algn="l" rtl="0">
              <a:spcBef>
                <a:spcPts val="0"/>
              </a:spcBef>
              <a:spcAft>
                <a:spcPts val="0"/>
              </a:spcAft>
              <a:buClr>
                <a:schemeClr val="dk1"/>
              </a:buClr>
              <a:buSzPts val="1200"/>
              <a:buFont typeface="Arial"/>
              <a:buChar char="•"/>
            </a:pPr>
            <a:r>
              <a:rPr lang="en-GB" b="0" dirty="0"/>
              <a:t>AI-generated child sexual abuse (CSA) images – some AI tools (such as ‘nudifying’ apps) could be used to generate child sexual exploitation material for sexual gratification, or as a means of bullying another pupil. Explain to staff that </a:t>
            </a:r>
            <a:r>
              <a:rPr lang="en-GB" sz="1200" b="0" i="0" u="none" strike="noStrike" dirty="0">
                <a:solidFill>
                  <a:schemeClr val="dk1"/>
                </a:solidFill>
                <a:latin typeface="Arial"/>
                <a:ea typeface="Arial"/>
                <a:cs typeface="Arial"/>
                <a:sym typeface="Arial"/>
              </a:rPr>
              <a:t>under the Crime and Policing Act 2026 it’s a </a:t>
            </a:r>
            <a:r>
              <a:rPr lang="en-GB" sz="1200" b="0" i="0" dirty="0">
                <a:solidFill>
                  <a:schemeClr val="dk1"/>
                </a:solidFill>
                <a:latin typeface="Arial"/>
                <a:ea typeface="Arial"/>
                <a:cs typeface="Arial"/>
                <a:sym typeface="Arial"/>
              </a:rPr>
              <a:t>criminal offence to make, adapt, or supply CSA image-generators. Previously ‘</a:t>
            </a:r>
            <a:r>
              <a:rPr lang="en-GB" b="0" dirty="0"/>
              <a:t>nudifying’ apps were not illegal</a:t>
            </a:r>
            <a:endParaRPr sz="1200" b="0" i="0" dirty="0">
              <a:solidFill>
                <a:schemeClr val="dk1"/>
              </a:solidFill>
              <a:latin typeface="Arial"/>
              <a:ea typeface="Arial"/>
              <a:cs typeface="Arial"/>
              <a:sym typeface="Arial"/>
            </a:endParaRPr>
          </a:p>
          <a:p>
            <a:pPr marL="628650" lvl="1" indent="-171450" algn="l" rtl="0">
              <a:spcBef>
                <a:spcPts val="0"/>
              </a:spcBef>
              <a:spcAft>
                <a:spcPts val="0"/>
              </a:spcAft>
              <a:buClr>
                <a:schemeClr val="dk1"/>
              </a:buClr>
              <a:buSzPts val="1200"/>
              <a:buFont typeface="Arial"/>
              <a:buChar char="•"/>
            </a:pPr>
            <a:r>
              <a:rPr lang="en-GB" b="0" dirty="0"/>
              <a:t>Sharing self-generated intimate images or videos, including AI-generated ‘deepfakes’ –  AI can be used to superimpose a person’s face on to pornographic images or videos for sexual gratification, or to humiliate the person in the images. AI is used to make the image or video look more convincing. Say how we’ll go into more detail about deepfakes on the next slide </a:t>
            </a:r>
            <a:endParaRPr dirty="0"/>
          </a:p>
          <a:p>
            <a:pPr marL="628650" lvl="1" indent="-171450" algn="l" rtl="0">
              <a:spcBef>
                <a:spcPts val="0"/>
              </a:spcBef>
              <a:spcAft>
                <a:spcPts val="0"/>
              </a:spcAft>
              <a:buClr>
                <a:schemeClr val="dk1"/>
              </a:buClr>
              <a:buSzPts val="1200"/>
              <a:buFont typeface="Arial"/>
              <a:buChar char="•"/>
            </a:pPr>
            <a:r>
              <a:rPr lang="en-GB" b="0" dirty="0"/>
              <a:t>Catfishing – criminals can use </a:t>
            </a:r>
            <a:r>
              <a:rPr lang="en-GB" sz="1200" b="0" i="0" dirty="0">
                <a:solidFill>
                  <a:schemeClr val="dk1"/>
                </a:solidFill>
                <a:latin typeface="Arial"/>
                <a:ea typeface="Arial"/>
                <a:cs typeface="Arial"/>
                <a:sym typeface="Arial"/>
              </a:rPr>
              <a:t>generative AI apps</a:t>
            </a:r>
            <a:r>
              <a:rPr lang="en-GB" b="0" dirty="0"/>
              <a:t> to pose as children or young adults with the intention of grooming or exploiting their victim for sexual, criminal, financial or other reasons</a:t>
            </a:r>
            <a:endParaRPr dirty="0"/>
          </a:p>
          <a:p>
            <a:pPr marL="628650" lvl="1" indent="-171450" algn="l" rtl="0">
              <a:spcBef>
                <a:spcPts val="0"/>
              </a:spcBef>
              <a:spcAft>
                <a:spcPts val="0"/>
              </a:spcAft>
              <a:buClr>
                <a:schemeClr val="dk1"/>
              </a:buClr>
              <a:buSzPts val="1200"/>
              <a:buFont typeface="Arial"/>
              <a:buChar char="•"/>
            </a:pPr>
            <a:r>
              <a:rPr lang="en-GB" b="0" dirty="0"/>
              <a:t>Sextortion – </a:t>
            </a:r>
            <a:r>
              <a:rPr lang="en-GB" sz="1200" b="0" i="0" u="none" strike="noStrike" dirty="0">
                <a:solidFill>
                  <a:schemeClr val="dk1"/>
                </a:solidFill>
                <a:latin typeface="Arial"/>
                <a:ea typeface="Arial"/>
                <a:cs typeface="Arial"/>
                <a:sym typeface="Arial"/>
              </a:rPr>
              <a:t>this is a form of online blackmail where someone threatens to share sexual images or information unless the victim complies with their demands.</a:t>
            </a:r>
            <a:r>
              <a:rPr lang="en-GB" sz="1200" b="1" i="1" u="none" strike="noStrike" dirty="0">
                <a:solidFill>
                  <a:schemeClr val="dk1"/>
                </a:solidFill>
                <a:latin typeface="Arial"/>
                <a:ea typeface="Arial"/>
                <a:cs typeface="Arial"/>
                <a:sym typeface="Arial"/>
              </a:rPr>
              <a:t> </a:t>
            </a:r>
            <a:r>
              <a:rPr lang="en-GB" sz="1200" b="0" i="0" u="none" strike="noStrike" dirty="0">
                <a:solidFill>
                  <a:schemeClr val="dk1"/>
                </a:solidFill>
                <a:latin typeface="Arial"/>
                <a:ea typeface="Arial"/>
                <a:cs typeface="Arial"/>
                <a:sym typeface="Arial"/>
              </a:rPr>
              <a:t>Criminals can use AI-generated profile pictures to appear younger than they are to befriend and groom children and young people, then solicit information and/or images from them (such as nude or semi-nude photos)</a:t>
            </a:r>
            <a:endParaRPr b="0" dirty="0"/>
          </a:p>
          <a:p>
            <a:pPr marL="628650" lvl="1" indent="-171450" algn="l" rtl="0">
              <a:spcBef>
                <a:spcPts val="0"/>
              </a:spcBef>
              <a:spcAft>
                <a:spcPts val="0"/>
              </a:spcAft>
              <a:buClr>
                <a:schemeClr val="dk1"/>
              </a:buClr>
              <a:buSzPts val="1200"/>
              <a:buFont typeface="Arial"/>
              <a:buChar char="•"/>
            </a:pPr>
            <a:r>
              <a:rPr lang="en-GB" b="0" dirty="0"/>
              <a:t>Fake news and misinformation – AI tools can be used to create convincing fake photos of world events, which could be used to promote certain beliefs (including hateful ones)</a:t>
            </a:r>
            <a:endParaRPr dirty="0"/>
          </a:p>
          <a:p>
            <a:pPr marL="628650" lvl="1" indent="-171450" algn="l" rtl="0">
              <a:spcBef>
                <a:spcPts val="0"/>
              </a:spcBef>
              <a:spcAft>
                <a:spcPts val="0"/>
              </a:spcAft>
              <a:buClr>
                <a:schemeClr val="dk1"/>
              </a:buClr>
              <a:buSzPts val="1200"/>
              <a:buFont typeface="Arial"/>
              <a:buChar char="•"/>
            </a:pPr>
            <a:r>
              <a:rPr lang="en-GB" b="0" dirty="0"/>
              <a:t>Relationships with chatbots – AI </a:t>
            </a:r>
            <a:r>
              <a:rPr lang="en-GB" dirty="0"/>
              <a:t>‘companions’ are chatbot apps, designed to simulate real relationships through human-like conversations. The chatbots adapt to inputs from users and learn to respond in ways that feel realistic. Children can:</a:t>
            </a:r>
            <a:endParaRPr dirty="0"/>
          </a:p>
          <a:p>
            <a:pPr marL="1085850" lvl="2" indent="-171450" algn="l" rtl="0">
              <a:spcBef>
                <a:spcPts val="0"/>
              </a:spcBef>
              <a:spcAft>
                <a:spcPts val="0"/>
              </a:spcAft>
              <a:buClr>
                <a:schemeClr val="dk1"/>
              </a:buClr>
              <a:buSzPts val="1200"/>
              <a:buFont typeface="Arial"/>
              <a:buChar char="•"/>
            </a:pPr>
            <a:r>
              <a:rPr lang="en-GB" dirty="0"/>
              <a:t>Pose unlimited questions to chatbots, and the unmoderated answers could offer dangerous advice and/or harmful content</a:t>
            </a:r>
            <a:endParaRPr dirty="0"/>
          </a:p>
          <a:p>
            <a:pPr marL="1085850" lvl="2" indent="-171450" algn="l" rtl="0">
              <a:spcBef>
                <a:spcPts val="0"/>
              </a:spcBef>
              <a:spcAft>
                <a:spcPts val="0"/>
              </a:spcAft>
              <a:buClr>
                <a:schemeClr val="dk1"/>
              </a:buClr>
              <a:buSzPts val="1200"/>
              <a:buFont typeface="Arial"/>
              <a:buChar char="•"/>
            </a:pPr>
            <a:r>
              <a:rPr lang="en-GB" dirty="0"/>
              <a:t>Easily become dependent on using chatbots, and this can reduce their opportunities to establish healthy relationships in the real world</a:t>
            </a:r>
            <a:br>
              <a:rPr lang="en-GB" dirty="0"/>
            </a:br>
            <a:endParaRPr dirty="0"/>
          </a:p>
          <a:p>
            <a:pPr marL="171450" lvl="0" indent="-171450" algn="l" rtl="0">
              <a:spcBef>
                <a:spcPts val="0"/>
              </a:spcBef>
              <a:spcAft>
                <a:spcPts val="0"/>
              </a:spcAft>
              <a:buClr>
                <a:schemeClr val="dk1"/>
              </a:buClr>
              <a:buSzPts val="1200"/>
              <a:buFont typeface="Arial"/>
              <a:buChar char="•"/>
            </a:pPr>
            <a:r>
              <a:rPr lang="en-GB" dirty="0"/>
              <a:t>Remind staff that AI technology is developing rapidly, and these tools will only become more sophisticated over time </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Highlight to staff that filtering and monitoring requirements also apply to the use of generative AI, as set out in KCSIE 2026</a:t>
            </a: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b="1" dirty="0"/>
              <a:t>Signpost </a:t>
            </a:r>
            <a:r>
              <a:rPr lang="en-GB" b="1" dirty="0">
                <a:latin typeface="Arial"/>
                <a:ea typeface="Arial"/>
                <a:cs typeface="Arial"/>
                <a:sym typeface="Arial"/>
              </a:rPr>
              <a:t>our AI risks staff briefing </a:t>
            </a:r>
            <a:r>
              <a:rPr lang="en-GB" b="1" dirty="0"/>
              <a:t>for practice scenarios, and a more in-depth look at this topic: https://safeguarding.thekeysupport.com/factsheets-and-briefings/artificial-intelligence-ai-risks-staff-briefing/</a:t>
            </a:r>
            <a:endParaRPr dirty="0"/>
          </a:p>
          <a:p>
            <a:pPr marL="171450" lvl="0" indent="-9525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mo"/>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sz="1200" dirty="0"/>
              <a:t>Sources:</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GOV.UK – </a:t>
            </a:r>
            <a:r>
              <a:rPr lang="en-GB" sz="1200" b="0" i="0" dirty="0">
                <a:solidFill>
                  <a:schemeClr val="dk1"/>
                </a:solidFill>
                <a:latin typeface="Arial"/>
                <a:ea typeface="Arial"/>
                <a:cs typeface="Arial"/>
                <a:sym typeface="Arial"/>
              </a:rPr>
              <a:t>Crime and Policing Act 2026. https://www.legislation.gov.uk/ukpga/2026/20/contents/enacted</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Aaron King, consultant </a:t>
            </a:r>
            <a:endParaRPr dirty="0"/>
          </a:p>
        </p:txBody>
      </p:sp>
      <p:sp>
        <p:nvSpPr>
          <p:cNvPr id="1437" name="Google Shape;1437;p89: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99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9"/>
        <p:cNvGrpSpPr/>
        <p:nvPr/>
      </p:nvGrpSpPr>
      <p:grpSpPr>
        <a:xfrm>
          <a:off x="0" y="0"/>
          <a:ext cx="0" cy="0"/>
          <a:chOff x="0" y="0"/>
          <a:chExt cx="0" cy="0"/>
        </a:xfrm>
      </p:grpSpPr>
      <p:sp>
        <p:nvSpPr>
          <p:cNvPr id="1450" name="Google Shape;1450;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451" name="Google Shape;1451;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200" b="1" dirty="0">
                <a:latin typeface="Arial"/>
                <a:ea typeface="Arial"/>
                <a:cs typeface="Arial"/>
                <a:sym typeface="Arial"/>
              </a:rPr>
              <a:t>Artificial intelligence (AI) (continued)</a:t>
            </a:r>
            <a:endParaRPr sz="120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Explain to staff that deepfake images or videos </a:t>
            </a:r>
            <a:r>
              <a:rPr lang="en-GB" sz="1200" b="0" i="0" dirty="0">
                <a:solidFill>
                  <a:schemeClr val="dk1"/>
                </a:solidFill>
                <a:latin typeface="Arial"/>
                <a:ea typeface="Arial"/>
                <a:cs typeface="Arial"/>
                <a:sym typeface="Arial"/>
              </a:rPr>
              <a:t>can be used in child-on-child abuse, bullying, pranks or spreading misinformation. The non-consensual sharing of intimate images, including AI-generated deepfakes, is a recognised form of child-on-child abuse and online sexual harassment</a:t>
            </a:r>
            <a:endParaRPr b="0" dirty="0"/>
          </a:p>
          <a:p>
            <a:pPr marL="171450" lvl="0" indent="-171450" algn="l" rtl="0">
              <a:spcBef>
                <a:spcPts val="0"/>
              </a:spcBef>
              <a:spcAft>
                <a:spcPts val="0"/>
              </a:spcAft>
              <a:buClr>
                <a:schemeClr val="dk1"/>
              </a:buClr>
              <a:buSzPts val="1200"/>
              <a:buFont typeface="Arial"/>
              <a:buChar char="•"/>
            </a:pPr>
            <a:r>
              <a:rPr lang="en-GB" dirty="0"/>
              <a:t>Explain how the use of deepfake images to blackmail or humiliate others, including children and teachers, is on the rise</a:t>
            </a:r>
            <a:endParaRPr dirty="0"/>
          </a:p>
          <a:p>
            <a:pPr marL="628650" lvl="1" indent="-171450" algn="l" rtl="0">
              <a:spcBef>
                <a:spcPts val="0"/>
              </a:spcBef>
              <a:spcAft>
                <a:spcPts val="0"/>
              </a:spcAft>
              <a:buClr>
                <a:schemeClr val="dk1"/>
              </a:buClr>
              <a:buSzPts val="1200"/>
              <a:buFont typeface="Arial"/>
              <a:buChar char="•"/>
            </a:pPr>
            <a:r>
              <a:rPr lang="en-GB" dirty="0"/>
              <a:t>Deepfake creation technology is moving fast, and images created are extremely realistic</a:t>
            </a:r>
            <a:endParaRPr dirty="0"/>
          </a:p>
          <a:p>
            <a:pPr marL="1085850" lvl="2" indent="-171450" algn="l" rtl="0">
              <a:spcBef>
                <a:spcPts val="0"/>
              </a:spcBef>
              <a:spcAft>
                <a:spcPts val="0"/>
              </a:spcAft>
              <a:buClr>
                <a:schemeClr val="dk1"/>
              </a:buClr>
              <a:buSzPts val="1200"/>
              <a:buFont typeface="Arial"/>
              <a:buChar char="•"/>
            </a:pPr>
            <a:r>
              <a:rPr lang="en-GB" dirty="0"/>
              <a:t>Children may struggle to identify when images and videos are fake</a:t>
            </a:r>
            <a:endParaRPr dirty="0"/>
          </a:p>
          <a:p>
            <a:pPr marL="171450" lvl="0" indent="-171450" algn="l" rtl="0">
              <a:spcBef>
                <a:spcPts val="0"/>
              </a:spcBef>
              <a:spcAft>
                <a:spcPts val="0"/>
              </a:spcAft>
              <a:buClr>
                <a:schemeClr val="dk1"/>
              </a:buClr>
              <a:buSzPts val="1200"/>
              <a:buFont typeface="Arial"/>
              <a:buChar char="•"/>
            </a:pPr>
            <a:r>
              <a:rPr lang="en-GB" dirty="0"/>
              <a:t>Children who are the victim of deepfakes (even if it’s intended as a silly ‘joke’) might be humiliated and traumatised</a:t>
            </a:r>
            <a:endParaRPr dirty="0"/>
          </a:p>
          <a:p>
            <a:pPr marL="171450" lvl="0" indent="-171450" algn="l" rtl="0">
              <a:spcBef>
                <a:spcPts val="0"/>
              </a:spcBef>
              <a:spcAft>
                <a:spcPts val="0"/>
              </a:spcAft>
              <a:buClr>
                <a:schemeClr val="dk1"/>
              </a:buClr>
              <a:buSzPts val="1200"/>
              <a:buFont typeface="Arial"/>
              <a:buChar char="•"/>
            </a:pPr>
            <a:r>
              <a:rPr lang="en-GB" dirty="0"/>
              <a:t>Remind staff not to assume that younger teens wouldn’t be capable of creating these images/videos – tools to create deepfakes are increasingly accessible to them. There are plenty of apps that make it easy for anyone to generate realistic images, and share them</a:t>
            </a:r>
            <a:endParaRPr dirty="0"/>
          </a:p>
          <a:p>
            <a:pPr marL="171450" lvl="0" indent="-9525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p:txBody>
      </p:sp>
      <p:sp>
        <p:nvSpPr>
          <p:cNvPr id="1452" name="Google Shape;1452;p9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p91: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467" name="Google Shape;1467;p91: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170730" lvl="0" indent="-94530" algn="l" rtl="0">
              <a:spcBef>
                <a:spcPts val="0"/>
              </a:spcBef>
              <a:spcAft>
                <a:spcPts val="0"/>
              </a:spcAft>
              <a:buClr>
                <a:schemeClr val="dk1"/>
              </a:buClr>
              <a:buSzPts val="1200"/>
              <a:buFont typeface="Arial"/>
              <a:buNone/>
            </a:pPr>
            <a:endParaRPr dirty="0"/>
          </a:p>
          <a:p>
            <a:pPr marL="170730" lvl="0" indent="-17073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Explain that there are many safeguarding issues staff need to be aware of. We’ve already covered some of these issues today, but not all of them</a:t>
            </a: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Tell staff that as they saw earlier, safeguarding issues are rarely standalone events. In most cases, multiple issues will overlap (e.g. a child with family members in prison might be at higher risk of homelessness, or a child missing from care may be at risk of modern slavery or criminal exploitation)</a:t>
            </a:r>
            <a:endParaRPr dirty="0"/>
          </a:p>
          <a:p>
            <a:pPr marL="170730" lvl="0" indent="-170730" algn="l" rtl="0">
              <a:spcBef>
                <a:spcPts val="0"/>
              </a:spcBef>
              <a:spcAft>
                <a:spcPts val="0"/>
              </a:spcAft>
              <a:buClr>
                <a:schemeClr val="dk1"/>
              </a:buClr>
              <a:buSzPts val="1200"/>
              <a:buFont typeface="Arial"/>
              <a:buChar char="•"/>
            </a:pPr>
            <a:r>
              <a:rPr lang="en-GB" b="1" dirty="0"/>
              <a:t>Select</a:t>
            </a:r>
            <a:r>
              <a:rPr lang="en-GB" b="0" dirty="0"/>
              <a:t> to bring up the list of safeguarding issues that you haven’t already covered, and give staff a moment to read the slide</a:t>
            </a:r>
            <a:endParaRPr dirty="0"/>
          </a:p>
          <a:p>
            <a:pPr marL="626010" lvl="1" indent="-170729" algn="l" rtl="0">
              <a:spcBef>
                <a:spcPts val="0"/>
              </a:spcBef>
              <a:spcAft>
                <a:spcPts val="0"/>
              </a:spcAft>
              <a:buClr>
                <a:schemeClr val="dk1"/>
              </a:buClr>
              <a:buSzPts val="1200"/>
              <a:buFont typeface="Arial"/>
              <a:buChar char="•"/>
            </a:pPr>
            <a:r>
              <a:rPr lang="en-GB" b="1" dirty="0"/>
              <a:t>Ask staff</a:t>
            </a:r>
            <a:r>
              <a:rPr lang="en-GB" b="0" dirty="0"/>
              <a:t>: how confident are you, when it comes to knowing about these? </a:t>
            </a:r>
            <a:endParaRPr dirty="0"/>
          </a:p>
          <a:p>
            <a:pPr marL="626010" marR="0" lvl="1" indent="-170729" algn="l" rtl="0">
              <a:lnSpc>
                <a:spcPct val="100000"/>
              </a:lnSpc>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Explain that you don’t have time to cover all of these issues in detail in today, but it’s important that we have an attitude of 'it could happen here' for every issue mentioned</a:t>
            </a:r>
            <a:endParaRPr b="0" dirty="0"/>
          </a:p>
          <a:p>
            <a:pPr marL="626010" lvl="1" indent="-170729" algn="l" rtl="0">
              <a:spcBef>
                <a:spcPts val="0"/>
              </a:spcBef>
              <a:spcAft>
                <a:spcPts val="0"/>
              </a:spcAft>
              <a:buClr>
                <a:schemeClr val="dk1"/>
              </a:buClr>
              <a:buSzPts val="1200"/>
              <a:buFont typeface="Arial"/>
              <a:buChar char="•"/>
            </a:pPr>
            <a:r>
              <a:rPr lang="en-GB" b="0" dirty="0"/>
              <a:t>Tell staff that </a:t>
            </a:r>
            <a:r>
              <a:rPr lang="en-GB" dirty="0"/>
              <a:t>if they’re unsure about any of the issues, you can give them more information after the session</a:t>
            </a:r>
            <a:endParaRPr b="0" i="0" dirty="0">
              <a:solidFill>
                <a:schemeClr val="dk1"/>
              </a:solidFill>
              <a:latin typeface="Calibri"/>
              <a:ea typeface="Calibri"/>
              <a:cs typeface="Calibri"/>
              <a:sym typeface="Calibri"/>
            </a:endParaRPr>
          </a:p>
          <a:p>
            <a:pPr marL="1083210" lvl="2" indent="-170729" algn="l" rtl="0">
              <a:spcBef>
                <a:spcPts val="0"/>
              </a:spcBef>
              <a:spcAft>
                <a:spcPts val="0"/>
              </a:spcAft>
              <a:buClr>
                <a:schemeClr val="dk1"/>
              </a:buClr>
              <a:buSzPts val="1200"/>
              <a:buFont typeface="Arial"/>
              <a:buChar char="•"/>
            </a:pPr>
            <a:r>
              <a:rPr lang="en-GB" b="1" i="0" dirty="0">
                <a:solidFill>
                  <a:schemeClr val="dk1"/>
                </a:solidFill>
                <a:latin typeface="Calibri"/>
                <a:ea typeface="Calibri"/>
                <a:cs typeface="Calibri"/>
                <a:sym typeface="Calibri"/>
              </a:rPr>
              <a:t>See The Key Safeguarding for more specific resources: https://safeguarding.thekeysupport.com/factsheets-and-briefings/</a:t>
            </a:r>
          </a:p>
          <a:p>
            <a:pPr marL="912481" lvl="2" indent="0" algn="l" rtl="0">
              <a:spcBef>
                <a:spcPts val="0"/>
              </a:spcBef>
              <a:spcAft>
                <a:spcPts val="0"/>
              </a:spcAft>
              <a:buClr>
                <a:schemeClr val="dk1"/>
              </a:buClr>
              <a:buSzPts val="1200"/>
              <a:buFont typeface="Arial"/>
              <a:buNone/>
            </a:pPr>
            <a:endParaRPr dirty="0"/>
          </a:p>
          <a:p>
            <a:pPr marL="170730" marR="0" lvl="0" indent="-170730" algn="l" rtl="0">
              <a:lnSpc>
                <a:spcPct val="100000"/>
              </a:lnSpc>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Tell staff that KCSIE, including Annex A, outlines a wider range of specific safeguarding issues that all staff need to be aware of and </a:t>
            </a:r>
            <a:r>
              <a:rPr lang="en-GB" b="0" dirty="0"/>
              <a:t>should familiarise themselves with</a:t>
            </a:r>
            <a:endParaRPr dirty="0"/>
          </a:p>
          <a:p>
            <a:pPr marL="170730" lvl="0" indent="-17073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All staff, whether they work directly with children or not, must read part 1 of KCSIE guidance in its entirety, </a:t>
            </a:r>
            <a:r>
              <a:rPr lang="en-GB" b="0" dirty="0"/>
              <a:t>so they can effectively safeguard children</a:t>
            </a:r>
            <a:endParaRPr dirty="0"/>
          </a:p>
          <a:p>
            <a:pPr marL="626010" lvl="1" indent="-94529" algn="l" rtl="0">
              <a:spcBef>
                <a:spcPts val="0"/>
              </a:spcBef>
              <a:spcAft>
                <a:spcPts val="0"/>
              </a:spcAft>
              <a:buClr>
                <a:schemeClr val="dk1"/>
              </a:buClr>
              <a:buSzPts val="1200"/>
              <a:buFont typeface="Arial"/>
              <a:buNone/>
            </a:pPr>
            <a:endParaRPr b="1" i="0" dirty="0">
              <a:solidFill>
                <a:schemeClr val="dk1"/>
              </a:solidFill>
              <a:latin typeface="Calibri"/>
              <a:ea typeface="Calibri"/>
              <a:cs typeface="Calibri"/>
              <a:sym typeface="Calibri"/>
            </a:endParaRPr>
          </a:p>
          <a:p>
            <a:pPr marL="168810" lvl="0" indent="-16881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Remind staff that if they notice any changes in a child's behaviour or have any nagging doubts relating to these or any other issues, they must not wait, and must report them immediately to the DSL</a:t>
            </a:r>
            <a:endParaRPr b="1" dirty="0"/>
          </a:p>
          <a:p>
            <a:pPr marL="170730" lvl="0" indent="-94530" algn="l" rtl="0">
              <a:spcBef>
                <a:spcPts val="0"/>
              </a:spcBef>
              <a:spcAft>
                <a:spcPts val="0"/>
              </a:spcAft>
              <a:buClr>
                <a:schemeClr val="dk1"/>
              </a:buClr>
              <a:buSzPts val="1200"/>
              <a:buFont typeface="Arimo"/>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p:txBody>
      </p:sp>
      <p:sp>
        <p:nvSpPr>
          <p:cNvPr id="1468" name="Google Shape;1468;p91: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101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7"/>
        <p:cNvGrpSpPr/>
        <p:nvPr/>
      </p:nvGrpSpPr>
      <p:grpSpPr>
        <a:xfrm>
          <a:off x="0" y="0"/>
          <a:ext cx="0" cy="0"/>
          <a:chOff x="0" y="0"/>
          <a:chExt cx="0" cy="0"/>
        </a:xfrm>
      </p:grpSpPr>
      <p:sp>
        <p:nvSpPr>
          <p:cNvPr id="1488" name="Google Shape;1488;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489" name="Google Shape;1489;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b="1" dirty="0"/>
              <a:t>[This slide is a reminder to choose from the following selection of specific forms of abuse and safeguarding issues. Delete this slide, and any others you don’t wish to cover, before carrying out this part of the training. You can always come back to this pack and cover other slides in other training sessions throughout the school year]</a:t>
            </a:r>
            <a:endParaRPr lang="en-GB" dirty="0"/>
          </a:p>
          <a:p>
            <a:pPr marL="0" lvl="0" indent="0" algn="l" rtl="0">
              <a:spcBef>
                <a:spcPts val="0"/>
              </a:spcBef>
              <a:spcAft>
                <a:spcPts val="0"/>
              </a:spcAft>
              <a:buNone/>
            </a:pPr>
            <a:endParaRPr b="1" dirty="0"/>
          </a:p>
          <a:p>
            <a:pPr marL="0" lvl="0" indent="0" algn="l" rtl="0">
              <a:spcBef>
                <a:spcPts val="0"/>
              </a:spcBef>
              <a:spcAft>
                <a:spcPts val="0"/>
              </a:spcAft>
              <a:buNone/>
            </a:pPr>
            <a:r>
              <a:rPr lang="en-GB" b="0" dirty="0"/>
              <a:t>If you’re unsure which safeguarding issues to cover, you may wish to consider:</a:t>
            </a:r>
            <a:endParaRPr dirty="0"/>
          </a:p>
          <a:p>
            <a:pPr marL="170730" lvl="0" indent="-170730" algn="l" rtl="0">
              <a:spcBef>
                <a:spcPts val="0"/>
              </a:spcBef>
              <a:spcAft>
                <a:spcPts val="0"/>
              </a:spcAft>
              <a:buClr>
                <a:schemeClr val="dk1"/>
              </a:buClr>
              <a:buSzPts val="1200"/>
              <a:buFont typeface="Arial"/>
              <a:buChar char="•"/>
            </a:pPr>
            <a:r>
              <a:rPr lang="en-GB" b="0" dirty="0"/>
              <a:t>Recent safeguarding incidents in your school</a:t>
            </a:r>
            <a:endParaRPr dirty="0"/>
          </a:p>
          <a:p>
            <a:pPr marL="170730" lvl="0" indent="-170730" algn="l" rtl="0">
              <a:spcBef>
                <a:spcPts val="0"/>
              </a:spcBef>
              <a:spcAft>
                <a:spcPts val="0"/>
              </a:spcAft>
              <a:buClr>
                <a:schemeClr val="dk1"/>
              </a:buClr>
              <a:buSzPts val="1200"/>
              <a:buFont typeface="Arial"/>
              <a:buChar char="•"/>
            </a:pPr>
            <a:r>
              <a:rPr lang="en-GB" b="0" dirty="0"/>
              <a:t>Safeguarding issues that are particularly prevalent in your local area (your LA may be able to help with this)</a:t>
            </a:r>
            <a:endParaRPr dirty="0"/>
          </a:p>
          <a:p>
            <a:pPr marL="170730" lvl="0" indent="-170730" algn="l" rtl="0">
              <a:spcBef>
                <a:spcPts val="0"/>
              </a:spcBef>
              <a:spcAft>
                <a:spcPts val="0"/>
              </a:spcAft>
              <a:buClr>
                <a:schemeClr val="dk1"/>
              </a:buClr>
              <a:buSzPts val="1200"/>
              <a:buFont typeface="Arial"/>
              <a:buChar char="•"/>
            </a:pPr>
            <a:r>
              <a:rPr lang="en-GB" b="0" dirty="0"/>
              <a:t>Which safeguarding issues staff have been trained on recently, and which issues may be more in need of a ‘refresher’</a:t>
            </a:r>
            <a:endParaRPr dirty="0"/>
          </a:p>
          <a:p>
            <a:pPr marL="170730" lvl="0" indent="-170730" algn="l" rtl="0">
              <a:spcBef>
                <a:spcPts val="0"/>
              </a:spcBef>
              <a:spcAft>
                <a:spcPts val="0"/>
              </a:spcAft>
              <a:buClr>
                <a:schemeClr val="dk1"/>
              </a:buClr>
              <a:buSzPts val="1200"/>
              <a:buFont typeface="Arial"/>
              <a:buChar char="•"/>
            </a:pPr>
            <a:r>
              <a:rPr lang="en-GB" b="0" dirty="0"/>
              <a:t>How much time you have available for this INSET training</a:t>
            </a:r>
            <a:endParaRPr dirty="0"/>
          </a:p>
          <a:p>
            <a:pPr marL="0" lvl="0" indent="0" algn="l" rtl="0">
              <a:spcBef>
                <a:spcPts val="0"/>
              </a:spcBef>
              <a:spcAft>
                <a:spcPts val="0"/>
              </a:spcAft>
              <a:buClr>
                <a:schemeClr val="dk1"/>
              </a:buClr>
              <a:buSzPts val="1200"/>
              <a:buFont typeface="Arial"/>
              <a:buNone/>
            </a:pPr>
            <a:endParaRPr b="0" dirty="0"/>
          </a:p>
          <a:p>
            <a:pPr marL="0" lvl="0" indent="0" algn="l" rtl="0">
              <a:spcBef>
                <a:spcPts val="0"/>
              </a:spcBef>
              <a:spcAft>
                <a:spcPts val="0"/>
              </a:spcAft>
              <a:buClr>
                <a:schemeClr val="dk1"/>
              </a:buClr>
              <a:buSzPts val="1200"/>
              <a:buFont typeface="Arial"/>
              <a:buNone/>
            </a:pPr>
            <a:r>
              <a:rPr lang="en-GB" b="0" dirty="0"/>
              <a:t>The topics we’ll be covering on these slides are:</a:t>
            </a:r>
            <a:endParaRPr dirty="0"/>
          </a:p>
          <a:p>
            <a:pPr marL="0" lvl="0" indent="0" algn="l" rtl="0">
              <a:spcBef>
                <a:spcPts val="0"/>
              </a:spcBef>
              <a:spcAft>
                <a:spcPts val="0"/>
              </a:spcAft>
              <a:buClr>
                <a:schemeClr val="dk1"/>
              </a:buClr>
              <a:buSzPts val="1200"/>
              <a:buFont typeface="Arial"/>
              <a:buNone/>
            </a:pPr>
            <a:endParaRPr b="0" dirty="0"/>
          </a:p>
          <a:p>
            <a:pPr marL="228600" lvl="0" indent="-228600" algn="l" rtl="0">
              <a:spcBef>
                <a:spcPts val="0"/>
              </a:spcBef>
              <a:spcAft>
                <a:spcPts val="0"/>
              </a:spcAft>
              <a:buClr>
                <a:schemeClr val="dk1"/>
              </a:buClr>
              <a:buSzPts val="1200"/>
              <a:buFont typeface="Play"/>
              <a:buAutoNum type="arabicPeriod"/>
            </a:pPr>
            <a:r>
              <a:rPr lang="en-GB" b="0" dirty="0"/>
              <a:t>Online grooming</a:t>
            </a:r>
            <a:endParaRPr dirty="0"/>
          </a:p>
          <a:p>
            <a:pPr marL="228600" lvl="0" indent="-228600" algn="l" rtl="0">
              <a:spcBef>
                <a:spcPts val="0"/>
              </a:spcBef>
              <a:spcAft>
                <a:spcPts val="0"/>
              </a:spcAft>
              <a:buClr>
                <a:schemeClr val="dk1"/>
              </a:buClr>
              <a:buSzPts val="1200"/>
              <a:buFont typeface="Play"/>
              <a:buAutoNum type="arabicPeriod"/>
            </a:pPr>
            <a:r>
              <a:rPr lang="en-GB" b="0" dirty="0"/>
              <a:t>Online toxic masculinity</a:t>
            </a:r>
            <a:endParaRPr dirty="0"/>
          </a:p>
          <a:p>
            <a:pPr marL="228600" lvl="0" indent="-228600" algn="l" rtl="0">
              <a:spcBef>
                <a:spcPts val="0"/>
              </a:spcBef>
              <a:spcAft>
                <a:spcPts val="0"/>
              </a:spcAft>
              <a:buClr>
                <a:schemeClr val="dk1"/>
              </a:buClr>
              <a:buSzPts val="1200"/>
              <a:buFont typeface="Play"/>
              <a:buAutoNum type="arabicPeriod"/>
            </a:pPr>
            <a:r>
              <a:rPr lang="en-GB" b="0" dirty="0"/>
              <a:t>Disinformation, misinformation and conspiracy theories</a:t>
            </a:r>
            <a:endParaRPr dirty="0"/>
          </a:p>
          <a:p>
            <a:pPr marL="228600" lvl="0" indent="-228600" algn="l" rtl="0">
              <a:spcBef>
                <a:spcPts val="0"/>
              </a:spcBef>
              <a:spcAft>
                <a:spcPts val="0"/>
              </a:spcAft>
              <a:buClr>
                <a:schemeClr val="dk1"/>
              </a:buClr>
              <a:buSzPts val="1200"/>
              <a:buFont typeface="Play"/>
              <a:buAutoNum type="arabicPeriod"/>
            </a:pPr>
            <a:r>
              <a:rPr lang="en-GB" b="0" dirty="0"/>
              <a:t>Sextortion</a:t>
            </a:r>
            <a:endParaRPr dirty="0"/>
          </a:p>
          <a:p>
            <a:pPr marL="228600" lvl="0" indent="-228600" algn="l" rtl="0">
              <a:spcBef>
                <a:spcPts val="0"/>
              </a:spcBef>
              <a:spcAft>
                <a:spcPts val="0"/>
              </a:spcAft>
              <a:buClr>
                <a:schemeClr val="dk1"/>
              </a:buClr>
              <a:buSzPts val="1200"/>
              <a:buFont typeface="Play"/>
              <a:buAutoNum type="arabicPeriod"/>
            </a:pPr>
            <a:r>
              <a:rPr lang="en-GB" b="0" dirty="0"/>
              <a:t>Child criminal exploitation (CCE)</a:t>
            </a:r>
            <a:endParaRPr dirty="0"/>
          </a:p>
          <a:p>
            <a:pPr marL="228600" lvl="0" indent="-228600" algn="l" rtl="0">
              <a:spcBef>
                <a:spcPts val="0"/>
              </a:spcBef>
              <a:spcAft>
                <a:spcPts val="0"/>
              </a:spcAft>
              <a:buClr>
                <a:schemeClr val="dk1"/>
              </a:buClr>
              <a:buSzPts val="1200"/>
              <a:buFont typeface="Play"/>
              <a:buAutoNum type="arabicPeriod"/>
            </a:pPr>
            <a:r>
              <a:rPr lang="en-GB" b="0" dirty="0"/>
              <a:t>Bullying, including cyber-bullying</a:t>
            </a:r>
            <a:endParaRPr dirty="0"/>
          </a:p>
          <a:p>
            <a:pPr marL="228600" lvl="0" indent="-228600" algn="l" rtl="0">
              <a:spcBef>
                <a:spcPts val="0"/>
              </a:spcBef>
              <a:spcAft>
                <a:spcPts val="0"/>
              </a:spcAft>
              <a:buClr>
                <a:schemeClr val="dk1"/>
              </a:buClr>
              <a:buSzPts val="1200"/>
              <a:buFont typeface="Play"/>
              <a:buAutoNum type="arabicPeriod"/>
            </a:pPr>
            <a:r>
              <a:rPr lang="en-GB" b="0" dirty="0"/>
              <a:t>Eating disorders</a:t>
            </a:r>
            <a:endParaRPr dirty="0"/>
          </a:p>
          <a:p>
            <a:pPr marL="228600" lvl="0" indent="-228600" algn="l" rtl="0">
              <a:spcBef>
                <a:spcPts val="0"/>
              </a:spcBef>
              <a:spcAft>
                <a:spcPts val="0"/>
              </a:spcAft>
              <a:buClr>
                <a:schemeClr val="dk1"/>
              </a:buClr>
              <a:buSzPts val="1200"/>
              <a:buFont typeface="Play"/>
              <a:buAutoNum type="arabicPeriod"/>
            </a:pPr>
            <a:r>
              <a:rPr lang="en-GB" b="0" dirty="0"/>
              <a:t>Anxiety and panic attacks</a:t>
            </a:r>
            <a:endParaRPr dirty="0"/>
          </a:p>
          <a:p>
            <a:pPr marL="228600" lvl="0" indent="-228600" algn="l" rtl="0">
              <a:spcBef>
                <a:spcPts val="0"/>
              </a:spcBef>
              <a:spcAft>
                <a:spcPts val="0"/>
              </a:spcAft>
              <a:buClr>
                <a:schemeClr val="dk1"/>
              </a:buClr>
              <a:buSzPts val="1200"/>
              <a:buFont typeface="Play"/>
              <a:buAutoNum type="arabicPeriod"/>
            </a:pPr>
            <a:r>
              <a:rPr lang="en-GB" b="0" dirty="0"/>
              <a:t>Trauma and PTSD</a:t>
            </a:r>
            <a:endParaRPr dirty="0"/>
          </a:p>
          <a:p>
            <a:pPr marL="228600" lvl="0" indent="-228600" algn="l" rtl="0">
              <a:spcBef>
                <a:spcPts val="0"/>
              </a:spcBef>
              <a:spcAft>
                <a:spcPts val="0"/>
              </a:spcAft>
              <a:buClr>
                <a:schemeClr val="dk1"/>
              </a:buClr>
              <a:buSzPts val="1200"/>
              <a:buFont typeface="Play"/>
              <a:buAutoNum type="arabicPeriod"/>
            </a:pPr>
            <a:r>
              <a:rPr lang="en-GB" b="0" dirty="0"/>
              <a:t>Parental conflict</a:t>
            </a:r>
            <a:endParaRPr dirty="0"/>
          </a:p>
          <a:p>
            <a:pPr marL="228600" lvl="0" indent="-228600" algn="l" rtl="0">
              <a:spcBef>
                <a:spcPts val="0"/>
              </a:spcBef>
              <a:spcAft>
                <a:spcPts val="0"/>
              </a:spcAft>
              <a:buClr>
                <a:schemeClr val="dk1"/>
              </a:buClr>
              <a:buSzPts val="1200"/>
              <a:buFont typeface="Play"/>
              <a:buAutoNum type="arabicPeriod"/>
            </a:pPr>
            <a:r>
              <a:rPr lang="en-GB" b="0" dirty="0"/>
              <a:t>Domestic abuse</a:t>
            </a:r>
            <a:endParaRPr dirty="0"/>
          </a:p>
        </p:txBody>
      </p:sp>
      <p:sp>
        <p:nvSpPr>
          <p:cNvPr id="1490" name="Google Shape;1490;p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5"/>
        <p:cNvGrpSpPr/>
        <p:nvPr/>
      </p:nvGrpSpPr>
      <p:grpSpPr>
        <a:xfrm>
          <a:off x="0" y="0"/>
          <a:ext cx="0" cy="0"/>
          <a:chOff x="0" y="0"/>
          <a:chExt cx="0" cy="0"/>
        </a:xfrm>
      </p:grpSpPr>
      <p:sp>
        <p:nvSpPr>
          <p:cNvPr id="1496" name="Google Shape;1496;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497" name="Google Shape;1497;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solidFill>
                  <a:schemeClr val="dk1"/>
                </a:solidFill>
                <a:latin typeface="Arial"/>
                <a:ea typeface="Arial"/>
                <a:cs typeface="Arial"/>
                <a:sym typeface="Arial"/>
              </a:rPr>
              <a:t>Safeguarding issue 1: online grooming</a:t>
            </a:r>
            <a:endParaRPr dirty="0"/>
          </a:p>
          <a:p>
            <a:pPr marL="0" marR="0" lvl="0" indent="0" algn="l" rtl="0">
              <a:lnSpc>
                <a:spcPct val="100000"/>
              </a:lnSpc>
              <a:spcBef>
                <a:spcPts val="0"/>
              </a:spcBef>
              <a:spcAft>
                <a:spcPts val="0"/>
              </a:spcAft>
              <a:buClr>
                <a:schemeClr val="dk1"/>
              </a:buClr>
              <a:buSzPts val="1200"/>
              <a:buFont typeface="Arial"/>
              <a:buNone/>
            </a:pPr>
            <a:endParaRPr sz="1200" b="1"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b="1" dirty="0"/>
              <a:t>[Before presenting – if you choose to use an interactive online tool such as Kahoot or </a:t>
            </a:r>
            <a:r>
              <a:rPr lang="en-GB" b="1" dirty="0" err="1"/>
              <a:t>Mentimeter</a:t>
            </a:r>
            <a:r>
              <a:rPr lang="en-GB" b="1" dirty="0"/>
              <a:t>, set the page up beforehand]</a:t>
            </a:r>
          </a:p>
          <a:p>
            <a:pPr marL="0" marR="0" lvl="0" indent="0" algn="l" rtl="0">
              <a:lnSpc>
                <a:spcPct val="100000"/>
              </a:lnSpc>
              <a:spcBef>
                <a:spcPts val="0"/>
              </a:spcBef>
              <a:spcAft>
                <a:spcPts val="0"/>
              </a:spcAft>
              <a:buClr>
                <a:schemeClr val="dk1"/>
              </a:buClr>
              <a:buSzPts val="1200"/>
              <a:buFont typeface="Arial"/>
              <a:buNone/>
            </a:pPr>
            <a:endParaRPr sz="1200" b="1"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Tell staff that you’re now going to look at the issue of online grooming  </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dirty="0"/>
              <a:t>You</a:t>
            </a:r>
            <a:r>
              <a:rPr lang="en-GB" dirty="0"/>
              <a:t> </a:t>
            </a:r>
            <a:r>
              <a:rPr lang="en-GB" b="0" dirty="0"/>
              <a:t>could ask staff to connect to</a:t>
            </a:r>
            <a:r>
              <a:rPr lang="en-GB" sz="1200" b="0" i="0" dirty="0">
                <a:solidFill>
                  <a:schemeClr val="dk1"/>
                </a:solidFill>
                <a:latin typeface="Arial"/>
                <a:ea typeface="Arial"/>
                <a:cs typeface="Arial"/>
                <a:sym typeface="Arial"/>
              </a:rPr>
              <a:t> Mentimeter or Kahoot with their phones and submit keywords on what they think online grooming is before revealing the answers</a:t>
            </a:r>
            <a:endParaRPr sz="1200" dirty="0">
              <a:solidFill>
                <a:schemeClr val="dk1"/>
              </a:solidFill>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Arial"/>
              <a:buNone/>
            </a:pPr>
            <a:endParaRPr sz="1200"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b="1" dirty="0">
                <a:solidFill>
                  <a:schemeClr val="dk1"/>
                </a:solidFill>
                <a:latin typeface="Arial"/>
                <a:ea typeface="Arial"/>
                <a:cs typeface="Arial"/>
                <a:sym typeface="Arial"/>
              </a:rPr>
              <a:t>Select</a:t>
            </a:r>
            <a:r>
              <a:rPr lang="en-GB" sz="1200" dirty="0">
                <a:solidFill>
                  <a:schemeClr val="dk1"/>
                </a:solidFill>
                <a:latin typeface="Arial"/>
                <a:ea typeface="Arial"/>
                <a:cs typeface="Arial"/>
                <a:sym typeface="Arial"/>
              </a:rPr>
              <a:t> to reveal the answers to ‘What is it?’ </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Explain that groomers can:</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Use online platforms like social media, gaming platforms or instant messaging apps to connect with a child</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Learn about a child’s interests from their online profiles, then use this knowledge to help build a relationship with them</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Easily hide their true identity online</a:t>
            </a:r>
            <a:endParaRPr dirty="0"/>
          </a:p>
          <a:p>
            <a:pPr marL="628650" marR="0" lvl="1" indent="-95250" algn="l" rtl="0">
              <a:lnSpc>
                <a:spcPct val="100000"/>
              </a:lnSpc>
              <a:spcBef>
                <a:spcPts val="0"/>
              </a:spcBef>
              <a:spcAft>
                <a:spcPts val="0"/>
              </a:spcAft>
              <a:buClr>
                <a:schemeClr val="dk1"/>
              </a:buClr>
              <a:buSzPts val="1200"/>
              <a:buFont typeface="Arial"/>
              <a:buNone/>
            </a:pPr>
            <a:endParaRPr sz="1200"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b="0" dirty="0"/>
              <a:t>You could then choose to ask staff to connect to</a:t>
            </a:r>
            <a:r>
              <a:rPr lang="en-GB" sz="1200" b="0" i="0" dirty="0">
                <a:solidFill>
                  <a:schemeClr val="dk1"/>
                </a:solidFill>
                <a:latin typeface="Arial"/>
                <a:ea typeface="Arial"/>
                <a:cs typeface="Arial"/>
                <a:sym typeface="Arial"/>
              </a:rPr>
              <a:t> Mentimeter or Kahoot with their phones and submit keywords on who they think is at risk of online grooming is before revealing the following answers</a:t>
            </a:r>
            <a:endParaRPr sz="1200" dirty="0">
              <a:solidFill>
                <a:schemeClr val="dk1"/>
              </a:solidFill>
              <a:latin typeface="Arial"/>
              <a:ea typeface="Arial"/>
              <a:cs typeface="Arial"/>
              <a:sym typeface="Arial"/>
            </a:endParaRPr>
          </a:p>
          <a:p>
            <a:pPr marL="457200" marR="0" lvl="1" indent="0" algn="l" rtl="0">
              <a:lnSpc>
                <a:spcPct val="100000"/>
              </a:lnSpc>
              <a:spcBef>
                <a:spcPts val="0"/>
              </a:spcBef>
              <a:spcAft>
                <a:spcPts val="0"/>
              </a:spcAft>
              <a:buClr>
                <a:schemeClr val="dk1"/>
              </a:buClr>
              <a:buSzPts val="1200"/>
              <a:buFont typeface="Arial"/>
              <a:buNone/>
            </a:pPr>
            <a:endParaRPr sz="1200"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b="1" dirty="0">
                <a:solidFill>
                  <a:schemeClr val="dk1"/>
                </a:solidFill>
                <a:latin typeface="Arial"/>
                <a:ea typeface="Arial"/>
                <a:cs typeface="Arial"/>
                <a:sym typeface="Arial"/>
              </a:rPr>
              <a:t>Select</a:t>
            </a:r>
            <a:r>
              <a:rPr lang="en-GB" sz="1200" dirty="0">
                <a:solidFill>
                  <a:schemeClr val="dk1"/>
                </a:solidFill>
                <a:latin typeface="Arial"/>
                <a:ea typeface="Arial"/>
                <a:cs typeface="Arial"/>
                <a:sym typeface="Arial"/>
              </a:rPr>
              <a:t> to reveal the answers to ‘Who is at risk?’ </a:t>
            </a:r>
            <a:endParaRPr dirty="0"/>
          </a:p>
          <a:p>
            <a:pPr marL="0" lvl="0" indent="0" algn="l" rtl="0">
              <a:spcBef>
                <a:spcPts val="0"/>
              </a:spcBef>
              <a:spcAft>
                <a:spcPts val="0"/>
              </a:spcAft>
              <a:buClr>
                <a:schemeClr val="dk1"/>
              </a:buClr>
              <a:buSzPts val="2400"/>
              <a:buFont typeface="Arial"/>
              <a:buNone/>
            </a:pPr>
            <a:endParaRPr sz="2400" b="1" dirty="0">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Tell staff that while grooming can affect </a:t>
            </a:r>
            <a:r>
              <a:rPr lang="en-GB" sz="1200" b="1" dirty="0">
                <a:solidFill>
                  <a:schemeClr val="dk1"/>
                </a:solidFill>
                <a:latin typeface="Arial"/>
                <a:ea typeface="Arial"/>
                <a:cs typeface="Arial"/>
                <a:sym typeface="Arial"/>
              </a:rPr>
              <a:t>any</a:t>
            </a:r>
            <a:r>
              <a:rPr lang="en-GB" sz="1200" dirty="0">
                <a:solidFill>
                  <a:schemeClr val="dk1"/>
                </a:solidFill>
                <a:latin typeface="Arial"/>
                <a:ea typeface="Arial"/>
                <a:cs typeface="Arial"/>
                <a:sym typeface="Arial"/>
              </a:rPr>
              <a:t> child, some children are more vulnerable than others. This includes:</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Looked-after children</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Children with SEND</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Children with low self-esteem </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Children who are experiencing mental health issues</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Children whose online activity isn’t monitored or supervised</a:t>
            </a:r>
            <a:endParaRPr dirty="0"/>
          </a:p>
          <a:p>
            <a:pPr marL="171450" marR="0" lvl="0" indent="-44450" algn="l" rtl="0">
              <a:lnSpc>
                <a:spcPct val="100000"/>
              </a:lnSpc>
              <a:spcBef>
                <a:spcPts val="0"/>
              </a:spcBef>
              <a:spcAft>
                <a:spcPts val="0"/>
              </a:spcAft>
              <a:buClr>
                <a:schemeClr val="dk1"/>
              </a:buClr>
              <a:buSzPts val="2000"/>
              <a:buFont typeface="Arial"/>
              <a:buNone/>
            </a:pPr>
            <a:endParaRPr sz="2000"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Remember: grooming can happen to </a:t>
            </a:r>
            <a:r>
              <a:rPr lang="en-GB" sz="1200" b="1" dirty="0">
                <a:solidFill>
                  <a:schemeClr val="dk1"/>
                </a:solidFill>
                <a:latin typeface="Arial"/>
                <a:ea typeface="Arial"/>
                <a:cs typeface="Arial"/>
                <a:sym typeface="Arial"/>
              </a:rPr>
              <a:t>any</a:t>
            </a:r>
            <a:r>
              <a:rPr lang="en-GB" sz="1200" dirty="0">
                <a:solidFill>
                  <a:schemeClr val="dk1"/>
                </a:solidFill>
                <a:latin typeface="Arial"/>
                <a:ea typeface="Arial"/>
                <a:cs typeface="Arial"/>
                <a:sym typeface="Arial"/>
              </a:rPr>
              <a:t> child who spends time online</a:t>
            </a:r>
            <a:endParaRPr dirty="0"/>
          </a:p>
          <a:p>
            <a:pPr marL="0" lvl="0" indent="0" algn="l" rtl="0">
              <a:spcBef>
                <a:spcPts val="0"/>
              </a:spcBef>
              <a:spcAft>
                <a:spcPts val="0"/>
              </a:spcAft>
              <a:buClr>
                <a:schemeClr val="dk1"/>
              </a:buClr>
              <a:buSzPts val="2400"/>
              <a:buFont typeface="Webdings" panose="05030102010509060703" pitchFamily="18" charset="2"/>
              <a:buNone/>
            </a:pPr>
            <a:endParaRPr lang="en-GB" sz="2000" b="0" dirty="0">
              <a:latin typeface="Arial"/>
              <a:cs typeface="Arial"/>
              <a:sym typeface="Arial"/>
            </a:endParaRPr>
          </a:p>
          <a:p>
            <a:pPr marL="342900" lvl="0" indent="-342900" algn="l" rtl="0">
              <a:spcBef>
                <a:spcPts val="0"/>
              </a:spcBef>
              <a:spcAft>
                <a:spcPts val="0"/>
              </a:spcAft>
              <a:buClr>
                <a:schemeClr val="dk1"/>
              </a:buClr>
              <a:buSzPts val="2400"/>
              <a:buFont typeface="Webdings" panose="05030102010509060703" pitchFamily="18" charset="2"/>
              <a:buChar char="i"/>
            </a:pPr>
            <a:r>
              <a:rPr lang="en-GB" sz="2400" dirty="0"/>
              <a:t>Sources:</a:t>
            </a:r>
            <a:endParaRPr dirty="0"/>
          </a:p>
          <a:p>
            <a:pPr marL="170730" lvl="0" indent="-170730" algn="l" rtl="0">
              <a:spcBef>
                <a:spcPts val="0"/>
              </a:spcBef>
              <a:spcAft>
                <a:spcPts val="0"/>
              </a:spcAft>
              <a:buClr>
                <a:schemeClr val="dk1"/>
              </a:buClr>
              <a:buSzPts val="2400"/>
              <a:buFont typeface="Arial"/>
              <a:buChar char="•"/>
            </a:pPr>
            <a:r>
              <a:rPr lang="en-GB" sz="2400" i="1" dirty="0">
                <a:latin typeface="Arial"/>
                <a:ea typeface="Arial"/>
                <a:cs typeface="Arial"/>
                <a:sym typeface="Arial"/>
              </a:rPr>
              <a:t>NSPCC, Grooming: </a:t>
            </a:r>
            <a:r>
              <a:rPr lang="en-GB" sz="2400" i="0" dirty="0">
                <a:latin typeface="Arial"/>
                <a:ea typeface="Arial"/>
                <a:cs typeface="Arial"/>
                <a:sym typeface="Arial"/>
              </a:rPr>
              <a:t>https://www.nspcc.org.uk/keeping-children-safe/types-of-abuse/grooming/?utm_old=grooming</a:t>
            </a:r>
            <a:endParaRPr dirty="0"/>
          </a:p>
          <a:p>
            <a:pPr marL="170730" marR="0" lvl="0" indent="-170730" algn="l" rtl="0">
              <a:lnSpc>
                <a:spcPct val="100000"/>
              </a:lnSpc>
              <a:spcBef>
                <a:spcPts val="0"/>
              </a:spcBef>
              <a:spcAft>
                <a:spcPts val="0"/>
              </a:spcAft>
              <a:buClr>
                <a:schemeClr val="dk1"/>
              </a:buClr>
              <a:buSzPts val="2400"/>
              <a:buFont typeface="Arial"/>
              <a:buChar char="•"/>
            </a:pPr>
            <a:r>
              <a:rPr lang="en-GB" sz="2400" i="1" dirty="0"/>
              <a:t>Children Safe in Education</a:t>
            </a:r>
            <a:r>
              <a:rPr lang="en-GB" sz="2400" dirty="0"/>
              <a:t>. https://www.gov.uk/government/publications/keeping-children-safe-in-education--2</a:t>
            </a:r>
            <a:endParaRPr sz="2400" i="0" dirty="0">
              <a:latin typeface="Arial"/>
              <a:ea typeface="Arial"/>
              <a:cs typeface="Arial"/>
              <a:sym typeface="Arial"/>
            </a:endParaRPr>
          </a:p>
          <a:p>
            <a:pPr marL="170730" lvl="0" indent="-18330" algn="l" rtl="0">
              <a:spcBef>
                <a:spcPts val="0"/>
              </a:spcBef>
              <a:spcAft>
                <a:spcPts val="0"/>
              </a:spcAft>
              <a:buClr>
                <a:schemeClr val="dk1"/>
              </a:buClr>
              <a:buSzPts val="2400"/>
              <a:buFont typeface="Arial"/>
              <a:buNone/>
            </a:pPr>
            <a:r>
              <a:rPr lang="en-GB" sz="2400" dirty="0"/>
              <a:t>GOV.UK – DfE, </a:t>
            </a:r>
            <a:r>
              <a:rPr lang="en-GB" sz="2400" i="1" dirty="0"/>
              <a:t>Keeping </a:t>
            </a:r>
            <a:endParaRPr sz="2400" i="0" dirty="0">
              <a:latin typeface="Arial"/>
              <a:ea typeface="Arial"/>
              <a:cs typeface="Arial"/>
              <a:sym typeface="Arial"/>
            </a:endParaRPr>
          </a:p>
          <a:p>
            <a:pPr marL="170730" lvl="0" indent="-94530" algn="l" rtl="0">
              <a:spcBef>
                <a:spcPts val="0"/>
              </a:spcBef>
              <a:spcAft>
                <a:spcPts val="0"/>
              </a:spcAft>
              <a:buClr>
                <a:schemeClr val="dk1"/>
              </a:buClr>
              <a:buSzPts val="1200"/>
              <a:buFont typeface="Arial"/>
              <a:buNone/>
            </a:pPr>
            <a:endParaRPr sz="1200" b="1" i="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2400" b="0" i="1" u="none" strike="noStrike" cap="none" dirty="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dirty="0"/>
          </a:p>
        </p:txBody>
      </p:sp>
      <p:sp>
        <p:nvSpPr>
          <p:cNvPr id="1498" name="Google Shape;1498;p9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8"/>
        <p:cNvGrpSpPr/>
        <p:nvPr/>
      </p:nvGrpSpPr>
      <p:grpSpPr>
        <a:xfrm>
          <a:off x="0" y="0"/>
          <a:ext cx="0" cy="0"/>
          <a:chOff x="0" y="0"/>
          <a:chExt cx="0" cy="0"/>
        </a:xfrm>
      </p:grpSpPr>
      <p:sp>
        <p:nvSpPr>
          <p:cNvPr id="1509" name="Google Shape;1509;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510" name="Google Shape;1510;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050"/>
              <a:buFont typeface="Arial"/>
              <a:buNone/>
            </a:pPr>
            <a:r>
              <a:rPr lang="en-GB" sz="1050" b="1" dirty="0">
                <a:latin typeface="Arial"/>
                <a:ea typeface="Arial"/>
                <a:cs typeface="Arial"/>
                <a:sym typeface="Arial"/>
              </a:rPr>
              <a:t>Safeguarding issue 1: </a:t>
            </a:r>
            <a:r>
              <a:rPr lang="en-GB" sz="1050" b="1" dirty="0">
                <a:solidFill>
                  <a:schemeClr val="dk1"/>
                </a:solidFill>
                <a:latin typeface="Arial"/>
                <a:ea typeface="Arial"/>
                <a:cs typeface="Arial"/>
                <a:sym typeface="Arial"/>
              </a:rPr>
              <a:t>online grooming (continued)</a:t>
            </a:r>
            <a:endParaRPr dirty="0"/>
          </a:p>
          <a:p>
            <a:pPr marL="0" lvl="0" indent="0" algn="l" rtl="0">
              <a:spcBef>
                <a:spcPts val="0"/>
              </a:spcBef>
              <a:spcAft>
                <a:spcPts val="0"/>
              </a:spcAft>
              <a:buClr>
                <a:schemeClr val="dk1"/>
              </a:buClr>
              <a:buSzPts val="1050"/>
              <a:buFont typeface="Arial"/>
              <a:buNone/>
            </a:pPr>
            <a:endParaRPr sz="1050" dirty="0"/>
          </a:p>
          <a:p>
            <a:pPr marL="171450" lvl="0" indent="-171450" algn="l" rtl="0">
              <a:spcBef>
                <a:spcPts val="0"/>
              </a:spcBef>
              <a:spcAft>
                <a:spcPts val="0"/>
              </a:spcAft>
              <a:buClr>
                <a:schemeClr val="dk1"/>
              </a:buClr>
              <a:buSzPts val="1050"/>
              <a:buFont typeface="Arial"/>
              <a:buChar char="•"/>
            </a:pPr>
            <a:r>
              <a:rPr lang="en-GB" sz="1050" dirty="0"/>
              <a:t>Explain that staff may notice the following signs that grooming is being carried out online:</a:t>
            </a:r>
            <a:endParaRPr dirty="0"/>
          </a:p>
          <a:p>
            <a:pPr marL="628650" lvl="1" indent="-171450" algn="l" rtl="0">
              <a:spcBef>
                <a:spcPts val="0"/>
              </a:spcBef>
              <a:spcAft>
                <a:spcPts val="0"/>
              </a:spcAft>
              <a:buClr>
                <a:schemeClr val="dk1"/>
              </a:buClr>
              <a:buSzPts val="1050"/>
              <a:buFont typeface="Arial"/>
              <a:buChar char="•"/>
            </a:pPr>
            <a:r>
              <a:rPr lang="en-GB" sz="1050" dirty="0"/>
              <a:t>The child may suddenly have more money than usual or new things like clothes, jewellery or electronics that they can’t explain</a:t>
            </a:r>
            <a:endParaRPr dirty="0"/>
          </a:p>
          <a:p>
            <a:pPr marL="628650" lvl="1" indent="-171450" algn="l" rtl="0">
              <a:spcBef>
                <a:spcPts val="0"/>
              </a:spcBef>
              <a:spcAft>
                <a:spcPts val="0"/>
              </a:spcAft>
              <a:buClr>
                <a:schemeClr val="dk1"/>
              </a:buClr>
              <a:buSzPts val="1050"/>
              <a:buFont typeface="Arial"/>
              <a:buChar char="•"/>
            </a:pPr>
            <a:r>
              <a:rPr lang="en-GB" sz="1050" dirty="0"/>
              <a:t>The child may be spending more time online, or offline (this might be reported by their parents or carers). They might also complain of being tired because they were online all night</a:t>
            </a:r>
            <a:endParaRPr dirty="0"/>
          </a:p>
          <a:p>
            <a:pPr marL="628650" marR="0" lvl="1" indent="-171450" algn="l" rtl="0">
              <a:lnSpc>
                <a:spcPct val="100000"/>
              </a:lnSpc>
              <a:spcBef>
                <a:spcPts val="0"/>
              </a:spcBef>
              <a:spcAft>
                <a:spcPts val="0"/>
              </a:spcAft>
              <a:buClr>
                <a:schemeClr val="dk1"/>
              </a:buClr>
              <a:buSzPts val="1050"/>
              <a:buFont typeface="Arial"/>
              <a:buChar char="•"/>
            </a:pPr>
            <a:r>
              <a:rPr lang="en-GB" sz="1050" dirty="0">
                <a:solidFill>
                  <a:schemeClr val="dk1"/>
                </a:solidFill>
                <a:latin typeface="Arial"/>
                <a:ea typeface="Arial"/>
                <a:cs typeface="Arial"/>
                <a:sym typeface="Arial"/>
              </a:rPr>
              <a:t>The child is secretive about their use of the internet or a device – they may refuse to hand their phone in if that’s school policy, or refuse to tell you what they get up to online</a:t>
            </a:r>
            <a:endParaRPr dirty="0"/>
          </a:p>
          <a:p>
            <a:pPr marL="628650" marR="0" lvl="1" indent="-171450" algn="l" rtl="0">
              <a:lnSpc>
                <a:spcPct val="100000"/>
              </a:lnSpc>
              <a:spcBef>
                <a:spcPts val="0"/>
              </a:spcBef>
              <a:spcAft>
                <a:spcPts val="0"/>
              </a:spcAft>
              <a:buClr>
                <a:schemeClr val="dk1"/>
              </a:buClr>
              <a:buSzPts val="1050"/>
              <a:buFont typeface="Arial"/>
              <a:buChar char="•"/>
            </a:pPr>
            <a:r>
              <a:rPr lang="en-GB" sz="1050" strike="noStrike" dirty="0">
                <a:solidFill>
                  <a:schemeClr val="dk1"/>
                </a:solidFill>
                <a:latin typeface="Arial"/>
                <a:ea typeface="Arial"/>
                <a:cs typeface="Arial"/>
                <a:sym typeface="Arial"/>
              </a:rPr>
              <a:t>If a pupil tells you that they often use their device unsupervised – for example, they watch videos on their iPad when they go to bed – this could also be a red flag</a:t>
            </a:r>
            <a:endParaRPr sz="1050" dirty="0">
              <a:solidFill>
                <a:schemeClr val="dk1"/>
              </a:solidFill>
              <a:latin typeface="Arial"/>
              <a:ea typeface="Arial"/>
              <a:cs typeface="Arial"/>
              <a:sym typeface="Arial"/>
            </a:endParaRPr>
          </a:p>
          <a:p>
            <a:pPr marL="457200" lvl="1" indent="0" algn="l" rtl="0">
              <a:spcBef>
                <a:spcPts val="0"/>
              </a:spcBef>
              <a:spcAft>
                <a:spcPts val="0"/>
              </a:spcAft>
              <a:buClr>
                <a:schemeClr val="dk1"/>
              </a:buClr>
              <a:buSzPts val="1050"/>
              <a:buFont typeface="Arial"/>
              <a:buNone/>
            </a:pPr>
            <a:endParaRPr sz="1050" dirty="0"/>
          </a:p>
          <a:p>
            <a:pPr marL="171450" lvl="1" indent="-171450" algn="l" rtl="0">
              <a:spcBef>
                <a:spcPts val="0"/>
              </a:spcBef>
              <a:spcAft>
                <a:spcPts val="0"/>
              </a:spcAft>
              <a:buClr>
                <a:schemeClr val="dk1"/>
              </a:buClr>
              <a:buSzPts val="1050"/>
              <a:buFont typeface="Arial"/>
              <a:buChar char="•"/>
            </a:pPr>
            <a:r>
              <a:rPr lang="en-GB" sz="1050" dirty="0">
                <a:solidFill>
                  <a:schemeClr val="dk1"/>
                </a:solidFill>
                <a:latin typeface="Arial"/>
                <a:ea typeface="Arial"/>
                <a:cs typeface="Arial"/>
                <a:sym typeface="Arial"/>
              </a:rPr>
              <a:t>Explain how the more general signs of sexual abuse could also indicate a child is being sexually abused online, including:</a:t>
            </a:r>
            <a:endParaRPr dirty="0"/>
          </a:p>
          <a:p>
            <a:pPr marL="628650" lvl="1" indent="-171450" algn="l" rtl="0">
              <a:spcBef>
                <a:spcPts val="0"/>
              </a:spcBef>
              <a:spcAft>
                <a:spcPts val="0"/>
              </a:spcAft>
              <a:buClr>
                <a:schemeClr val="dk1"/>
              </a:buClr>
              <a:buSzPts val="1050"/>
              <a:buFont typeface="Arial"/>
              <a:buChar char="•"/>
            </a:pPr>
            <a:r>
              <a:rPr lang="en-GB" sz="1050" dirty="0">
                <a:solidFill>
                  <a:schemeClr val="dk1"/>
                </a:solidFill>
                <a:latin typeface="Arial"/>
                <a:ea typeface="Arial"/>
                <a:cs typeface="Arial"/>
                <a:sym typeface="Arial"/>
              </a:rPr>
              <a:t>Changes in behaviour, such as being aggressive, withdrawn or being tired in class due to sleeping difficulties and nightmares</a:t>
            </a:r>
            <a:endParaRPr dirty="0"/>
          </a:p>
          <a:p>
            <a:pPr marL="628650" lvl="1" indent="-171450" algn="l" rtl="0">
              <a:spcBef>
                <a:spcPts val="0"/>
              </a:spcBef>
              <a:spcAft>
                <a:spcPts val="0"/>
              </a:spcAft>
              <a:buClr>
                <a:schemeClr val="dk1"/>
              </a:buClr>
              <a:buSzPts val="1050"/>
              <a:buFont typeface="Arial"/>
              <a:buChar char="•"/>
            </a:pPr>
            <a:r>
              <a:rPr lang="en-GB" sz="1050" dirty="0">
                <a:solidFill>
                  <a:schemeClr val="dk1"/>
                </a:solidFill>
                <a:latin typeface="Arial"/>
                <a:ea typeface="Arial"/>
                <a:cs typeface="Arial"/>
                <a:sym typeface="Arial"/>
              </a:rPr>
              <a:t>Sexually inappropriate behaviour, such as using sexually explicit language or knowing things you wouldn’t expect them to at their age </a:t>
            </a:r>
            <a:endParaRPr dirty="0"/>
          </a:p>
          <a:p>
            <a:pPr marL="628650" marR="0" lvl="1" indent="-171450" algn="l" rtl="0">
              <a:lnSpc>
                <a:spcPct val="100000"/>
              </a:lnSpc>
              <a:spcBef>
                <a:spcPts val="0"/>
              </a:spcBef>
              <a:spcAft>
                <a:spcPts val="0"/>
              </a:spcAft>
              <a:buClr>
                <a:schemeClr val="dk1"/>
              </a:buClr>
              <a:buSzPts val="1050"/>
              <a:buFont typeface="Arial"/>
              <a:buChar char="•"/>
            </a:pPr>
            <a:r>
              <a:rPr lang="en-GB" sz="1050" dirty="0">
                <a:solidFill>
                  <a:schemeClr val="dk1"/>
                </a:solidFill>
                <a:latin typeface="Arial"/>
                <a:ea typeface="Arial"/>
                <a:cs typeface="Arial"/>
                <a:sym typeface="Arial"/>
              </a:rPr>
              <a:t>Difficulty concentrating at school</a:t>
            </a:r>
            <a:endParaRPr dirty="0"/>
          </a:p>
          <a:p>
            <a:pPr marL="628650" lvl="1" indent="-171450" algn="l" rtl="0">
              <a:spcBef>
                <a:spcPts val="0"/>
              </a:spcBef>
              <a:spcAft>
                <a:spcPts val="0"/>
              </a:spcAft>
              <a:buClr>
                <a:schemeClr val="dk1"/>
              </a:buClr>
              <a:buSzPts val="1050"/>
              <a:buFont typeface="Arial"/>
              <a:buChar char="•"/>
            </a:pPr>
            <a:r>
              <a:rPr lang="en-GB" sz="1050" dirty="0">
                <a:solidFill>
                  <a:schemeClr val="dk1"/>
                </a:solidFill>
                <a:latin typeface="Arial"/>
                <a:ea typeface="Arial"/>
                <a:cs typeface="Arial"/>
                <a:sym typeface="Arial"/>
              </a:rPr>
              <a:t>Dropping hints or clues that the abuse is happening, without explicitly revealing it</a:t>
            </a:r>
            <a:endParaRPr dirty="0"/>
          </a:p>
          <a:p>
            <a:pPr marL="796740" lvl="1" indent="-274785" algn="l" rtl="0">
              <a:spcBef>
                <a:spcPts val="0"/>
              </a:spcBef>
              <a:spcAft>
                <a:spcPts val="0"/>
              </a:spcAft>
              <a:buClr>
                <a:schemeClr val="dk1"/>
              </a:buClr>
              <a:buSzPts val="1050"/>
              <a:buFont typeface="Arial"/>
              <a:buNone/>
            </a:pPr>
            <a:endParaRPr sz="1050" dirty="0"/>
          </a:p>
          <a:p>
            <a:pPr marL="171450" lvl="1" indent="-171450" algn="l" rtl="0">
              <a:spcBef>
                <a:spcPts val="0"/>
              </a:spcBef>
              <a:spcAft>
                <a:spcPts val="0"/>
              </a:spcAft>
              <a:buClr>
                <a:schemeClr val="dk1"/>
              </a:buClr>
              <a:buSzPts val="1050"/>
              <a:buFont typeface="Arial"/>
              <a:buChar char="•"/>
            </a:pPr>
            <a:r>
              <a:rPr lang="en-GB" sz="1050" dirty="0">
                <a:solidFill>
                  <a:schemeClr val="dk1"/>
                </a:solidFill>
                <a:latin typeface="Arial"/>
                <a:ea typeface="Arial"/>
                <a:cs typeface="Arial"/>
                <a:sym typeface="Arial"/>
              </a:rPr>
              <a:t>Remind staff that, as with all safeguarding issues, they should always be alert to </a:t>
            </a:r>
            <a:r>
              <a:rPr lang="en-GB" sz="1050" b="1" dirty="0">
                <a:solidFill>
                  <a:schemeClr val="dk1"/>
                </a:solidFill>
                <a:latin typeface="Arial"/>
                <a:ea typeface="Arial"/>
                <a:cs typeface="Arial"/>
                <a:sym typeface="Arial"/>
              </a:rPr>
              <a:t>changes</a:t>
            </a:r>
            <a:r>
              <a:rPr lang="en-GB" sz="1050" dirty="0">
                <a:solidFill>
                  <a:schemeClr val="dk1"/>
                </a:solidFill>
                <a:latin typeface="Arial"/>
                <a:ea typeface="Arial"/>
                <a:cs typeface="Arial"/>
                <a:sym typeface="Arial"/>
              </a:rPr>
              <a:t> in a child. Although the signs above might not mean a child is being abused online, the key is to notice something might be wrong, and act on those concerns. It’s the DSL’s job to investigate those concerns further </a:t>
            </a:r>
            <a:endParaRPr dirty="0"/>
          </a:p>
          <a:p>
            <a:pPr marL="171450" lvl="1" indent="-104775" algn="l" rtl="0">
              <a:spcBef>
                <a:spcPts val="0"/>
              </a:spcBef>
              <a:spcAft>
                <a:spcPts val="0"/>
              </a:spcAft>
              <a:buClr>
                <a:schemeClr val="dk1"/>
              </a:buClr>
              <a:buSzPts val="1050"/>
              <a:buFont typeface="Arial"/>
              <a:buNone/>
            </a:pPr>
            <a:endParaRPr sz="1050" dirty="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GB" dirty="0"/>
              <a:t>Read the quote on the slide to staff:</a:t>
            </a:r>
            <a:endParaRPr dirty="0"/>
          </a:p>
          <a:p>
            <a:pPr marL="171450" lvl="0" indent="-171450" algn="l" rtl="0">
              <a:spcBef>
                <a:spcPts val="0"/>
              </a:spcBef>
              <a:spcAft>
                <a:spcPts val="0"/>
              </a:spcAft>
              <a:buClr>
                <a:schemeClr val="dk1"/>
              </a:buClr>
              <a:buSzPts val="1200"/>
              <a:buFont typeface="Arial"/>
              <a:buChar char="•"/>
            </a:pPr>
            <a:r>
              <a:rPr lang="en-GB" dirty="0"/>
              <a:t>Explain that it can be difficult to spot the signs that a child is being groomed online</a:t>
            </a:r>
            <a:endParaRPr dirty="0"/>
          </a:p>
          <a:p>
            <a:pPr marL="171450" lvl="0" indent="-171450" algn="l" rtl="0">
              <a:spcBef>
                <a:spcPts val="0"/>
              </a:spcBef>
              <a:spcAft>
                <a:spcPts val="0"/>
              </a:spcAft>
              <a:buClr>
                <a:schemeClr val="dk1"/>
              </a:buClr>
              <a:buSzPts val="1200"/>
              <a:buFont typeface="Arial"/>
              <a:buChar char="•"/>
            </a:pPr>
            <a:r>
              <a:rPr lang="en-GB" dirty="0"/>
              <a:t>Also highlight that children may not seek help because they:</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Believe they’re in a caring relationship and see the perpetrator as their ‘only real friend,’ so they don’t want to risk losing that connection</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Are worried about having their devices confiscated by their parents/carers if they speak out, which would leave them feeling isolated</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Have been manipulated into keeping the relationship a secret right from the start</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Feel trapped, scared, or ashamed once the conversation shifts to uncomfortable demands, such as asking for photos or videos</a:t>
            </a:r>
            <a:endParaRPr sz="1050" dirty="0">
              <a:solidFill>
                <a:schemeClr val="dk1"/>
              </a:solidFill>
              <a:latin typeface="Arial"/>
              <a:ea typeface="Arial"/>
              <a:cs typeface="Arial"/>
              <a:sym typeface="Arial"/>
            </a:endParaRPr>
          </a:p>
          <a:p>
            <a:pPr marL="796740" lvl="1" indent="-274785" algn="l" rtl="0">
              <a:spcBef>
                <a:spcPts val="0"/>
              </a:spcBef>
              <a:spcAft>
                <a:spcPts val="0"/>
              </a:spcAft>
              <a:buClr>
                <a:schemeClr val="dk1"/>
              </a:buClr>
              <a:buSzPts val="1050"/>
              <a:buFont typeface="Arial"/>
              <a:buNone/>
            </a:pPr>
            <a:endParaRPr sz="1050" dirty="0"/>
          </a:p>
          <a:p>
            <a:pPr marL="171450" lvl="0" indent="-171450" algn="l" rtl="0">
              <a:spcBef>
                <a:spcPts val="0"/>
              </a:spcBef>
              <a:spcAft>
                <a:spcPts val="0"/>
              </a:spcAft>
              <a:buClr>
                <a:schemeClr val="dk1"/>
              </a:buClr>
              <a:buSzPts val="1050"/>
              <a:buFont typeface="Webdings" panose="05030102010509060703" pitchFamily="18" charset="2"/>
              <a:buChar char="i"/>
            </a:pPr>
            <a:r>
              <a:rPr lang="en-GB" sz="1050" dirty="0"/>
              <a:t>Sources:</a:t>
            </a:r>
            <a:endParaRPr dirty="0"/>
          </a:p>
          <a:p>
            <a:pPr marL="170730" lvl="0" indent="-170730" algn="l" rtl="0">
              <a:spcBef>
                <a:spcPts val="0"/>
              </a:spcBef>
              <a:spcAft>
                <a:spcPts val="0"/>
              </a:spcAft>
              <a:buClr>
                <a:schemeClr val="dk1"/>
              </a:buClr>
              <a:buSzPts val="1050"/>
              <a:buFont typeface="Arial"/>
              <a:buChar char="•"/>
            </a:pPr>
            <a:r>
              <a:rPr lang="en-GB" sz="1050" dirty="0"/>
              <a:t>Elizabeth Rose, safeguarding consultant</a:t>
            </a:r>
            <a:endParaRPr dirty="0"/>
          </a:p>
          <a:p>
            <a:pPr marL="170730" lvl="0" indent="-170730" algn="l" rtl="0">
              <a:spcBef>
                <a:spcPts val="0"/>
              </a:spcBef>
              <a:spcAft>
                <a:spcPts val="0"/>
              </a:spcAft>
              <a:buClr>
                <a:schemeClr val="dk1"/>
              </a:buClr>
              <a:buSzPts val="1050"/>
              <a:buFont typeface="Arial"/>
              <a:buChar char="•"/>
            </a:pPr>
            <a:r>
              <a:rPr lang="en-GB" sz="1050" i="1" dirty="0">
                <a:latin typeface="Arial"/>
                <a:ea typeface="Arial"/>
                <a:cs typeface="Arial"/>
                <a:sym typeface="Arial"/>
              </a:rPr>
              <a:t>NSPCC, Grooming: </a:t>
            </a:r>
            <a:r>
              <a:rPr lang="en-GB" sz="1050" i="0" dirty="0">
                <a:latin typeface="Arial"/>
                <a:ea typeface="Arial"/>
                <a:cs typeface="Arial"/>
                <a:sym typeface="Arial"/>
              </a:rPr>
              <a:t>https://www.nspcc.org.uk/keeping-children-safe/types-of-abuse/grooming/?utm_old=grooming</a:t>
            </a:r>
            <a:endParaRPr dirty="0"/>
          </a:p>
          <a:p>
            <a:pPr marL="170730" lvl="0" indent="-94530" algn="l" rtl="0">
              <a:spcBef>
                <a:spcPts val="0"/>
              </a:spcBef>
              <a:spcAft>
                <a:spcPts val="0"/>
              </a:spcAft>
              <a:buClr>
                <a:schemeClr val="dk1"/>
              </a:buClr>
              <a:buSzPts val="1200"/>
              <a:buFont typeface="Arial"/>
              <a:buNone/>
            </a:pPr>
            <a:endParaRPr dirty="0"/>
          </a:p>
          <a:p>
            <a:pPr marL="0" lvl="0" indent="0" algn="l" rtl="0">
              <a:spcBef>
                <a:spcPts val="0"/>
              </a:spcBef>
              <a:spcAft>
                <a:spcPts val="0"/>
              </a:spcAft>
              <a:buNone/>
            </a:pPr>
            <a:endParaRPr dirty="0"/>
          </a:p>
        </p:txBody>
      </p:sp>
      <p:sp>
        <p:nvSpPr>
          <p:cNvPr id="1511" name="Google Shape;1511;p9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104</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0"/>
        <p:cNvGrpSpPr/>
        <p:nvPr/>
      </p:nvGrpSpPr>
      <p:grpSpPr>
        <a:xfrm>
          <a:off x="0" y="0"/>
          <a:ext cx="0" cy="0"/>
          <a:chOff x="0" y="0"/>
          <a:chExt cx="0" cy="0"/>
        </a:xfrm>
      </p:grpSpPr>
      <p:sp>
        <p:nvSpPr>
          <p:cNvPr id="1531" name="Google Shape;1531;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532" name="Google Shape;1532;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1: </a:t>
            </a:r>
            <a:r>
              <a:rPr lang="en-GB" sz="1200" b="1" dirty="0">
                <a:solidFill>
                  <a:schemeClr val="dk1"/>
                </a:solidFill>
                <a:latin typeface="Arial"/>
                <a:ea typeface="Arial"/>
                <a:cs typeface="Arial"/>
                <a:sym typeface="Arial"/>
              </a:rPr>
              <a:t>online grooming (continued)</a:t>
            </a:r>
            <a:endParaRPr dirty="0"/>
          </a:p>
          <a:p>
            <a:pPr marL="0" lvl="0" indent="0" algn="l" rtl="0">
              <a:spcBef>
                <a:spcPts val="0"/>
              </a:spcBef>
              <a:spcAft>
                <a:spcPts val="0"/>
              </a:spcAft>
              <a:buClr>
                <a:schemeClr val="dk1"/>
              </a:buClr>
              <a:buSzPts val="1200"/>
              <a:buFont typeface="Arial"/>
              <a:buNone/>
            </a:pPr>
            <a:endParaRPr b="1" dirty="0">
              <a:solidFill>
                <a:srgbClr val="000000"/>
              </a:solidFill>
            </a:endParaRPr>
          </a:p>
          <a:p>
            <a:pPr marL="0" lvl="0" indent="0" algn="l" rtl="0">
              <a:spcBef>
                <a:spcPts val="0"/>
              </a:spcBef>
              <a:spcAft>
                <a:spcPts val="0"/>
              </a:spcAft>
              <a:buClr>
                <a:srgbClr val="000000"/>
              </a:buClr>
              <a:buSzPts val="1200"/>
              <a:buFont typeface="Arial"/>
              <a:buNone/>
            </a:pPr>
            <a:r>
              <a:rPr lang="en-GB" b="1" dirty="0">
                <a:solidFill>
                  <a:srgbClr val="000000"/>
                </a:solidFill>
              </a:rPr>
              <a:t>[In advance, adapt the slide to include your policy for reporting concerns]</a:t>
            </a:r>
            <a:endParaRPr dirty="0"/>
          </a:p>
          <a:p>
            <a:pPr marL="0" lvl="0" indent="0" algn="l" rtl="0">
              <a:spcBef>
                <a:spcPts val="0"/>
              </a:spcBef>
              <a:spcAft>
                <a:spcPts val="0"/>
              </a:spcAft>
              <a:buClr>
                <a:schemeClr val="dk1"/>
              </a:buClr>
              <a:buSzPts val="1200"/>
              <a:buFont typeface="Arial"/>
              <a:buNone/>
            </a:pPr>
            <a:endParaRPr dirty="0">
              <a:solidFill>
                <a:srgbClr val="000000"/>
              </a:solidFill>
            </a:endParaRPr>
          </a:p>
          <a:p>
            <a:pPr marL="171450" lvl="1" indent="-171450" algn="l" rtl="0">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Remind staff that if they think a child is </a:t>
            </a:r>
            <a:r>
              <a:rPr lang="en-GB" sz="1200" b="1" dirty="0">
                <a:solidFill>
                  <a:schemeClr val="dk1"/>
                </a:solidFill>
                <a:latin typeface="Arial"/>
                <a:ea typeface="Arial"/>
                <a:cs typeface="Arial"/>
                <a:sym typeface="Arial"/>
              </a:rPr>
              <a:t>suffering harm, </a:t>
            </a:r>
            <a:r>
              <a:rPr lang="en-GB" sz="1200" b="0" dirty="0">
                <a:solidFill>
                  <a:schemeClr val="dk1"/>
                </a:solidFill>
                <a:latin typeface="Arial"/>
                <a:ea typeface="Arial"/>
                <a:cs typeface="Arial"/>
                <a:sym typeface="Arial"/>
              </a:rPr>
              <a:t>is</a:t>
            </a:r>
            <a:r>
              <a:rPr lang="en-GB" sz="1200" b="1" dirty="0">
                <a:solidFill>
                  <a:schemeClr val="dk1"/>
                </a:solidFill>
                <a:latin typeface="Arial"/>
                <a:ea typeface="Arial"/>
                <a:cs typeface="Arial"/>
                <a:sym typeface="Arial"/>
              </a:rPr>
              <a:t> likely to suffer harm</a:t>
            </a:r>
            <a:r>
              <a:rPr lang="en-GB" sz="1200" dirty="0">
                <a:solidFill>
                  <a:schemeClr val="dk1"/>
                </a:solidFill>
                <a:latin typeface="Arial"/>
                <a:ea typeface="Arial"/>
                <a:cs typeface="Arial"/>
                <a:sym typeface="Arial"/>
              </a:rPr>
              <a:t>, or is in </a:t>
            </a:r>
            <a:r>
              <a:rPr lang="en-GB" sz="1200" b="1" dirty="0">
                <a:solidFill>
                  <a:schemeClr val="dk1"/>
                </a:solidFill>
                <a:latin typeface="Arial"/>
                <a:ea typeface="Arial"/>
                <a:cs typeface="Arial"/>
                <a:sym typeface="Arial"/>
              </a:rPr>
              <a:t>immediate danger </a:t>
            </a:r>
            <a:r>
              <a:rPr lang="en-GB" sz="1200" b="0" dirty="0">
                <a:solidFill>
                  <a:schemeClr val="dk1"/>
                </a:solidFill>
                <a:latin typeface="Arial"/>
                <a:ea typeface="Arial"/>
                <a:cs typeface="Arial"/>
                <a:sym typeface="Arial"/>
              </a:rPr>
              <a:t>and the DSL or deputy, or a member of the SLT aren’t available, </a:t>
            </a:r>
            <a:r>
              <a:rPr lang="en-GB" sz="1200" dirty="0">
                <a:solidFill>
                  <a:schemeClr val="dk1"/>
                </a:solidFill>
                <a:latin typeface="Arial"/>
                <a:ea typeface="Arial"/>
                <a:cs typeface="Arial"/>
                <a:sym typeface="Arial"/>
              </a:rPr>
              <a:t>they can make a referral to the local authority’s children’s social care themselves and contact the police, if appropriate </a:t>
            </a:r>
            <a:endParaRPr dirty="0"/>
          </a:p>
        </p:txBody>
      </p:sp>
      <p:sp>
        <p:nvSpPr>
          <p:cNvPr id="1533" name="Google Shape;1533;p9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9"/>
        <p:cNvGrpSpPr/>
        <p:nvPr/>
      </p:nvGrpSpPr>
      <p:grpSpPr>
        <a:xfrm>
          <a:off x="0" y="0"/>
          <a:ext cx="0" cy="0"/>
          <a:chOff x="0" y="0"/>
          <a:chExt cx="0" cy="0"/>
        </a:xfrm>
      </p:grpSpPr>
      <p:sp>
        <p:nvSpPr>
          <p:cNvPr id="1540" name="Google Shape;1540;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541" name="Google Shape;1541;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2: online toxic masculinity</a:t>
            </a:r>
            <a:endParaRPr dirty="0"/>
          </a:p>
          <a:p>
            <a:pPr marL="0" marR="0" lvl="0" indent="0" algn="l" rtl="0">
              <a:lnSpc>
                <a:spcPct val="100000"/>
              </a:lnSpc>
              <a:spcBef>
                <a:spcPts val="0"/>
              </a:spcBef>
              <a:spcAft>
                <a:spcPts val="0"/>
              </a:spcAft>
              <a:buClr>
                <a:schemeClr val="dk1"/>
              </a:buClr>
              <a:buSzPts val="1200"/>
              <a:buFont typeface="Arial"/>
              <a:buNone/>
            </a:pPr>
            <a:endParaRPr sz="1200" b="1"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dirty="0"/>
              <a:t>Explain that toxic masculinity is a set of harmful beliefs and behaviours rooted in extreme definitions of what ‘manliness’ should be – for example, not showing weakness. Men and boys can feel pressure to conform to these ideals, which are often shared online and on social media. </a:t>
            </a:r>
            <a:r>
              <a:rPr lang="en-GB" sz="1200" dirty="0">
                <a:solidFill>
                  <a:schemeClr val="dk1"/>
                </a:solidFill>
                <a:latin typeface="Arial"/>
                <a:ea typeface="Arial"/>
                <a:cs typeface="Arial"/>
                <a:sym typeface="Arial"/>
              </a:rPr>
              <a:t>It </a:t>
            </a:r>
            <a:r>
              <a:rPr lang="en-GB" sz="1200" b="0" dirty="0">
                <a:solidFill>
                  <a:schemeClr val="dk1"/>
                </a:solidFill>
                <a:latin typeface="Arial"/>
                <a:ea typeface="Arial"/>
                <a:cs typeface="Arial"/>
                <a:sym typeface="Arial"/>
              </a:rPr>
              <a:t>doesn’t</a:t>
            </a:r>
            <a:r>
              <a:rPr lang="en-GB" sz="1200" dirty="0">
                <a:solidFill>
                  <a:schemeClr val="dk1"/>
                </a:solidFill>
                <a:latin typeface="Arial"/>
                <a:ea typeface="Arial"/>
                <a:cs typeface="Arial"/>
                <a:sym typeface="Arial"/>
              </a:rPr>
              <a:t> mean that masculinity or being a boy is bad or harmful, however</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Explain how online toxic masculinity exposes children to harmful ideologies that could influence their attitudes, behaviour and relationships</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Online toxic masculinity can often appear to ‘normalise’ abuse and harassment </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Explain that the ‘manosphere’ is the name for </a:t>
            </a:r>
            <a:r>
              <a:rPr lang="en-GB" dirty="0">
                <a:latin typeface="Arial"/>
                <a:ea typeface="Arial"/>
                <a:cs typeface="Arial"/>
                <a:sym typeface="Arial"/>
              </a:rPr>
              <a:t>a collection of online communities where misogynistic views are shared</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latin typeface="Arial"/>
                <a:ea typeface="Arial"/>
                <a:cs typeface="Arial"/>
                <a:sym typeface="Arial"/>
              </a:rPr>
              <a:t>These groups discuss ‘masculinity’ and promote sexist beliefs, but they also discuss everyday topics such as gaming, and health and fitness</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latin typeface="Arial"/>
                <a:ea typeface="Arial"/>
                <a:cs typeface="Arial"/>
                <a:sym typeface="Arial"/>
              </a:rPr>
              <a:t>A lot of groups in the manosphere use jokes and memes to share their views, so it might not be obvious at first that they’re spreading hateful content</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latin typeface="Arial"/>
                <a:ea typeface="Arial"/>
                <a:cs typeface="Arial"/>
                <a:sym typeface="Arial"/>
              </a:rPr>
              <a:t>Children (and especially boys) might get involved in these online communities as it gives them a sense of worth, belonging and security. They can be strongly influenced, and even radicalised, by what they see</a:t>
            </a:r>
          </a:p>
          <a:p>
            <a:pPr marL="171450" marR="0" lvl="0" indent="-171450" algn="l" rtl="0">
              <a:lnSpc>
                <a:spcPct val="100000"/>
              </a:lnSpc>
              <a:spcBef>
                <a:spcPts val="0"/>
              </a:spcBef>
              <a:spcAft>
                <a:spcPts val="0"/>
              </a:spcAft>
              <a:buClr>
                <a:schemeClr val="dk1"/>
              </a:buClr>
              <a:buSzPts val="1200"/>
              <a:buFont typeface="Arial"/>
              <a:buChar char="•"/>
            </a:pPr>
            <a:r>
              <a:rPr lang="en-GB" sz="1200" b="0" i="0" u="none" strike="noStrike" cap="none" dirty="0">
                <a:solidFill>
                  <a:schemeClr val="dk1"/>
                </a:solidFill>
                <a:effectLst/>
                <a:latin typeface="Arial"/>
                <a:ea typeface="Arial"/>
                <a:cs typeface="Arial"/>
                <a:sym typeface="Arial"/>
              </a:rPr>
              <a:t>Explain to staff that it’s important to challenge all derogatory behaviour to create a culture of zero tolerance and ensure a safe environment for children</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sz="1200" dirty="0"/>
              <a:t>Sources:</a:t>
            </a:r>
            <a:endParaRPr dirty="0"/>
          </a:p>
          <a:p>
            <a:pPr marL="170730" marR="0" lvl="0" indent="-170730" algn="l" rtl="0">
              <a:lnSpc>
                <a:spcPct val="100000"/>
              </a:lnSpc>
              <a:spcBef>
                <a:spcPts val="0"/>
              </a:spcBef>
              <a:spcAft>
                <a:spcPts val="0"/>
              </a:spcAft>
              <a:buClr>
                <a:schemeClr val="dk1"/>
              </a:buClr>
              <a:buSzPts val="1200"/>
              <a:buFont typeface="Arial"/>
              <a:buChar char="•"/>
            </a:pPr>
            <a:r>
              <a:rPr lang="en-GB" i="0" dirty="0">
                <a:latin typeface="Arial"/>
                <a:ea typeface="Arial"/>
                <a:cs typeface="Arial"/>
                <a:sym typeface="Arial"/>
              </a:rPr>
              <a:t>The Children’s Society, </a:t>
            </a:r>
            <a:r>
              <a:rPr lang="en-GB" i="1" dirty="0">
                <a:latin typeface="Arial"/>
                <a:ea typeface="Arial"/>
                <a:cs typeface="Arial"/>
                <a:sym typeface="Arial"/>
              </a:rPr>
              <a:t>Protecting young people from misogyny and the manosphere. </a:t>
            </a:r>
            <a:r>
              <a:rPr lang="en-GB" i="0" dirty="0">
                <a:latin typeface="Arial"/>
                <a:ea typeface="Arial"/>
                <a:cs typeface="Arial"/>
                <a:sym typeface="Arial"/>
              </a:rPr>
              <a:t>https://www.childrenssociety.org.uk/what-we-do/blogs/protecting-children-from-misogyny-manosphere</a:t>
            </a:r>
            <a:endParaRPr dirty="0"/>
          </a:p>
          <a:p>
            <a:pPr marL="170730" marR="0" lvl="0" indent="-170730" algn="l" rtl="0">
              <a:lnSpc>
                <a:spcPct val="100000"/>
              </a:lnSpc>
              <a:spcBef>
                <a:spcPts val="0"/>
              </a:spcBef>
              <a:spcAft>
                <a:spcPts val="0"/>
              </a:spcAft>
              <a:buClr>
                <a:schemeClr val="dk1"/>
              </a:buClr>
              <a:buSzPts val="1200"/>
              <a:buFont typeface="Arial"/>
              <a:buChar char="•"/>
            </a:pPr>
            <a:r>
              <a:rPr lang="en-GB" i="0" dirty="0">
                <a:latin typeface="Arial"/>
                <a:ea typeface="Arial"/>
                <a:cs typeface="Arial"/>
                <a:sym typeface="Arial"/>
              </a:rPr>
              <a:t>Ofcom,</a:t>
            </a:r>
            <a:r>
              <a:rPr lang="en-GB" i="1" dirty="0">
                <a:latin typeface="Arial"/>
                <a:ea typeface="Arial"/>
                <a:cs typeface="Arial"/>
                <a:sym typeface="Arial"/>
              </a:rPr>
              <a:t> A window into young children’s online worlds, 2024, </a:t>
            </a:r>
            <a:r>
              <a:rPr lang="en-GB" i="0" dirty="0">
                <a:latin typeface="Arial"/>
                <a:ea typeface="Arial"/>
                <a:cs typeface="Arial"/>
                <a:sym typeface="Arial"/>
              </a:rPr>
              <a:t>https://www.ofcom.org.uk/media-use-and-attitudes/media-habits-children/a-window-into-young-childrens-online-worlds</a:t>
            </a:r>
            <a:endParaRPr b="1" i="0" dirty="0">
              <a:latin typeface="Arial"/>
              <a:ea typeface="Arial"/>
              <a:cs typeface="Arial"/>
              <a:sym typeface="Arial"/>
            </a:endParaRPr>
          </a:p>
          <a:p>
            <a:pPr marL="170730" marR="0" lvl="0" indent="-94530" algn="l" rtl="0">
              <a:lnSpc>
                <a:spcPct val="100000"/>
              </a:lnSpc>
              <a:spcBef>
                <a:spcPts val="0"/>
              </a:spcBef>
              <a:spcAft>
                <a:spcPts val="0"/>
              </a:spcAft>
              <a:buClr>
                <a:schemeClr val="dk1"/>
              </a:buClr>
              <a:buSzPts val="1200"/>
              <a:buFont typeface="Arial"/>
              <a:buNone/>
            </a:pPr>
            <a:endParaRPr i="0" dirty="0"/>
          </a:p>
        </p:txBody>
      </p:sp>
      <p:sp>
        <p:nvSpPr>
          <p:cNvPr id="1542" name="Google Shape;1542;p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106</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8"/>
        <p:cNvGrpSpPr/>
        <p:nvPr/>
      </p:nvGrpSpPr>
      <p:grpSpPr>
        <a:xfrm>
          <a:off x="0" y="0"/>
          <a:ext cx="0" cy="0"/>
          <a:chOff x="0" y="0"/>
          <a:chExt cx="0" cy="0"/>
        </a:xfrm>
      </p:grpSpPr>
      <p:sp>
        <p:nvSpPr>
          <p:cNvPr id="1549" name="Google Shape;1549;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550" name="Google Shape;1550;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dirty="0">
                <a:latin typeface="Arial"/>
                <a:ea typeface="Arial"/>
                <a:cs typeface="Arial"/>
                <a:sym typeface="Arial"/>
              </a:rPr>
              <a:t>Safeguarding issue 2: online toxic masculinity (continued)</a:t>
            </a:r>
            <a:endParaRPr dirty="0"/>
          </a:p>
          <a:p>
            <a:pPr marL="0" marR="0" lvl="0" indent="0" algn="l" rtl="0">
              <a:lnSpc>
                <a:spcPct val="100000"/>
              </a:lnSpc>
              <a:spcBef>
                <a:spcPts val="0"/>
              </a:spcBef>
              <a:spcAft>
                <a:spcPts val="0"/>
              </a:spcAft>
              <a:buClr>
                <a:schemeClr val="dk1"/>
              </a:buClr>
              <a:buSzPts val="1800"/>
              <a:buFont typeface="Arial"/>
              <a:buNone/>
            </a:pPr>
            <a:endParaRPr sz="1800" b="1" dirty="0">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dirty="0"/>
              <a:t>Explain to staff that research has shown that 13% of young men 13 to 17 have a positive view of Andrew Tate, the well-known social media influencer who shares misogynistic content </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You might also want to signpost our digital dictionary when explaining key terms (but tell staff you’re going to cover some of them here): </a:t>
            </a:r>
            <a:r>
              <a:rPr lang="en-GB" b="1" dirty="0"/>
              <a:t>https://schoolleaders.thekeysupport.com/uid/56fa8895-a1fd-4153-ac3d-d32cf479b55f/</a:t>
            </a:r>
            <a:br>
              <a:rPr lang="en-GB" dirty="0"/>
            </a:br>
            <a:endParaRPr dirty="0"/>
          </a:p>
          <a:p>
            <a:pPr marL="171450" lvl="0" indent="-171450" algn="l" rtl="0">
              <a:spcBef>
                <a:spcPts val="0"/>
              </a:spcBef>
              <a:spcAft>
                <a:spcPts val="0"/>
              </a:spcAft>
              <a:buClr>
                <a:schemeClr val="dk1"/>
              </a:buClr>
              <a:buSzPts val="1200"/>
              <a:buFont typeface="Arial"/>
              <a:buChar char="•"/>
            </a:pPr>
            <a:r>
              <a:rPr lang="en-GB" b="1" dirty="0"/>
              <a:t>Select </a:t>
            </a:r>
            <a:r>
              <a:rPr lang="en-GB" b="0" dirty="0"/>
              <a:t>to reveal each of the key terms on the slide, and explain to staff what they are:</a:t>
            </a:r>
            <a:endParaRPr b="1" dirty="0"/>
          </a:p>
          <a:p>
            <a:pPr marL="628650" marR="0" lvl="1" indent="-171450" algn="l" rtl="0">
              <a:lnSpc>
                <a:spcPct val="100000"/>
              </a:lnSpc>
              <a:spcBef>
                <a:spcPts val="0"/>
              </a:spcBef>
              <a:spcAft>
                <a:spcPts val="0"/>
              </a:spcAft>
              <a:buClr>
                <a:schemeClr val="dk1"/>
              </a:buClr>
              <a:buSzPts val="1200"/>
              <a:buFont typeface="Arial"/>
              <a:buChar char="•"/>
            </a:pPr>
            <a:r>
              <a:rPr lang="en-GB" sz="1200" b="1" dirty="0">
                <a:solidFill>
                  <a:schemeClr val="dk1"/>
                </a:solidFill>
                <a:latin typeface="Arial"/>
                <a:ea typeface="Arial"/>
                <a:cs typeface="Arial"/>
                <a:sym typeface="Arial"/>
              </a:rPr>
              <a:t>Incel</a:t>
            </a:r>
            <a:r>
              <a:rPr lang="en-GB" sz="1200" dirty="0">
                <a:solidFill>
                  <a:schemeClr val="dk1"/>
                </a:solidFill>
                <a:latin typeface="Arial"/>
                <a:ea typeface="Arial"/>
                <a:cs typeface="Arial"/>
                <a:sym typeface="Arial"/>
              </a:rPr>
              <a:t> – short for involuntary celibate. This refers to a man who believes he’s unable to form a romantic or sexual relationship with a woman, despite wanting to</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b="1" dirty="0">
                <a:solidFill>
                  <a:schemeClr val="dk1"/>
                </a:solidFill>
                <a:latin typeface="Arial"/>
                <a:ea typeface="Arial"/>
                <a:cs typeface="Arial"/>
                <a:sym typeface="Arial"/>
              </a:rPr>
              <a:t>Red pill/redpilled </a:t>
            </a:r>
            <a:r>
              <a:rPr lang="en-GB" sz="1200" dirty="0">
                <a:solidFill>
                  <a:schemeClr val="dk1"/>
                </a:solidFill>
                <a:latin typeface="Arial"/>
                <a:ea typeface="Arial"/>
                <a:cs typeface="Arial"/>
                <a:sym typeface="Arial"/>
              </a:rPr>
              <a:t>– those who have ‘taken the red pill’ have ‘seen the truth’ which in the context of the manosphere means they believe that society treats women too well, as well as other ideas that undermine equality and fairness between genders</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b="1" dirty="0">
                <a:solidFill>
                  <a:schemeClr val="dk1"/>
                </a:solidFill>
                <a:latin typeface="Arial"/>
                <a:ea typeface="Arial"/>
                <a:cs typeface="Arial"/>
                <a:sym typeface="Arial"/>
              </a:rPr>
              <a:t>Pickup artists (PUA) </a:t>
            </a:r>
            <a:r>
              <a:rPr lang="en-GB" sz="1200" dirty="0">
                <a:solidFill>
                  <a:schemeClr val="dk1"/>
                </a:solidFill>
                <a:latin typeface="Arial"/>
                <a:ea typeface="Arial"/>
                <a:cs typeface="Arial"/>
                <a:sym typeface="Arial"/>
              </a:rPr>
              <a:t>– people who persuade, force or trick women into having sex with them, and claim to be able to teach others to do the same</a:t>
            </a:r>
            <a:endParaRPr sz="1200" dirty="0">
              <a:solidFill>
                <a:schemeClr val="dk1"/>
              </a:solidFill>
              <a:latin typeface="Arial"/>
              <a:ea typeface="Arial"/>
              <a:cs typeface="Arial"/>
              <a:sym typeface="Arial"/>
            </a:endParaRPr>
          </a:p>
          <a:p>
            <a:pPr marL="628650" marR="0" lvl="1" indent="-171450" algn="l" rtl="0">
              <a:lnSpc>
                <a:spcPct val="100000"/>
              </a:lnSpc>
              <a:spcBef>
                <a:spcPts val="0"/>
              </a:spcBef>
              <a:spcAft>
                <a:spcPts val="0"/>
              </a:spcAft>
              <a:buClr>
                <a:schemeClr val="dk1"/>
              </a:buClr>
              <a:buSzPts val="1200"/>
              <a:buFont typeface="Arial"/>
              <a:buChar char="•"/>
            </a:pPr>
            <a:r>
              <a:rPr lang="en-GB" sz="1200" b="1" dirty="0">
                <a:solidFill>
                  <a:schemeClr val="dk1"/>
                </a:solidFill>
                <a:latin typeface="Arial"/>
                <a:ea typeface="Arial"/>
                <a:cs typeface="Arial"/>
                <a:sym typeface="Arial"/>
              </a:rPr>
              <a:t>80/20 rule </a:t>
            </a:r>
            <a:r>
              <a:rPr lang="en-GB" sz="1200" dirty="0">
                <a:solidFill>
                  <a:schemeClr val="dk1"/>
                </a:solidFill>
                <a:latin typeface="Arial"/>
                <a:ea typeface="Arial"/>
                <a:cs typeface="Arial"/>
                <a:sym typeface="Arial"/>
              </a:rPr>
              <a:t>– a fake theory, that some claim is ‘scientific’, that 80% of women are only attracted to the top 20% of men. This is used to blame women for men’s feelings of inadequacy and rejection</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b="1" dirty="0">
                <a:solidFill>
                  <a:schemeClr val="dk1"/>
                </a:solidFill>
                <a:latin typeface="Arial"/>
                <a:ea typeface="Arial"/>
                <a:cs typeface="Arial"/>
                <a:sym typeface="Arial"/>
              </a:rPr>
              <a:t>Chad</a:t>
            </a:r>
            <a:r>
              <a:rPr lang="en-GB" sz="1200" dirty="0">
                <a:solidFill>
                  <a:schemeClr val="dk1"/>
                </a:solidFill>
                <a:latin typeface="Arial"/>
                <a:ea typeface="Arial"/>
                <a:cs typeface="Arial"/>
                <a:sym typeface="Arial"/>
              </a:rPr>
              <a:t> – a boy/man who is very popular, good-looking and successful with women and girls</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b="1" dirty="0">
                <a:solidFill>
                  <a:schemeClr val="dk1"/>
                </a:solidFill>
                <a:latin typeface="Arial"/>
                <a:ea typeface="Arial"/>
                <a:cs typeface="Arial"/>
                <a:sym typeface="Arial"/>
              </a:rPr>
              <a:t>Stacey</a:t>
            </a:r>
            <a:r>
              <a:rPr lang="en-GB" sz="1200" dirty="0">
                <a:solidFill>
                  <a:schemeClr val="dk1"/>
                </a:solidFill>
                <a:latin typeface="Arial"/>
                <a:ea typeface="Arial"/>
                <a:cs typeface="Arial"/>
                <a:sym typeface="Arial"/>
              </a:rPr>
              <a:t> – a girl/woman who is very popular and good-looking, and will usually only be attracted to ‘Chads’</a:t>
            </a:r>
            <a:endParaRPr dirty="0"/>
          </a:p>
          <a:p>
            <a:pPr marL="0" marR="180340" lvl="0" indent="0" algn="l" rtl="0">
              <a:spcBef>
                <a:spcPts val="0"/>
              </a:spcBef>
              <a:spcAft>
                <a:spcPts val="0"/>
              </a:spcAft>
              <a:buClr>
                <a:schemeClr val="dk1"/>
              </a:buClr>
              <a:buSzPts val="1800"/>
              <a:buFont typeface="Arial"/>
              <a:buNone/>
            </a:pPr>
            <a:endParaRPr sz="1800" dirty="0">
              <a:latin typeface="Arial"/>
              <a:ea typeface="Arial"/>
              <a:cs typeface="Arial"/>
              <a:sym typeface="Arial"/>
            </a:endParaRPr>
          </a:p>
          <a:p>
            <a:pPr marL="171450" marR="180340" lvl="0" indent="-171450" algn="l" rtl="0">
              <a:spcBef>
                <a:spcPts val="600"/>
              </a:spcBef>
              <a:spcAft>
                <a:spcPts val="0"/>
              </a:spcAft>
              <a:buClr>
                <a:schemeClr val="dk1"/>
              </a:buClr>
              <a:buSzPts val="1200"/>
              <a:buFont typeface="Arial"/>
              <a:buChar char="•"/>
            </a:pPr>
            <a:r>
              <a:rPr lang="en-GB" sz="1200" b="0" dirty="0">
                <a:solidFill>
                  <a:schemeClr val="dk1"/>
                </a:solidFill>
                <a:latin typeface="Arial"/>
                <a:ea typeface="Arial"/>
                <a:cs typeface="Arial"/>
                <a:sym typeface="Arial"/>
              </a:rPr>
              <a:t>Note that emojis might be used instead of words, such as those shown on this slide</a:t>
            </a:r>
            <a:endParaRPr dirty="0"/>
          </a:p>
          <a:p>
            <a:pPr marL="171450" marR="180340" lvl="0" indent="-171450" algn="l" rtl="0">
              <a:lnSpc>
                <a:spcPct val="100000"/>
              </a:lnSpc>
              <a:spcBef>
                <a:spcPts val="600"/>
              </a:spcBef>
              <a:spcAft>
                <a:spcPts val="0"/>
              </a:spcAft>
              <a:buClr>
                <a:schemeClr val="dk1"/>
              </a:buClr>
              <a:buSzPts val="1200"/>
              <a:buFont typeface="Arial"/>
              <a:buChar char="•"/>
            </a:pPr>
            <a:r>
              <a:rPr lang="en-GB" sz="1200" b="0" dirty="0">
                <a:solidFill>
                  <a:schemeClr val="dk1"/>
                </a:solidFill>
                <a:latin typeface="Arial"/>
                <a:ea typeface="Arial"/>
                <a:cs typeface="Arial"/>
                <a:sym typeface="Arial"/>
              </a:rPr>
              <a:t>Tell staff that it’s also important to be alert to generalisations being made about women and men, online and offline. For example, if a child is showing a</a:t>
            </a:r>
            <a:r>
              <a:rPr lang="en-GB" sz="1200" b="0" i="0" dirty="0">
                <a:solidFill>
                  <a:schemeClr val="dk1"/>
                </a:solidFill>
                <a:latin typeface="Arial"/>
                <a:ea typeface="Arial"/>
                <a:cs typeface="Arial"/>
                <a:sym typeface="Arial"/>
              </a:rPr>
              <a:t> sudden disrespectful attitude towards women and girls, such as </a:t>
            </a:r>
            <a:r>
              <a:rPr lang="en-GB" sz="1200" b="0" dirty="0">
                <a:solidFill>
                  <a:schemeClr val="dk1"/>
                </a:solidFill>
                <a:latin typeface="Arial"/>
                <a:ea typeface="Arial"/>
                <a:cs typeface="Arial"/>
                <a:sym typeface="Arial"/>
              </a:rPr>
              <a:t>making statements about how ‘all’ women and girls act, or about how women and men are ‘different species’</a:t>
            </a:r>
            <a:br>
              <a:rPr lang="en-GB" dirty="0"/>
            </a:br>
            <a:endParaRPr dirty="0"/>
          </a:p>
          <a:p>
            <a:pPr marL="171450" lvl="0" indent="-171450" algn="l" rtl="0">
              <a:spcBef>
                <a:spcPts val="600"/>
              </a:spcBef>
              <a:spcAft>
                <a:spcPts val="0"/>
              </a:spcAft>
              <a:buClr>
                <a:schemeClr val="dk1"/>
              </a:buClr>
              <a:buSzPts val="1200"/>
              <a:buFont typeface="Arial"/>
              <a:buChar char="•"/>
            </a:pPr>
            <a:r>
              <a:rPr lang="en-GB" dirty="0"/>
              <a:t>Also, explain how it’s just as important for girls to know about online misogyny – what it is, why it’s wrong and what to do it they see or hear this kind of behaviour/vocabulary at school</a:t>
            </a:r>
            <a:endParaRPr dirty="0"/>
          </a:p>
          <a:p>
            <a:pPr marL="171450" lvl="0" indent="-95250" algn="l" rtl="0">
              <a:spcBef>
                <a:spcPts val="0"/>
              </a:spcBef>
              <a:spcAft>
                <a:spcPts val="0"/>
              </a:spcAft>
              <a:buClr>
                <a:schemeClr val="dk1"/>
              </a:buClr>
              <a:buSzPts val="1200"/>
              <a:buFont typeface="Arial"/>
              <a:buNone/>
            </a:pPr>
            <a:endParaRPr sz="1200" b="0"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dirty="0"/>
              <a:t>Acknowledge that this is a high-profile topic at the moment, and it’s easy to assume that all boys are involved when that might not be the case. Explain how it’s important to stay open-minded about things you hear from pupils, rather than jumping to the worst conclusions</a:t>
            </a: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sz="1200" dirty="0"/>
              <a:t>Source:</a:t>
            </a:r>
            <a:endParaRPr dirty="0"/>
          </a:p>
          <a:p>
            <a:pPr marL="170730" marR="0" lvl="0" indent="-170730" algn="l" rtl="0">
              <a:lnSpc>
                <a:spcPct val="100000"/>
              </a:lnSpc>
              <a:spcBef>
                <a:spcPts val="0"/>
              </a:spcBef>
              <a:spcAft>
                <a:spcPts val="0"/>
              </a:spcAft>
              <a:buClr>
                <a:schemeClr val="dk1"/>
              </a:buClr>
              <a:buSzPts val="1200"/>
              <a:buFont typeface="Arial"/>
              <a:buChar char="•"/>
            </a:pPr>
            <a:r>
              <a:rPr lang="en-GB" sz="1200" b="0" i="0" dirty="0">
                <a:latin typeface="Arial"/>
                <a:ea typeface="Arial"/>
                <a:cs typeface="Arial"/>
                <a:sym typeface="Arial"/>
              </a:rPr>
              <a:t>YouGov,</a:t>
            </a:r>
            <a:r>
              <a:rPr lang="en-GB" sz="1200" b="0" i="1" dirty="0">
                <a:latin typeface="Arial"/>
                <a:ea typeface="Arial"/>
                <a:cs typeface="Arial"/>
                <a:sym typeface="Arial"/>
              </a:rPr>
              <a:t> </a:t>
            </a:r>
            <a:r>
              <a:rPr lang="en-GB" sz="1200" b="0" i="1" dirty="0">
                <a:solidFill>
                  <a:schemeClr val="dk1"/>
                </a:solidFill>
                <a:latin typeface="Arial"/>
                <a:ea typeface="Arial"/>
                <a:cs typeface="Arial"/>
                <a:sym typeface="Arial"/>
              </a:rPr>
              <a:t>Young men, masculinity and misogyny. </a:t>
            </a:r>
            <a:r>
              <a:rPr lang="en-GB" sz="1200" b="0" i="0" dirty="0">
                <a:latin typeface="Arial"/>
                <a:ea typeface="Arial"/>
                <a:cs typeface="Arial"/>
                <a:sym typeface="Arial"/>
              </a:rPr>
              <a:t>https://yougov.com/en-gb/articles/52863-young-men-masculinity-and-misogyny</a:t>
            </a:r>
            <a:endParaRPr i="0" dirty="0"/>
          </a:p>
          <a:p>
            <a:pPr marL="171450" lvl="0" indent="-95250" algn="l" rtl="0">
              <a:spcBef>
                <a:spcPts val="0"/>
              </a:spcBef>
              <a:spcAft>
                <a:spcPts val="0"/>
              </a:spcAft>
              <a:buClr>
                <a:schemeClr val="dk1"/>
              </a:buClr>
              <a:buSzPts val="1200"/>
              <a:buFont typeface="Arial"/>
              <a:buNone/>
            </a:pPr>
            <a:endParaRPr sz="1200" b="0" dirty="0">
              <a:solidFill>
                <a:schemeClr val="dk1"/>
              </a:solidFill>
              <a:latin typeface="Arial"/>
              <a:ea typeface="Arial"/>
              <a:cs typeface="Arial"/>
              <a:sym typeface="Arial"/>
            </a:endParaRPr>
          </a:p>
          <a:p>
            <a:pPr marL="0" marR="180340" lvl="0" indent="0" algn="l" rtl="0">
              <a:spcBef>
                <a:spcPts val="0"/>
              </a:spcBef>
              <a:spcAft>
                <a:spcPts val="0"/>
              </a:spcAft>
              <a:buNone/>
            </a:pPr>
            <a:endParaRPr sz="1800" dirty="0">
              <a:latin typeface="Arial"/>
              <a:ea typeface="Arial"/>
              <a:cs typeface="Arial"/>
              <a:sym typeface="Arial"/>
            </a:endParaRPr>
          </a:p>
        </p:txBody>
      </p:sp>
      <p:sp>
        <p:nvSpPr>
          <p:cNvPr id="1551" name="Google Shape;1551;p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4"/>
        <p:cNvGrpSpPr/>
        <p:nvPr/>
      </p:nvGrpSpPr>
      <p:grpSpPr>
        <a:xfrm>
          <a:off x="0" y="0"/>
          <a:ext cx="0" cy="0"/>
          <a:chOff x="0" y="0"/>
          <a:chExt cx="0" cy="0"/>
        </a:xfrm>
      </p:grpSpPr>
      <p:sp>
        <p:nvSpPr>
          <p:cNvPr id="1565" name="Google Shape;1565;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566" name="Google Shape;1566;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3: m</a:t>
            </a:r>
            <a:r>
              <a:rPr lang="en-GB" b="1" dirty="0"/>
              <a:t>isinformation, disinformation and conspiracy theories</a:t>
            </a:r>
            <a:endParaRPr dirty="0"/>
          </a:p>
          <a:p>
            <a:pPr marL="0" marR="0" lvl="0" indent="0" algn="l" rtl="0">
              <a:lnSpc>
                <a:spcPct val="100000"/>
              </a:lnSpc>
              <a:spcBef>
                <a:spcPts val="0"/>
              </a:spcBef>
              <a:spcAft>
                <a:spcPts val="0"/>
              </a:spcAft>
              <a:buClr>
                <a:schemeClr val="dk1"/>
              </a:buClr>
              <a:buSzPts val="1200"/>
              <a:buFont typeface="Arial"/>
              <a:buNone/>
            </a:pPr>
            <a:endParaRPr b="1" dirty="0"/>
          </a:p>
          <a:p>
            <a:pPr marL="171450" marR="0" lvl="0" indent="-171450" algn="l" rtl="0">
              <a:lnSpc>
                <a:spcPct val="100000"/>
              </a:lnSpc>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Explain that KCSIE includes </a:t>
            </a:r>
            <a:r>
              <a:rPr lang="en-GB" sz="1200" b="0" dirty="0">
                <a:latin typeface="Arial"/>
                <a:ea typeface="Arial"/>
                <a:cs typeface="Arial"/>
                <a:sym typeface="Arial"/>
              </a:rPr>
              <a:t>m</a:t>
            </a:r>
            <a:r>
              <a:rPr lang="en-GB" b="0" dirty="0"/>
              <a:t>isinformation, disinformation and conspiracy theories as</a:t>
            </a:r>
            <a:r>
              <a:rPr lang="en-GB" sz="1200" b="0" i="0" dirty="0">
                <a:solidFill>
                  <a:schemeClr val="dk1"/>
                </a:solidFill>
                <a:latin typeface="Arial"/>
                <a:ea typeface="Arial"/>
                <a:cs typeface="Arial"/>
                <a:sym typeface="Arial"/>
              </a:rPr>
              <a:t> online safety risks for children</a:t>
            </a:r>
            <a:endParaRPr dirty="0"/>
          </a:p>
          <a:p>
            <a:pPr marL="171450" marR="0" lvl="0" indent="-171450" algn="l" rtl="0">
              <a:lnSpc>
                <a:spcPct val="100000"/>
              </a:lnSpc>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Explain that disinformation, misinformation, and conspiracy theories refer to the spread of false information or ‘fake news’ online</a:t>
            </a:r>
            <a:endParaRPr dirty="0"/>
          </a:p>
          <a:p>
            <a:pPr marL="628650" lvl="1" indent="-17145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Children can be more at risk of taking this potentially harmful and inappropriate content at face value</a:t>
            </a:r>
            <a:endParaRPr dirty="0"/>
          </a:p>
          <a:p>
            <a:pPr marL="171450" lvl="0" indent="-17145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Explain how advanced AI tools can be used to present the information as fact, making it appear highly realistic. This includes the increasing use of AI-generated images and videos, such as deepfakes</a:t>
            </a:r>
            <a:endParaRPr dirty="0"/>
          </a:p>
          <a:p>
            <a:pPr marL="171450" lvl="0" indent="-17145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Remind them that, as school staff, we all have a role to play to make sure pupils are kept safe online from this risk</a:t>
            </a:r>
            <a:endParaRPr dirty="0"/>
          </a:p>
          <a:p>
            <a:pPr marL="171450" lvl="0" indent="-17145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Explain how, as a school, it’s important that you find opportunities to discuss where pupils are getting their information from, to protect and educate them so they fully understand the risks</a:t>
            </a:r>
            <a:endParaRPr dirty="0"/>
          </a:p>
          <a:p>
            <a:pPr marL="0" lvl="0" indent="0" algn="l" rtl="0">
              <a:spcBef>
                <a:spcPts val="0"/>
              </a:spcBef>
              <a:spcAft>
                <a:spcPts val="0"/>
              </a:spcAft>
              <a:buClr>
                <a:schemeClr val="dk1"/>
              </a:buClr>
              <a:buSzPts val="1200"/>
              <a:buFont typeface="Arial"/>
              <a:buNone/>
            </a:pPr>
            <a:br>
              <a:rPr lang="en-GB" dirty="0"/>
            </a:b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1450" marR="0" lvl="0" indent="-171450" algn="l" rtl="0">
              <a:lnSpc>
                <a:spcPct val="100000"/>
              </a:lnSpc>
              <a:spcBef>
                <a:spcPts val="0"/>
              </a:spcBef>
              <a:spcAft>
                <a:spcPts val="0"/>
              </a:spcAft>
              <a:buClr>
                <a:srgbClr val="12263F"/>
              </a:buClr>
              <a:buSzPts val="1200"/>
              <a:buFont typeface="Arial"/>
              <a:buChar char="•"/>
            </a:pPr>
            <a:r>
              <a:rPr lang="en-GB" sz="1200" dirty="0">
                <a:solidFill>
                  <a:srgbClr val="12263F"/>
                </a:solidFill>
                <a:latin typeface="Arial"/>
                <a:ea typeface="Arial"/>
                <a:cs typeface="Arial"/>
                <a:sym typeface="Arial"/>
              </a:rPr>
              <a:t>GOV.UK – Department for Education (DfE)</a:t>
            </a:r>
            <a:r>
              <a:rPr lang="en-GB" dirty="0"/>
              <a:t>, </a:t>
            </a:r>
            <a:r>
              <a:rPr lang="en-GB" i="1" dirty="0"/>
              <a:t>Keeping Children Safe in Education</a:t>
            </a:r>
            <a:r>
              <a:rPr lang="en-GB" dirty="0"/>
              <a:t>. https://www.gov.uk/government/publications/keeping-children-safe-in-education--2</a:t>
            </a:r>
            <a:endParaRPr dirty="0"/>
          </a:p>
        </p:txBody>
      </p:sp>
      <p:sp>
        <p:nvSpPr>
          <p:cNvPr id="1567" name="Google Shape;1567;p9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5"/>
        <p:cNvGrpSpPr/>
        <p:nvPr/>
      </p:nvGrpSpPr>
      <p:grpSpPr>
        <a:xfrm>
          <a:off x="0" y="0"/>
          <a:ext cx="0" cy="0"/>
          <a:chOff x="0" y="0"/>
          <a:chExt cx="0" cy="0"/>
        </a:xfrm>
      </p:grpSpPr>
      <p:sp>
        <p:nvSpPr>
          <p:cNvPr id="1576" name="Google Shape;1576;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577" name="Google Shape;1577;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4: sextortion</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171450" marR="0" lvl="0" indent="-171450" algn="l" rtl="0">
              <a:lnSpc>
                <a:spcPct val="100000"/>
              </a:lnSpc>
              <a:spcBef>
                <a:spcPts val="0"/>
              </a:spcBef>
              <a:spcAft>
                <a:spcPts val="0"/>
              </a:spcAft>
              <a:buClr>
                <a:srgbClr val="000000"/>
              </a:buClr>
              <a:buSzPts val="1800"/>
              <a:buFont typeface="Arial"/>
              <a:buChar char="•"/>
            </a:pPr>
            <a:r>
              <a:rPr lang="en-GB" sz="1200" dirty="0">
                <a:solidFill>
                  <a:schemeClr val="dk1"/>
                </a:solidFill>
                <a:highlight>
                  <a:srgbClr val="FFFFFF"/>
                </a:highlight>
                <a:latin typeface="Arial"/>
                <a:ea typeface="Arial"/>
                <a:cs typeface="Arial"/>
                <a:sym typeface="Arial"/>
              </a:rPr>
              <a:t>Tell staff that you’re now going to look at the issue of sextortion</a:t>
            </a:r>
            <a:endParaRPr dirty="0"/>
          </a:p>
          <a:p>
            <a:pPr marL="171450" marR="0" lvl="0" indent="-171450" algn="l" rtl="0">
              <a:lnSpc>
                <a:spcPct val="100000"/>
              </a:lnSpc>
              <a:spcBef>
                <a:spcPts val="0"/>
              </a:spcBef>
              <a:spcAft>
                <a:spcPts val="0"/>
              </a:spcAft>
              <a:buClr>
                <a:schemeClr val="dk1"/>
              </a:buClr>
              <a:buSzPts val="1200"/>
              <a:buFont typeface="Arial"/>
              <a:buChar char="•"/>
            </a:pPr>
            <a:r>
              <a:rPr lang="en-GB" sz="1200" dirty="0">
                <a:solidFill>
                  <a:schemeClr val="dk1"/>
                </a:solidFill>
                <a:highlight>
                  <a:srgbClr val="FFFFFF"/>
                </a:highlight>
                <a:latin typeface="Arial"/>
                <a:ea typeface="Arial"/>
                <a:cs typeface="Arial"/>
                <a:sym typeface="Arial"/>
              </a:rPr>
              <a:t>Give staff a couple of minutes to read the information on the slide</a:t>
            </a:r>
            <a:endParaRPr sz="1200"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dirty="0"/>
              <a:t>Explain to staff that:</a:t>
            </a:r>
            <a:endParaRPr dirty="0"/>
          </a:p>
          <a:p>
            <a:pPr marL="628650" lvl="1" indent="-171450" algn="l" rtl="0">
              <a:spcBef>
                <a:spcPts val="0"/>
              </a:spcBef>
              <a:spcAft>
                <a:spcPts val="0"/>
              </a:spcAft>
              <a:buClr>
                <a:schemeClr val="dk1"/>
              </a:buClr>
              <a:buSzPts val="1200"/>
              <a:buFont typeface="Arial"/>
              <a:buChar char="•"/>
            </a:pPr>
            <a:r>
              <a:rPr lang="en-GB" b="0" dirty="0"/>
              <a:t>Financially motivated sexual extortion </a:t>
            </a:r>
            <a:r>
              <a:rPr lang="en-GB" dirty="0"/>
              <a:t>is commonly referred to as ‘sextortion’ </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It’s when an adult threatens to release nudes or semi-nudes of a child unless they pay money, or do something to benefit them</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Sexual images or videos used to threaten the victim don’t have to be real. They can also be AI-generated, such as deepfakes</a:t>
            </a:r>
            <a:endParaRPr dirty="0"/>
          </a:p>
          <a:p>
            <a:pPr marL="628650" lvl="1" indent="-171450" algn="l" rtl="0">
              <a:spcBef>
                <a:spcPts val="0"/>
              </a:spcBef>
              <a:spcAft>
                <a:spcPts val="0"/>
              </a:spcAft>
              <a:buClr>
                <a:schemeClr val="dk1"/>
              </a:buClr>
              <a:buSzPts val="1200"/>
              <a:buFont typeface="Arial"/>
              <a:buChar char="•"/>
            </a:pPr>
            <a:r>
              <a:rPr lang="en-GB" dirty="0"/>
              <a:t>It’s often carried out by organised crime groups, motivated by profit </a:t>
            </a:r>
            <a:endParaRPr dirty="0"/>
          </a:p>
          <a:p>
            <a:pPr marL="628650" lvl="1" indent="-171450" algn="l" rtl="0">
              <a:spcBef>
                <a:spcPts val="0"/>
              </a:spcBef>
              <a:spcAft>
                <a:spcPts val="0"/>
              </a:spcAft>
              <a:buClr>
                <a:schemeClr val="dk1"/>
              </a:buClr>
              <a:buSzPts val="1200"/>
              <a:buFont typeface="Arial"/>
              <a:buChar char="•"/>
            </a:pPr>
            <a:r>
              <a:rPr lang="en-GB" dirty="0"/>
              <a:t>These groups tend to:</a:t>
            </a:r>
            <a:endParaRPr dirty="0"/>
          </a:p>
          <a:p>
            <a:pPr marL="1085850" lvl="2" indent="-171450" algn="l" rtl="0">
              <a:spcBef>
                <a:spcPts val="0"/>
              </a:spcBef>
              <a:spcAft>
                <a:spcPts val="0"/>
              </a:spcAft>
              <a:buClr>
                <a:schemeClr val="dk1"/>
              </a:buClr>
              <a:buSzPts val="1200"/>
              <a:buFont typeface="Arial"/>
              <a:buChar char="•"/>
            </a:pPr>
            <a:r>
              <a:rPr lang="en-GB" dirty="0"/>
              <a:t>Coerce the child into sending nudes/semi-nudes to blackmail them </a:t>
            </a:r>
            <a:endParaRPr dirty="0"/>
          </a:p>
          <a:p>
            <a:pPr marL="1085850" lvl="2" indent="-171450" algn="l" rtl="0">
              <a:spcBef>
                <a:spcPts val="0"/>
              </a:spcBef>
              <a:spcAft>
                <a:spcPts val="0"/>
              </a:spcAft>
              <a:buClr>
                <a:schemeClr val="dk1"/>
              </a:buClr>
              <a:buSzPts val="1200"/>
              <a:buFont typeface="Arial"/>
              <a:buChar char="•"/>
            </a:pPr>
            <a:r>
              <a:rPr lang="en-GB" dirty="0"/>
              <a:t>Use images stolen from the child through hacking their account</a:t>
            </a:r>
            <a:endParaRPr dirty="0"/>
          </a:p>
          <a:p>
            <a:pPr marL="1085850" lvl="2" indent="-171450" algn="l" rtl="0">
              <a:spcBef>
                <a:spcPts val="0"/>
              </a:spcBef>
              <a:spcAft>
                <a:spcPts val="0"/>
              </a:spcAft>
              <a:buClr>
                <a:schemeClr val="dk1"/>
              </a:buClr>
              <a:buSzPts val="1200"/>
              <a:buFont typeface="Arial"/>
              <a:buChar char="•"/>
            </a:pPr>
            <a:r>
              <a:rPr lang="en-GB" dirty="0"/>
              <a:t>Use digitally manipulated images, such as AI-generated images</a:t>
            </a:r>
            <a:endParaRPr dirty="0"/>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Department for Science, Innovation and Technology and UK Council for Internet Safety, </a:t>
            </a:r>
            <a:r>
              <a:rPr lang="en-GB" b="0" i="1" dirty="0">
                <a:solidFill>
                  <a:srgbClr val="0B0C0C"/>
                </a:solidFill>
                <a:highlight>
                  <a:srgbClr val="FFFFFF"/>
                </a:highlight>
                <a:latin typeface="Arial"/>
                <a:ea typeface="Arial"/>
                <a:cs typeface="Arial"/>
                <a:sym typeface="Arial"/>
              </a:rPr>
              <a:t>Sharing nudes and semi-nudes: advice for education settings working with children and young people.</a:t>
            </a:r>
            <a:r>
              <a:rPr lang="en-GB" b="0" i="0" dirty="0">
                <a:solidFill>
                  <a:srgbClr val="0B0C0C"/>
                </a:solidFill>
                <a:highlight>
                  <a:srgbClr val="FFFFFF"/>
                </a:highlight>
                <a:latin typeface="Arial"/>
                <a:ea typeface="Arial"/>
                <a:cs typeface="Arial"/>
                <a:sym typeface="Arial"/>
              </a:rPr>
              <a:t> https://www.gov.uk/government/publications/sharing-nudes-and-semi-nudes-advice-for-education-settings-working-with-children-and-young-people</a:t>
            </a:r>
            <a:endParaRPr dirty="0"/>
          </a:p>
          <a:p>
            <a:pPr marL="171450" lvl="0" indent="-95250" algn="l" rtl="0">
              <a:spcBef>
                <a:spcPts val="0"/>
              </a:spcBef>
              <a:spcAft>
                <a:spcPts val="0"/>
              </a:spcAft>
              <a:buClr>
                <a:schemeClr val="dk1"/>
              </a:buClr>
              <a:buSzPts val="1200"/>
              <a:buFont typeface="Arial"/>
              <a:buNone/>
            </a:pPr>
            <a:endParaRPr dirty="0"/>
          </a:p>
        </p:txBody>
      </p:sp>
      <p:sp>
        <p:nvSpPr>
          <p:cNvPr id="1578" name="Google Shape;1578;p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5"/>
        <p:cNvGrpSpPr/>
        <p:nvPr/>
      </p:nvGrpSpPr>
      <p:grpSpPr>
        <a:xfrm>
          <a:off x="0" y="0"/>
          <a:ext cx="0" cy="0"/>
          <a:chOff x="0" y="0"/>
          <a:chExt cx="0" cy="0"/>
        </a:xfrm>
      </p:grpSpPr>
      <p:sp>
        <p:nvSpPr>
          <p:cNvPr id="1586" name="Google Shape;1586;p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587" name="Google Shape;1587;p1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800" b="1" dirty="0">
                <a:latin typeface="Arial"/>
                <a:ea typeface="Arial"/>
                <a:cs typeface="Arial"/>
                <a:sym typeface="Arial"/>
              </a:rPr>
              <a:t>Safeguarding issue 4: sextortion (continued)</a:t>
            </a:r>
            <a:endParaRPr dirty="0"/>
          </a:p>
          <a:p>
            <a:pPr marL="0" lvl="0" indent="0" algn="l" rtl="0">
              <a:spcBef>
                <a:spcPts val="300"/>
              </a:spcBef>
              <a:spcAft>
                <a:spcPts val="0"/>
              </a:spcAft>
              <a:buNone/>
            </a:pPr>
            <a:endParaRPr dirty="0"/>
          </a:p>
          <a:p>
            <a:pPr marL="171450" lvl="0" indent="-171450" algn="l" rtl="0">
              <a:spcBef>
                <a:spcPts val="300"/>
              </a:spcBef>
              <a:spcAft>
                <a:spcPts val="0"/>
              </a:spcAft>
              <a:buClr>
                <a:schemeClr val="dk1"/>
              </a:buClr>
              <a:buSzPts val="1200"/>
              <a:buFont typeface="Arial"/>
              <a:buChar char="•"/>
            </a:pPr>
            <a:r>
              <a:rPr lang="en-GB" dirty="0"/>
              <a:t>Ask staff to read the quote on the slide </a:t>
            </a:r>
            <a:endParaRPr dirty="0"/>
          </a:p>
          <a:p>
            <a:pPr marL="171450" lvl="0" indent="-171450" algn="l" rtl="0">
              <a:spcBef>
                <a:spcPts val="0"/>
              </a:spcBef>
              <a:spcAft>
                <a:spcPts val="0"/>
              </a:spcAft>
              <a:buClr>
                <a:schemeClr val="dk1"/>
              </a:buClr>
              <a:buSzPts val="1200"/>
              <a:buFont typeface="Arial"/>
              <a:buChar char="•"/>
            </a:pPr>
            <a:r>
              <a:rPr lang="en-GB" dirty="0"/>
              <a:t>Explain how sextortion is more common among older children, but any child could be at risk due to access to phones and other devices, and if they have unsupervised internet use at home</a:t>
            </a:r>
            <a:endParaRPr dirty="0"/>
          </a:p>
          <a:p>
            <a:pPr marL="171450" lvl="0" indent="-171450" algn="l" rtl="0">
              <a:spcBef>
                <a:spcPts val="0"/>
              </a:spcBef>
              <a:spcAft>
                <a:spcPts val="0"/>
              </a:spcAft>
              <a:buClr>
                <a:schemeClr val="dk1"/>
              </a:buClr>
              <a:buSzPts val="1200"/>
              <a:buFont typeface="Arial"/>
              <a:buChar char="•"/>
            </a:pPr>
            <a:r>
              <a:rPr lang="en-GB" dirty="0"/>
              <a:t>Potential platforms for sextortion threats include:</a:t>
            </a:r>
            <a:endParaRPr dirty="0"/>
          </a:p>
          <a:p>
            <a:pPr marL="628650" lvl="1" indent="-171450" algn="l" rtl="0">
              <a:spcBef>
                <a:spcPts val="0"/>
              </a:spcBef>
              <a:spcAft>
                <a:spcPts val="0"/>
              </a:spcAft>
              <a:buClr>
                <a:schemeClr val="dk1"/>
              </a:buClr>
              <a:buSzPts val="1200"/>
              <a:buFont typeface="Arial"/>
              <a:buChar char="•"/>
            </a:pPr>
            <a:r>
              <a:rPr lang="en-GB" dirty="0"/>
              <a:t>Social media</a:t>
            </a:r>
            <a:endParaRPr dirty="0"/>
          </a:p>
          <a:p>
            <a:pPr marL="628650" lvl="1" indent="-171450" algn="l" rtl="0">
              <a:spcBef>
                <a:spcPts val="0"/>
              </a:spcBef>
              <a:spcAft>
                <a:spcPts val="0"/>
              </a:spcAft>
              <a:buClr>
                <a:schemeClr val="dk1"/>
              </a:buClr>
              <a:buSzPts val="1200"/>
              <a:buFont typeface="Arial"/>
              <a:buChar char="•"/>
            </a:pPr>
            <a:r>
              <a:rPr lang="en-GB" dirty="0"/>
              <a:t>Online gaming platforms</a:t>
            </a:r>
            <a:endParaRPr dirty="0"/>
          </a:p>
          <a:p>
            <a:pPr marL="628650" lvl="1" indent="-171450" algn="l" rtl="0">
              <a:spcBef>
                <a:spcPts val="0"/>
              </a:spcBef>
              <a:spcAft>
                <a:spcPts val="0"/>
              </a:spcAft>
              <a:buClr>
                <a:schemeClr val="dk1"/>
              </a:buClr>
              <a:buSzPts val="1200"/>
              <a:buFont typeface="Arial"/>
              <a:buChar char="•"/>
            </a:pPr>
            <a:r>
              <a:rPr lang="en-GB" dirty="0"/>
              <a:t>Messaging apps</a:t>
            </a:r>
            <a:endParaRPr dirty="0"/>
          </a:p>
          <a:p>
            <a:pPr marL="0" lvl="0" indent="0" algn="l" rtl="0">
              <a:spcBef>
                <a:spcPts val="0"/>
              </a:spcBef>
              <a:spcAft>
                <a:spcPts val="0"/>
              </a:spcAft>
              <a:buClr>
                <a:schemeClr val="dk1"/>
              </a:buClr>
              <a:buSzPts val="1200"/>
              <a:buFont typeface="Arial"/>
              <a:buNone/>
            </a:pPr>
            <a:br>
              <a:rPr lang="en-GB" dirty="0"/>
            </a:br>
            <a:endParaRPr dirty="0"/>
          </a:p>
          <a:p>
            <a:pPr marL="0" lvl="0" indent="0" algn="l" rtl="0">
              <a:spcBef>
                <a:spcPts val="0"/>
              </a:spcBef>
              <a:spcAft>
                <a:spcPts val="0"/>
              </a:spcAft>
              <a:buNone/>
            </a:pPr>
            <a:endParaRPr dirty="0"/>
          </a:p>
        </p:txBody>
      </p:sp>
      <p:sp>
        <p:nvSpPr>
          <p:cNvPr id="1588" name="Google Shape;1588;p10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3"/>
        <p:cNvGrpSpPr/>
        <p:nvPr/>
      </p:nvGrpSpPr>
      <p:grpSpPr>
        <a:xfrm>
          <a:off x="0" y="0"/>
          <a:ext cx="0" cy="0"/>
          <a:chOff x="0" y="0"/>
          <a:chExt cx="0" cy="0"/>
        </a:xfrm>
      </p:grpSpPr>
      <p:sp>
        <p:nvSpPr>
          <p:cNvPr id="1594" name="Google Shape;1594;p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595" name="Google Shape;1595;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dirty="0">
                <a:latin typeface="Arial"/>
                <a:ea typeface="Arial"/>
                <a:cs typeface="Arial"/>
                <a:sym typeface="Arial"/>
              </a:rPr>
              <a:t>Safeguarding issue 4: sextortion (continued)</a:t>
            </a:r>
            <a:endParaRPr dirty="0"/>
          </a:p>
          <a:p>
            <a:pPr marL="0" lvl="0" indent="0" algn="l" rtl="0">
              <a:spcBef>
                <a:spcPts val="300"/>
              </a:spcBef>
              <a:spcAft>
                <a:spcPts val="0"/>
              </a:spcAft>
              <a:buNone/>
            </a:pPr>
            <a:endParaRPr dirty="0"/>
          </a:p>
          <a:p>
            <a:pPr marL="171450" lvl="0" indent="-171450" algn="l" rtl="0">
              <a:spcBef>
                <a:spcPts val="300"/>
              </a:spcBef>
              <a:spcAft>
                <a:spcPts val="0"/>
              </a:spcAft>
              <a:buClr>
                <a:schemeClr val="dk1"/>
              </a:buClr>
              <a:buSzPts val="1200"/>
              <a:buFont typeface="Arial"/>
              <a:buChar char="•"/>
            </a:pPr>
            <a:r>
              <a:rPr lang="en-GB" dirty="0"/>
              <a:t>Explain to staff that the warning signs of sextortion might include:</a:t>
            </a:r>
            <a:endParaRPr sz="1200" dirty="0">
              <a:solidFill>
                <a:schemeClr val="dk1"/>
              </a:solidFill>
              <a:latin typeface="Arial"/>
              <a:ea typeface="Arial"/>
              <a:cs typeface="Arial"/>
              <a:sym typeface="Arial"/>
            </a:endParaRPr>
          </a:p>
          <a:p>
            <a:pPr marL="628650" lvl="1" indent="-171450" algn="l" rtl="0">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Sudden changes in mood</a:t>
            </a:r>
            <a:endParaRPr dirty="0"/>
          </a:p>
          <a:p>
            <a:pPr marL="1085850" marR="0" lvl="2"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The child could have stronger emotional responses or outbursts – for example, they may get unusually angry, upset or distant after checking their phone or using their computer/tablet</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Being secretive about their use of the internet or a device – they may refuse to hand their phone in at school, or refuse to tell you what they get up to online</a:t>
            </a:r>
            <a:endParaRPr dirty="0"/>
          </a:p>
          <a:p>
            <a:pPr marL="1085850" lvl="2" indent="-171450" algn="l" rtl="0">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The child may be spending more time online, or more time offline. They might complain of being tired because they were online all night</a:t>
            </a:r>
            <a:endParaRPr dirty="0"/>
          </a:p>
          <a:p>
            <a:pPr marL="628650" marR="0" lvl="1"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Being distracted, upset or afraid after being online</a:t>
            </a:r>
            <a:endParaRPr dirty="0"/>
          </a:p>
          <a:p>
            <a:pPr marL="628650" marR="0" lvl="1" indent="-171450" algn="l" rtl="0">
              <a:lnSpc>
                <a:spcPct val="100000"/>
              </a:lnSpc>
              <a:spcBef>
                <a:spcPts val="0"/>
              </a:spcBef>
              <a:spcAft>
                <a:spcPts val="0"/>
              </a:spcAft>
              <a:buClr>
                <a:schemeClr val="dk1"/>
              </a:buClr>
              <a:buSzPts val="1050"/>
              <a:buFont typeface="Arial"/>
              <a:buChar char="•"/>
            </a:pPr>
            <a:r>
              <a:rPr lang="en-GB" sz="1050" strike="noStrike" dirty="0">
                <a:solidFill>
                  <a:schemeClr val="dk1"/>
                </a:solidFill>
                <a:latin typeface="Arial"/>
                <a:ea typeface="Arial"/>
                <a:cs typeface="Arial"/>
                <a:sym typeface="Arial"/>
              </a:rPr>
              <a:t>If a pupil tells you that they often use their device unsupervised – for example, they use their iPad when they go to bed – this could also be a red flag</a:t>
            </a:r>
            <a:br>
              <a:rPr lang="en-GB" sz="1200" dirty="0">
                <a:solidFill>
                  <a:schemeClr val="dk1"/>
                </a:solidFill>
                <a:latin typeface="Arial"/>
                <a:ea typeface="Arial"/>
                <a:cs typeface="Arial"/>
                <a:sym typeface="Arial"/>
              </a:rPr>
            </a:br>
            <a:endParaRPr sz="1200"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Tell staff:</a:t>
            </a:r>
            <a:endParaRPr dirty="0"/>
          </a:p>
          <a:p>
            <a:pPr marL="628650" lvl="1" indent="-171450" algn="l" rtl="0">
              <a:spcBef>
                <a:spcPts val="0"/>
              </a:spcBef>
              <a:spcAft>
                <a:spcPts val="0"/>
              </a:spcAft>
              <a:buClr>
                <a:schemeClr val="dk1"/>
              </a:buClr>
              <a:buSzPts val="1200"/>
              <a:buFont typeface="Arial"/>
              <a:buChar char="•"/>
            </a:pPr>
            <a:r>
              <a:rPr lang="en-GB" dirty="0"/>
              <a:t>Make sure you take any disclosures of sextortion seriously, as the child is likely to be embarrassed and worried about the consequences</a:t>
            </a:r>
            <a:endParaRPr dirty="0"/>
          </a:p>
          <a:p>
            <a:pPr marL="628650" lvl="1" indent="-171450" algn="l" rtl="0">
              <a:spcBef>
                <a:spcPts val="0"/>
              </a:spcBef>
              <a:spcAft>
                <a:spcPts val="0"/>
              </a:spcAft>
              <a:buClr>
                <a:schemeClr val="dk1"/>
              </a:buClr>
              <a:buSzPts val="1200"/>
              <a:buFont typeface="Arial"/>
              <a:buChar char="•"/>
            </a:pPr>
            <a:r>
              <a:rPr lang="en-GB" dirty="0"/>
              <a:t>Remember: do not intentionally view any images or ask to see them</a:t>
            </a:r>
            <a:endParaRPr dirty="0"/>
          </a:p>
          <a:p>
            <a:pPr marL="628650" lvl="1" indent="-171450" algn="l" rtl="0">
              <a:spcBef>
                <a:spcPts val="0"/>
              </a:spcBef>
              <a:spcAft>
                <a:spcPts val="0"/>
              </a:spcAft>
              <a:buClr>
                <a:schemeClr val="dk1"/>
              </a:buClr>
              <a:buSzPts val="1200"/>
              <a:buFont typeface="Arial"/>
              <a:buChar char="•"/>
            </a:pPr>
            <a:r>
              <a:rPr lang="en-GB" dirty="0"/>
              <a:t>If you’re aware of an incident, report it to the DSL as soon as possible</a:t>
            </a:r>
            <a:br>
              <a:rPr lang="en-GB" dirty="0"/>
            </a:br>
            <a:endParaRPr dirty="0"/>
          </a:p>
          <a:p>
            <a:pPr marL="169530" lvl="0" indent="-169530" algn="l" rtl="0">
              <a:spcBef>
                <a:spcPts val="0"/>
              </a:spcBef>
              <a:spcAft>
                <a:spcPts val="0"/>
              </a:spcAft>
              <a:buClr>
                <a:schemeClr val="dk1"/>
              </a:buClr>
              <a:buSzPts val="1200"/>
              <a:buFont typeface="Arial"/>
              <a:buChar char="•"/>
            </a:pPr>
            <a:r>
              <a:rPr lang="en-GB" dirty="0"/>
              <a:t>Remind staff that, as with other safeguarding issues, they should always look for </a:t>
            </a:r>
            <a:r>
              <a:rPr lang="en-GB" b="1" dirty="0"/>
              <a:t>changes in behaviour or mood</a:t>
            </a:r>
            <a:r>
              <a:rPr lang="en-GB" dirty="0"/>
              <a:t>. Although a change might not suggest a child is being abused online, the DSL can look into the situation further</a:t>
            </a:r>
            <a:endParaRPr dirty="0"/>
          </a:p>
          <a:p>
            <a:pPr marL="169530" lvl="0" indent="-9333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b="1" dirty="0"/>
              <a:t>You might want to share/signpost our financially-motivated factsheets: https://safeguarding.thekeysupport.com/factsheets-and-briefings/financially-motivated-sexual-extortion-sextortion-parent-and-staff-factsheets/</a:t>
            </a:r>
            <a:endParaRPr dirty="0"/>
          </a:p>
          <a:p>
            <a:pPr marL="0" lvl="0" indent="0" algn="l" rtl="0">
              <a:spcBef>
                <a:spcPts val="0"/>
              </a:spcBef>
              <a:spcAft>
                <a:spcPts val="0"/>
              </a:spcAft>
              <a:buClr>
                <a:schemeClr val="dk1"/>
              </a:buClr>
              <a:buSzPts val="1200"/>
              <a:buFont typeface="Arial"/>
              <a:buNone/>
            </a:pPr>
            <a:endParaRPr b="1"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1450" marR="0" lvl="0" indent="-171450" algn="l" rtl="0">
              <a:lnSpc>
                <a:spcPct val="100000"/>
              </a:lnSpc>
              <a:spcBef>
                <a:spcPts val="0"/>
              </a:spcBef>
              <a:spcAft>
                <a:spcPts val="0"/>
              </a:spcAft>
              <a:buClr>
                <a:srgbClr val="12263F"/>
              </a:buClr>
              <a:buSzPts val="1200"/>
              <a:buFont typeface="Arial"/>
              <a:buChar char="•"/>
            </a:pPr>
            <a:r>
              <a:rPr lang="en-GB" sz="1200" dirty="0">
                <a:solidFill>
                  <a:srgbClr val="12263F"/>
                </a:solidFill>
                <a:latin typeface="Arial"/>
                <a:ea typeface="Arial"/>
                <a:cs typeface="Arial"/>
                <a:sym typeface="Arial"/>
              </a:rPr>
              <a:t>GOV.UK – Department for Education (DfE)</a:t>
            </a:r>
            <a:r>
              <a:rPr lang="en-GB" dirty="0"/>
              <a:t>, </a:t>
            </a:r>
            <a:r>
              <a:rPr lang="en-GB" i="1" dirty="0"/>
              <a:t>Keeping Children Safe in Education</a:t>
            </a:r>
            <a:r>
              <a:rPr lang="en-GB" dirty="0"/>
              <a:t>. https://www.gov.uk/government/publications/keeping-children-safe-in-education--2</a:t>
            </a:r>
            <a:endParaRPr b="1" dirty="0"/>
          </a:p>
        </p:txBody>
      </p:sp>
      <p:sp>
        <p:nvSpPr>
          <p:cNvPr id="1596" name="Google Shape;1596;p10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7"/>
        <p:cNvGrpSpPr/>
        <p:nvPr/>
      </p:nvGrpSpPr>
      <p:grpSpPr>
        <a:xfrm>
          <a:off x="0" y="0"/>
          <a:ext cx="0" cy="0"/>
          <a:chOff x="0" y="0"/>
          <a:chExt cx="0" cy="0"/>
        </a:xfrm>
      </p:grpSpPr>
      <p:sp>
        <p:nvSpPr>
          <p:cNvPr id="1608" name="Google Shape;1608;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609" name="Google Shape;1609;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5: child criminal exploitation (CCE)</a:t>
            </a:r>
            <a:endParaRPr b="1"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Explain what child criminal exploitation is:</a:t>
            </a:r>
            <a:endParaRPr b="0"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It’s a form of abuse where an individual or group takes advantage of an imbalance in power to coerce, manipulate or deceive a child into taking part in criminal activity</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Age is the most obvious imbalance, but it could also be related to gender, sexual identity, cognitive ability, physical strength or status</a:t>
            </a:r>
            <a:endParaRPr dirty="0"/>
          </a:p>
          <a:p>
            <a:pPr marL="285750" marR="0" lvl="0" indent="-285750" algn="l" rtl="0">
              <a:lnSpc>
                <a:spcPct val="100000"/>
              </a:lnSpc>
              <a:spcBef>
                <a:spcPts val="0"/>
              </a:spcBef>
              <a:spcAft>
                <a:spcPts val="0"/>
              </a:spcAft>
              <a:buClr>
                <a:srgbClr val="000000"/>
              </a:buClr>
              <a:buSzPts val="1800"/>
              <a:buFont typeface="Arial"/>
              <a:buChar char="•"/>
            </a:pPr>
            <a:r>
              <a:rPr lang="en-GB" sz="1800" dirty="0">
                <a:solidFill>
                  <a:srgbClr val="000000"/>
                </a:solidFill>
                <a:latin typeface="Arial"/>
                <a:ea typeface="Arial"/>
                <a:cs typeface="Arial"/>
                <a:sym typeface="Arial"/>
              </a:rPr>
              <a:t>While the crimes committed by children through CCE might seem consensual, it’s important to remember that </a:t>
            </a:r>
            <a:r>
              <a:rPr lang="en-GB" sz="1800" b="1" dirty="0">
                <a:solidFill>
                  <a:srgbClr val="000000"/>
                </a:solidFill>
                <a:latin typeface="Arial"/>
                <a:ea typeface="Arial"/>
                <a:cs typeface="Arial"/>
                <a:sym typeface="Arial"/>
              </a:rPr>
              <a:t>these children are still victims</a:t>
            </a:r>
            <a:endParaRPr dirty="0"/>
          </a:p>
          <a:p>
            <a:pPr marL="285750" marR="0" lvl="0" indent="-285750" algn="l" rtl="0">
              <a:lnSpc>
                <a:spcPct val="100000"/>
              </a:lnSpc>
              <a:spcBef>
                <a:spcPts val="0"/>
              </a:spcBef>
              <a:spcAft>
                <a:spcPts val="0"/>
              </a:spcAft>
              <a:buClr>
                <a:srgbClr val="000000"/>
              </a:buClr>
              <a:buSzPts val="1800"/>
              <a:buFont typeface="Arial"/>
              <a:buChar char="•"/>
            </a:pPr>
            <a:r>
              <a:rPr lang="en-GB" sz="1800" dirty="0">
                <a:solidFill>
                  <a:srgbClr val="000000"/>
                </a:solidFill>
                <a:latin typeface="Arial"/>
                <a:ea typeface="Arial"/>
                <a:cs typeface="Arial"/>
                <a:sym typeface="Arial"/>
              </a:rPr>
              <a:t>Younger children aren’t safe from CCE – gangs can use older siblings to begin targeting them. Gangs will sometimes target younger children for exploitation, as they’re less likely to be suspected by the police and other adults</a:t>
            </a:r>
            <a:endParaRPr sz="1800"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dirty="0">
                <a:solidFill>
                  <a:srgbClr val="000000"/>
                </a:solidFill>
                <a:latin typeface="Arial"/>
                <a:ea typeface="Arial"/>
                <a:cs typeface="Arial"/>
                <a:sym typeface="Arial"/>
              </a:rPr>
              <a:t>All children are vulnerable, but some are more likely to be at risk, including pupils who:</a:t>
            </a:r>
            <a:endParaRPr dirty="0"/>
          </a:p>
          <a:p>
            <a:pPr marL="742950" marR="0" lvl="1" indent="-285750" algn="l" rtl="0">
              <a:lnSpc>
                <a:spcPct val="100000"/>
              </a:lnSpc>
              <a:spcBef>
                <a:spcPts val="0"/>
              </a:spcBef>
              <a:spcAft>
                <a:spcPts val="0"/>
              </a:spcAft>
              <a:buClr>
                <a:schemeClr val="dk1"/>
              </a:buClr>
              <a:buSzPts val="1800"/>
              <a:buFont typeface="Arial"/>
              <a:buChar char="•"/>
            </a:pPr>
            <a:r>
              <a:rPr lang="en-GB" sz="1800" dirty="0">
                <a:latin typeface="Arial"/>
                <a:ea typeface="Arial"/>
                <a:cs typeface="Arial"/>
                <a:sym typeface="Arial"/>
              </a:rPr>
              <a:t>Have been frequently absent or permanently excluded from school</a:t>
            </a:r>
            <a:endParaRPr sz="1800" dirty="0">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1800"/>
              <a:buFont typeface="Arial"/>
              <a:buChar char="•"/>
            </a:pPr>
            <a:r>
              <a:rPr lang="en-GB" sz="1800" dirty="0">
                <a:latin typeface="Arial"/>
                <a:ea typeface="Arial"/>
                <a:cs typeface="Arial"/>
                <a:sym typeface="Arial"/>
              </a:rPr>
              <a:t>Have experienced child maltreatment</a:t>
            </a:r>
            <a:endParaRPr sz="1800" dirty="0">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1800"/>
              <a:buFont typeface="Arial"/>
              <a:buChar char="•"/>
            </a:pPr>
            <a:r>
              <a:rPr lang="en-GB" sz="1800" dirty="0">
                <a:latin typeface="Arial"/>
                <a:ea typeface="Arial"/>
                <a:cs typeface="Arial"/>
                <a:sym typeface="Arial"/>
              </a:rPr>
              <a:t>Have been previously involved in offending</a:t>
            </a:r>
            <a:endParaRPr sz="1800" dirty="0">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1800"/>
              <a:buFont typeface="Arial"/>
              <a:buChar char="•"/>
            </a:pPr>
            <a:r>
              <a:rPr lang="en-GB" sz="1800" dirty="0">
                <a:latin typeface="Arial"/>
                <a:ea typeface="Arial"/>
                <a:cs typeface="Arial"/>
                <a:sym typeface="Arial"/>
              </a:rPr>
              <a:t>Live in poverty or in a deprived community</a:t>
            </a:r>
            <a:endParaRPr dirty="0"/>
          </a:p>
          <a:p>
            <a:pPr marL="742950" marR="0" lvl="1" indent="-285750" algn="l" rtl="0">
              <a:lnSpc>
                <a:spcPct val="100000"/>
              </a:lnSpc>
              <a:spcBef>
                <a:spcPts val="0"/>
              </a:spcBef>
              <a:spcAft>
                <a:spcPts val="0"/>
              </a:spcAft>
              <a:buClr>
                <a:schemeClr val="dk1"/>
              </a:buClr>
              <a:buSzPts val="1800"/>
              <a:buFont typeface="Arial"/>
              <a:buChar char="•"/>
            </a:pPr>
            <a:r>
              <a:rPr lang="en-GB" sz="1800" dirty="0">
                <a:latin typeface="Arial"/>
                <a:ea typeface="Arial"/>
                <a:cs typeface="Arial"/>
                <a:sym typeface="Arial"/>
              </a:rPr>
              <a:t>Have SEN or mental health needs</a:t>
            </a:r>
            <a:endParaRPr dirty="0"/>
          </a:p>
          <a:p>
            <a:pPr marL="0" marR="180340" lvl="0" indent="0" algn="l" rtl="0">
              <a:spcBef>
                <a:spcPts val="0"/>
              </a:spcBef>
              <a:spcAft>
                <a:spcPts val="0"/>
              </a:spcAft>
              <a:buClr>
                <a:schemeClr val="dk1"/>
              </a:buClr>
              <a:buSzPts val="1800"/>
              <a:buFont typeface="Arial"/>
              <a:buNone/>
            </a:pPr>
            <a:endParaRPr sz="1800" dirty="0">
              <a:latin typeface="Arial"/>
              <a:ea typeface="Arial"/>
              <a:cs typeface="Arial"/>
              <a:sym typeface="Arial"/>
            </a:endParaRPr>
          </a:p>
          <a:p>
            <a:pPr marL="285750" marR="180340" lvl="0" indent="-285750" algn="l" rtl="0">
              <a:spcBef>
                <a:spcPts val="600"/>
              </a:spcBef>
              <a:spcAft>
                <a:spcPts val="0"/>
              </a:spcAft>
              <a:buClr>
                <a:schemeClr val="dk1"/>
              </a:buClr>
              <a:buSzPts val="1800"/>
              <a:buFont typeface="Arial"/>
              <a:buChar char="•"/>
            </a:pPr>
            <a:r>
              <a:rPr lang="en-GB" sz="1800" dirty="0">
                <a:latin typeface="Arial"/>
                <a:ea typeface="Arial"/>
                <a:cs typeface="Arial"/>
                <a:sym typeface="Arial"/>
              </a:rPr>
              <a:t>Boys are more likely to be targeted by gangs, but non-gang related CCE reveals a more even split between girls and boys. It’s important to remember that </a:t>
            </a:r>
            <a:r>
              <a:rPr lang="en-GB" sz="1800" b="1" dirty="0">
                <a:latin typeface="Arial"/>
                <a:ea typeface="Arial"/>
                <a:cs typeface="Arial"/>
                <a:sym typeface="Arial"/>
              </a:rPr>
              <a:t>all</a:t>
            </a:r>
            <a:r>
              <a:rPr lang="en-GB" sz="1800" dirty="0">
                <a:latin typeface="Arial"/>
                <a:ea typeface="Arial"/>
                <a:cs typeface="Arial"/>
                <a:sym typeface="Arial"/>
              </a:rPr>
              <a:t> children are vulnerable to exploitation </a:t>
            </a:r>
            <a:endParaRPr dirty="0"/>
          </a:p>
          <a:p>
            <a:pPr marL="285750" marR="180340" lvl="0" indent="-171450" algn="l" rtl="0">
              <a:spcBef>
                <a:spcPts val="600"/>
              </a:spcBef>
              <a:spcAft>
                <a:spcPts val="0"/>
              </a:spcAft>
              <a:buClr>
                <a:schemeClr val="dk1"/>
              </a:buClr>
              <a:buSzPts val="1800"/>
              <a:buFont typeface="Arial"/>
              <a:buNone/>
            </a:pPr>
            <a:endParaRPr sz="1800" dirty="0">
              <a:latin typeface="Arial"/>
              <a:ea typeface="Arial"/>
              <a:cs typeface="Arial"/>
              <a:sym typeface="Arial"/>
            </a:endParaRPr>
          </a:p>
          <a:p>
            <a:pPr marL="285750" marR="180340" lvl="0" indent="-285750" algn="l" rtl="0">
              <a:lnSpc>
                <a:spcPct val="100000"/>
              </a:lnSpc>
              <a:spcBef>
                <a:spcPts val="600"/>
              </a:spcBef>
              <a:spcAft>
                <a:spcPts val="0"/>
              </a:spcAft>
              <a:buClr>
                <a:schemeClr val="dk1"/>
              </a:buClr>
              <a:buSzPts val="1800"/>
              <a:buFont typeface="Arial"/>
              <a:buChar char="•"/>
            </a:pPr>
            <a:r>
              <a:rPr lang="en-GB" sz="1800" b="0" i="0" u="none" strike="noStrike" dirty="0">
                <a:solidFill>
                  <a:schemeClr val="dk1"/>
                </a:solidFill>
                <a:latin typeface="Arial"/>
                <a:ea typeface="Arial"/>
                <a:cs typeface="Arial"/>
                <a:sym typeface="Arial"/>
              </a:rPr>
              <a:t>The most well-known form of CCE is ‘county lines’ (you’ll cover more on this in the next slides). Other forms of CCE can include children being forced or manipulated into working in cannabis factories, shoplifting, pickpocketing, or committing vehicle crime or </a:t>
            </a:r>
            <a:r>
              <a:rPr lang="en-GB" sz="1800" b="0" i="0" u="none" strike="noStrike">
                <a:solidFill>
                  <a:schemeClr val="dk1"/>
                </a:solidFill>
                <a:latin typeface="Arial"/>
                <a:ea typeface="Arial"/>
                <a:cs typeface="Arial"/>
                <a:sym typeface="Arial"/>
              </a:rPr>
              <a:t>serious violence</a:t>
            </a:r>
            <a:endParaRPr dirty="0"/>
          </a:p>
          <a:p>
            <a:pPr marL="0" lvl="0" indent="0" algn="l" rtl="0">
              <a:spcBef>
                <a:spcPts val="0"/>
              </a:spcBef>
              <a:spcAft>
                <a:spcPts val="0"/>
              </a:spcAft>
              <a:buNone/>
            </a:pPr>
            <a:endParaRPr dirty="0"/>
          </a:p>
        </p:txBody>
      </p:sp>
      <p:sp>
        <p:nvSpPr>
          <p:cNvPr id="1610" name="Google Shape;1610;p10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7"/>
        <p:cNvGrpSpPr/>
        <p:nvPr/>
      </p:nvGrpSpPr>
      <p:grpSpPr>
        <a:xfrm>
          <a:off x="0" y="0"/>
          <a:ext cx="0" cy="0"/>
          <a:chOff x="0" y="0"/>
          <a:chExt cx="0" cy="0"/>
        </a:xfrm>
      </p:grpSpPr>
      <p:sp>
        <p:nvSpPr>
          <p:cNvPr id="1618" name="Google Shape;1618;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619" name="Google Shape;1619;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dirty="0">
                <a:latin typeface="Arial"/>
                <a:ea typeface="Arial"/>
                <a:cs typeface="Arial"/>
                <a:sym typeface="Arial"/>
              </a:rPr>
              <a:t>Safeguarding issue 5: child criminal exploitation (CCE) (continued)</a:t>
            </a:r>
            <a:endParaRPr b="1" dirty="0"/>
          </a:p>
          <a:p>
            <a:pPr marL="0" lvl="0" indent="0" algn="l" rtl="0">
              <a:spcBef>
                <a:spcPts val="0"/>
              </a:spcBef>
              <a:spcAft>
                <a:spcPts val="0"/>
              </a:spcAft>
              <a:buNone/>
            </a:pPr>
            <a:endParaRPr b="1" dirty="0"/>
          </a:p>
          <a:p>
            <a:pPr marL="0" lvl="0" indent="0" algn="l" rtl="0">
              <a:spcBef>
                <a:spcPts val="0"/>
              </a:spcBef>
              <a:spcAft>
                <a:spcPts val="0"/>
              </a:spcAft>
              <a:buNone/>
            </a:pPr>
            <a:r>
              <a:rPr lang="en-GB" b="1" dirty="0"/>
              <a:t>[In advance, prepare to briefly explain your local procedures for managing risks associated with criminal exploitation and serious violence]</a:t>
            </a:r>
            <a:endParaRPr dirty="0"/>
          </a:p>
          <a:p>
            <a:pPr marL="0" lvl="0" indent="0" algn="l" rtl="0">
              <a:spcBef>
                <a:spcPts val="0"/>
              </a:spcBef>
              <a:spcAft>
                <a:spcPts val="0"/>
              </a:spcAft>
              <a:buNone/>
            </a:pPr>
            <a:endParaRPr b="1" dirty="0"/>
          </a:p>
          <a:p>
            <a:pPr marL="0" lvl="0" indent="0" algn="l" rtl="0">
              <a:spcBef>
                <a:spcPts val="0"/>
              </a:spcBef>
              <a:spcAft>
                <a:spcPts val="0"/>
              </a:spcAft>
              <a:buNone/>
            </a:pPr>
            <a:endParaRPr b="1" dirty="0"/>
          </a:p>
          <a:p>
            <a:pPr marL="171450" lvl="0" indent="-171450" algn="l" rtl="0">
              <a:spcBef>
                <a:spcPts val="0"/>
              </a:spcBef>
              <a:spcAft>
                <a:spcPts val="0"/>
              </a:spcAft>
              <a:buClr>
                <a:schemeClr val="dk1"/>
              </a:buClr>
              <a:buSzPts val="1200"/>
              <a:buFont typeface="Arial"/>
              <a:buChar char="•"/>
            </a:pPr>
            <a:r>
              <a:rPr lang="en-GB" b="0" dirty="0"/>
              <a:t>Play the video </a:t>
            </a:r>
            <a:r>
              <a:rPr lang="en-GB" b="1" dirty="0"/>
              <a:t>(1:23)</a:t>
            </a:r>
            <a:endParaRPr b="1"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Recap the main points with staff. Leo has been seen hanging around with a group of new friends, who are all older than him. As well as this, you’ve also noticed some other changes:</a:t>
            </a:r>
            <a:endParaRPr b="0" dirty="0"/>
          </a:p>
          <a:p>
            <a:pPr marL="628650" lvl="1" indent="-171450" algn="l" rtl="0">
              <a:spcBef>
                <a:spcPts val="0"/>
              </a:spcBef>
              <a:spcAft>
                <a:spcPts val="0"/>
              </a:spcAft>
              <a:buClr>
                <a:schemeClr val="dk1"/>
              </a:buClr>
              <a:buSzPts val="1200"/>
              <a:buFont typeface="Arial"/>
              <a:buChar char="•"/>
            </a:pPr>
            <a:r>
              <a:rPr lang="en-GB" sz="1200" b="1" i="0" u="none" strike="noStrike" dirty="0">
                <a:solidFill>
                  <a:schemeClr val="dk1"/>
                </a:solidFill>
                <a:latin typeface="Arial"/>
                <a:ea typeface="Arial"/>
                <a:cs typeface="Arial"/>
                <a:sym typeface="Arial"/>
              </a:rPr>
              <a:t>Select </a:t>
            </a:r>
            <a:r>
              <a:rPr lang="en-GB" sz="1200" b="0" i="0" u="none" strike="noStrike" dirty="0">
                <a:solidFill>
                  <a:schemeClr val="dk1"/>
                </a:solidFill>
                <a:latin typeface="Arial"/>
                <a:ea typeface="Arial"/>
                <a:cs typeface="Arial"/>
                <a:sym typeface="Arial"/>
              </a:rPr>
              <a:t>to bring up the first bullet point. Leo suddenly has new, unexplained belongings, including a second 'burner' phone and expensive trainers. Unexplained wealth and burner phones are key indicators of exploitation</a:t>
            </a:r>
            <a:endParaRPr dirty="0"/>
          </a:p>
          <a:p>
            <a:pPr marL="628650" lvl="1" indent="-171450" algn="l" rtl="0">
              <a:spcBef>
                <a:spcPts val="0"/>
              </a:spcBef>
              <a:spcAft>
                <a:spcPts val="0"/>
              </a:spcAft>
              <a:buClr>
                <a:schemeClr val="dk1"/>
              </a:buClr>
              <a:buSzPts val="1200"/>
              <a:buFont typeface="Arial"/>
              <a:buChar char="•"/>
            </a:pPr>
            <a:r>
              <a:rPr lang="en-GB" sz="1200" b="1" i="0" u="none" strike="noStrike" dirty="0">
                <a:solidFill>
                  <a:schemeClr val="dk1"/>
                </a:solidFill>
                <a:latin typeface="Arial"/>
                <a:ea typeface="Arial"/>
                <a:cs typeface="Arial"/>
                <a:sym typeface="Arial"/>
              </a:rPr>
              <a:t>Select </a:t>
            </a:r>
            <a:r>
              <a:rPr lang="en-GB" sz="1200" b="0" i="0" u="none" strike="noStrike" dirty="0">
                <a:solidFill>
                  <a:schemeClr val="dk1"/>
                </a:solidFill>
                <a:latin typeface="Arial"/>
                <a:ea typeface="Arial"/>
                <a:cs typeface="Arial"/>
                <a:sym typeface="Arial"/>
              </a:rPr>
              <a:t>to bring up the second bullet point. He’s missing school more often, and was recently found in an area far away from his home. Missing school and being found out of the area are strong warning signs of involvement in county lines</a:t>
            </a:r>
            <a:endParaRPr dirty="0"/>
          </a:p>
          <a:p>
            <a:pPr marL="628650" lvl="1" indent="-171450" algn="l" rtl="0">
              <a:spcBef>
                <a:spcPts val="0"/>
              </a:spcBef>
              <a:spcAft>
                <a:spcPts val="0"/>
              </a:spcAft>
              <a:buClr>
                <a:schemeClr val="dk1"/>
              </a:buClr>
              <a:buSzPts val="1200"/>
              <a:buFont typeface="Arial"/>
              <a:buChar char="•"/>
            </a:pPr>
            <a:r>
              <a:rPr lang="en-GB" sz="1200" b="1" i="0" u="none" strike="noStrike" dirty="0">
                <a:solidFill>
                  <a:schemeClr val="dk1"/>
                </a:solidFill>
                <a:latin typeface="Arial"/>
                <a:ea typeface="Arial"/>
                <a:cs typeface="Arial"/>
                <a:sym typeface="Arial"/>
              </a:rPr>
              <a:t>Select </a:t>
            </a:r>
            <a:r>
              <a:rPr lang="en-GB" sz="1200" b="0" i="0" u="none" strike="noStrike" dirty="0">
                <a:solidFill>
                  <a:schemeClr val="dk1"/>
                </a:solidFill>
                <a:latin typeface="Arial"/>
                <a:ea typeface="Arial"/>
                <a:cs typeface="Arial"/>
                <a:sym typeface="Arial"/>
              </a:rPr>
              <a:t>to bring up the third bullet point. His emotional wellbeing has changed, and he seems increasingly anxious and tired. The impact of what is happening to him is having a significant effect on his mental health</a:t>
            </a:r>
            <a:endParaRPr dirty="0"/>
          </a:p>
          <a:p>
            <a:pPr marL="628650" lvl="1" indent="-171450" algn="l" rtl="0">
              <a:spcBef>
                <a:spcPts val="0"/>
              </a:spcBef>
              <a:spcAft>
                <a:spcPts val="0"/>
              </a:spcAft>
              <a:buClr>
                <a:schemeClr val="dk1"/>
              </a:buClr>
              <a:buSzPts val="1200"/>
              <a:buFont typeface="Arial"/>
              <a:buChar char="•"/>
            </a:pPr>
            <a:r>
              <a:rPr lang="en-GB" sz="1200" b="1" i="0" u="none" strike="noStrike" dirty="0">
                <a:solidFill>
                  <a:schemeClr val="dk1"/>
                </a:solidFill>
                <a:latin typeface="Arial"/>
                <a:ea typeface="Arial"/>
                <a:cs typeface="Arial"/>
                <a:sym typeface="Arial"/>
              </a:rPr>
              <a:t>Select </a:t>
            </a:r>
            <a:r>
              <a:rPr lang="en-GB" sz="1200" b="0" i="0" u="none" strike="noStrike" dirty="0">
                <a:solidFill>
                  <a:schemeClr val="dk1"/>
                </a:solidFill>
                <a:latin typeface="Arial"/>
                <a:ea typeface="Arial"/>
                <a:cs typeface="Arial"/>
                <a:sym typeface="Arial"/>
              </a:rPr>
              <a:t>to bring up the last bullet point. He has unexplained bruising. This can happen if exploiters use violence or the threat of violence as a way of intimidating him. He might have other injuries you can’t see, such as from sexual abuse or being made to carry drugs inside his body</a:t>
            </a:r>
            <a:endParaRPr dirty="0"/>
          </a:p>
          <a:p>
            <a:pPr marL="628650" lvl="1" indent="-95250" algn="l" rtl="0">
              <a:spcBef>
                <a:spcPts val="0"/>
              </a:spcBef>
              <a:spcAft>
                <a:spcPts val="0"/>
              </a:spcAft>
              <a:buClr>
                <a:schemeClr val="dk1"/>
              </a:buClr>
              <a:buSzPts val="1200"/>
              <a:buFont typeface="Arial"/>
              <a:buNone/>
            </a:pPr>
            <a:endParaRPr sz="1200" b="1" i="0" u="none" strike="noStrike"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Ask: is Leo a victim or a perpetrator here?</a:t>
            </a:r>
            <a:endParaRPr b="0"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Explain that, although it may appear that children are choosing to take part in crime, they cannot give informed consent to engage in criminal or exploitative activity, and are still victims</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Once involved in crime, they’re often intimidated into staying through the threat of violence against them and their families, or they can be coerced into debt</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They might also be coerced into carrying a weapon, or start carrying one for a sense of protection from harm</a:t>
            </a:r>
            <a:endParaRPr dirty="0"/>
          </a:p>
          <a:p>
            <a:pPr marL="0" lvl="0" indent="0" algn="l" rtl="0">
              <a:spcBef>
                <a:spcPts val="0"/>
              </a:spcBef>
              <a:spcAft>
                <a:spcPts val="0"/>
              </a:spcAft>
              <a:buNone/>
            </a:pPr>
            <a:endParaRPr sz="1200" b="1" i="0" u="none" strike="noStrike"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Tell staff that Leo is a victim of child criminal exploitation (CCE)</a:t>
            </a: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Explain that the slide shows the main signs to look out for that a child might be involved in serious violence or criminal exploitation</a:t>
            </a:r>
            <a:endParaRPr b="0"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Highlight:</a:t>
            </a:r>
            <a:endParaRPr b="0"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Girls can also be victims, but their experience can be very different to that of boys</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Children involved in criminal exploitation may also be at higher risk of sexual exploitation</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Briefly explain your local procedures for managing the risks of criminal exploitation and serious violence</a:t>
            </a:r>
            <a:endParaRPr b="0"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dirty="0"/>
              <a:t>GOV.UK – Home Office, </a:t>
            </a:r>
            <a:r>
              <a:rPr lang="en-GB" i="1" dirty="0"/>
              <a:t>Criminal exploitation of children and vulnerable adults: county lines. </a:t>
            </a:r>
            <a:r>
              <a:rPr lang="en-GB" dirty="0"/>
              <a:t>https://www.gov.uk/government/publications/criminal-exploitation-of-children-and-vulnerable-adults-county-lines</a:t>
            </a:r>
          </a:p>
          <a:p>
            <a:pPr marL="171450" marR="0" lvl="0" indent="-171450" algn="l" defTabSz="914400" rtl="0" eaLnBrk="1" fontAlgn="auto" latinLnBrk="0" hangingPunct="1">
              <a:lnSpc>
                <a:spcPct val="100000"/>
              </a:lnSpc>
              <a:spcBef>
                <a:spcPts val="0"/>
              </a:spcBef>
              <a:spcAft>
                <a:spcPts val="0"/>
              </a:spcAft>
              <a:buClr>
                <a:schemeClr val="dk1"/>
              </a:buClr>
              <a:buSzPts val="1200"/>
              <a:buFont typeface="Webdings" panose="05030102010509060703" pitchFamily="18" charset="2"/>
              <a:buChar char="i"/>
              <a:tabLst/>
              <a:defRPr/>
            </a:pPr>
            <a:r>
              <a:rPr lang="en-GB" dirty="0"/>
              <a:t>Video link: </a:t>
            </a:r>
            <a:r>
              <a:rPr lang="en-GB" sz="1200" b="0" i="0" u="none" strike="noStrike" cap="none" dirty="0">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https://vimeo.com/share/daac367a-3c0a-4b5b-af56-bc2a558705e6?share=copy&amp;fl=tl&amp;fe=ec</a:t>
            </a:r>
            <a:endParaRPr lang="en-GB" sz="1200" b="0" i="0" u="none" strike="noStrike" cap="none" dirty="0">
              <a:solidFill>
                <a:schemeClr val="dk1"/>
              </a:solidFill>
              <a:latin typeface="Arial"/>
              <a:cs typeface="Arial"/>
              <a:sym typeface="Arial"/>
            </a:endParaRPr>
          </a:p>
          <a:p>
            <a:pPr marL="0" lvl="0" indent="0" algn="l" rtl="0">
              <a:spcBef>
                <a:spcPts val="0"/>
              </a:spcBef>
              <a:spcAft>
                <a:spcPts val="0"/>
              </a:spcAft>
              <a:buClr>
                <a:schemeClr val="dk1"/>
              </a:buClr>
              <a:buSzPts val="1200"/>
              <a:buFont typeface="Webdings" panose="05030102010509060703" pitchFamily="18" charset="2"/>
              <a:buNone/>
            </a:pPr>
            <a:endParaRPr lang="en-GB" dirty="0"/>
          </a:p>
          <a:p>
            <a:pPr marL="0" lvl="0" indent="0" algn="l" rtl="0">
              <a:spcBef>
                <a:spcPts val="0"/>
              </a:spcBef>
              <a:spcAft>
                <a:spcPts val="0"/>
              </a:spcAft>
              <a:buClr>
                <a:schemeClr val="dk1"/>
              </a:buClr>
              <a:buSzPts val="1200"/>
              <a:buFont typeface="Arial"/>
              <a:buNone/>
            </a:pPr>
            <a:endParaRPr dirty="0"/>
          </a:p>
        </p:txBody>
      </p:sp>
      <p:sp>
        <p:nvSpPr>
          <p:cNvPr id="1620" name="Google Shape;1620;p10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8"/>
        <p:cNvGrpSpPr/>
        <p:nvPr/>
      </p:nvGrpSpPr>
      <p:grpSpPr>
        <a:xfrm>
          <a:off x="0" y="0"/>
          <a:ext cx="0" cy="0"/>
          <a:chOff x="0" y="0"/>
          <a:chExt cx="0" cy="0"/>
        </a:xfrm>
      </p:grpSpPr>
      <p:sp>
        <p:nvSpPr>
          <p:cNvPr id="1629" name="Google Shape;1629;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630" name="Google Shape;1630;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dirty="0">
                <a:latin typeface="Arial"/>
                <a:ea typeface="Arial"/>
                <a:cs typeface="Arial"/>
                <a:sym typeface="Arial"/>
              </a:rPr>
              <a:t>Safeguarding issue 5: child criminal exploitation (continued)</a:t>
            </a:r>
            <a:br>
              <a:rPr lang="en-GB" sz="1800" b="1" dirty="0">
                <a:latin typeface="Arial"/>
                <a:ea typeface="Arial"/>
                <a:cs typeface="Arial"/>
                <a:sym typeface="Arial"/>
              </a:rPr>
            </a:br>
            <a:endParaRPr b="0" dirty="0"/>
          </a:p>
          <a:p>
            <a:pPr marL="170730" lvl="0" indent="-170730" algn="l" rtl="0">
              <a:spcBef>
                <a:spcPts val="0"/>
              </a:spcBef>
              <a:spcAft>
                <a:spcPts val="0"/>
              </a:spcAft>
              <a:buClr>
                <a:schemeClr val="dk1"/>
              </a:buClr>
              <a:buSzPts val="1200"/>
              <a:buFont typeface="Arial"/>
              <a:buChar char="•"/>
            </a:pPr>
            <a:r>
              <a:rPr lang="en-GB" b="0" dirty="0"/>
              <a:t>As you mentioned on the previous slide, one form of CCE is county lines (if relevant, explain that it’s particularly prevalent in your area)</a:t>
            </a:r>
            <a:endParaRPr dirty="0"/>
          </a:p>
          <a:p>
            <a:pPr marL="170730" lvl="0" indent="-170730" algn="l" rtl="0">
              <a:spcBef>
                <a:spcPts val="0"/>
              </a:spcBef>
              <a:spcAft>
                <a:spcPts val="0"/>
              </a:spcAft>
              <a:buClr>
                <a:schemeClr val="dk1"/>
              </a:buClr>
              <a:buSzPts val="1200"/>
              <a:buFont typeface="Arial"/>
              <a:buChar char="•"/>
            </a:pPr>
            <a:r>
              <a:rPr lang="en-GB" b="0" dirty="0"/>
              <a:t>Ask staff for a definition of ‘county lines’ and take a few responses before revealing the definition on the slide</a:t>
            </a:r>
            <a:br>
              <a:rPr lang="en-GB" b="0" dirty="0"/>
            </a:br>
            <a:endParaRPr b="0" dirty="0"/>
          </a:p>
          <a:p>
            <a:pPr marL="170730" lvl="0" indent="-170730" algn="l" rtl="0">
              <a:spcBef>
                <a:spcPts val="0"/>
              </a:spcBef>
              <a:spcAft>
                <a:spcPts val="0"/>
              </a:spcAft>
              <a:buClr>
                <a:schemeClr val="dk1"/>
              </a:buClr>
              <a:buSzPts val="1200"/>
              <a:buFont typeface="Arial"/>
              <a:buChar char="•"/>
            </a:pPr>
            <a:r>
              <a:rPr lang="en-GB" b="1" dirty="0"/>
              <a:t>Select </a:t>
            </a:r>
            <a:r>
              <a:rPr lang="en-GB" b="0" dirty="0"/>
              <a:t>to reveal the first section on the slide</a:t>
            </a:r>
            <a:endParaRPr dirty="0"/>
          </a:p>
          <a:p>
            <a:pPr marL="170730" lvl="0" indent="-170730" algn="l" rtl="0">
              <a:spcBef>
                <a:spcPts val="0"/>
              </a:spcBef>
              <a:spcAft>
                <a:spcPts val="0"/>
              </a:spcAft>
              <a:buClr>
                <a:schemeClr val="dk1"/>
              </a:buClr>
              <a:buSzPts val="1200"/>
              <a:buFont typeface="Arial"/>
              <a:buChar char="•"/>
            </a:pPr>
            <a:r>
              <a:rPr lang="en-GB" b="0" dirty="0"/>
              <a:t>Tell staff that county lines is a form of criminal exploitation, usually done by children who are coerced and forced into moving, storing and selling drugs and drug money. It’s where illegal drugs are transported from one area to another, often across police and local authority boundaries. The ‘lines’ refer to the mobile phone line used to take the orders of drugs </a:t>
            </a:r>
            <a:endParaRPr dirty="0"/>
          </a:p>
          <a:p>
            <a:pPr marL="0" lvl="0" indent="0" algn="l" rtl="0">
              <a:spcBef>
                <a:spcPts val="0"/>
              </a:spcBef>
              <a:spcAft>
                <a:spcPts val="0"/>
              </a:spcAft>
              <a:buClr>
                <a:schemeClr val="dk1"/>
              </a:buClr>
              <a:buSzPts val="1200"/>
              <a:buFont typeface="Arial"/>
              <a:buNone/>
            </a:pPr>
            <a:endParaRPr b="0" dirty="0"/>
          </a:p>
          <a:p>
            <a:pPr marL="170730" marR="0" lvl="0" indent="-170730" algn="l" rtl="0">
              <a:lnSpc>
                <a:spcPct val="100000"/>
              </a:lnSpc>
              <a:spcBef>
                <a:spcPts val="0"/>
              </a:spcBef>
              <a:spcAft>
                <a:spcPts val="0"/>
              </a:spcAft>
              <a:buClr>
                <a:schemeClr val="dk1"/>
              </a:buClr>
              <a:buSzPts val="1200"/>
              <a:buFont typeface="Arial"/>
              <a:buChar char="•"/>
            </a:pPr>
            <a:r>
              <a:rPr lang="en-GB" b="1" dirty="0"/>
              <a:t>Select </a:t>
            </a:r>
            <a:r>
              <a:rPr lang="en-GB" b="0" dirty="0"/>
              <a:t>to reveal the second section on the slide</a:t>
            </a:r>
            <a:endParaRPr dirty="0"/>
          </a:p>
          <a:p>
            <a:pPr marL="170730" marR="0" lvl="0" indent="-170730" algn="l" rtl="0">
              <a:lnSpc>
                <a:spcPct val="100000"/>
              </a:lnSpc>
              <a:spcBef>
                <a:spcPts val="0"/>
              </a:spcBef>
              <a:spcAft>
                <a:spcPts val="0"/>
              </a:spcAft>
              <a:buClr>
                <a:schemeClr val="dk1"/>
              </a:buClr>
              <a:buSzPts val="1200"/>
              <a:buFont typeface="Arial"/>
              <a:buChar char="•"/>
            </a:pPr>
            <a:r>
              <a:rPr lang="en-GB" b="0" dirty="0"/>
              <a:t>Explain how children can be targeted and recruited in different ways, through connections with siblings or schools or using social media, such as through adverts designed to target children. They’re then trapped, as gangs create drug debts which need to be worked off, or they threaten serious violence towards victims and their families</a:t>
            </a:r>
            <a:endParaRPr dirty="0"/>
          </a:p>
          <a:p>
            <a:pPr marL="170730" marR="0" lvl="0" indent="-94530" algn="l" rtl="0">
              <a:lnSpc>
                <a:spcPct val="100000"/>
              </a:lnSpc>
              <a:spcBef>
                <a:spcPts val="0"/>
              </a:spcBef>
              <a:spcAft>
                <a:spcPts val="0"/>
              </a:spcAft>
              <a:buClr>
                <a:schemeClr val="dk1"/>
              </a:buClr>
              <a:buSzPts val="1200"/>
              <a:buFont typeface="Arial"/>
              <a:buNone/>
            </a:pPr>
            <a:endParaRPr b="0" dirty="0"/>
          </a:p>
          <a:p>
            <a:pPr marL="170730" lvl="0" indent="-170730" algn="l" rtl="0">
              <a:spcBef>
                <a:spcPts val="0"/>
              </a:spcBef>
              <a:spcAft>
                <a:spcPts val="0"/>
              </a:spcAft>
              <a:buClr>
                <a:schemeClr val="dk1"/>
              </a:buClr>
              <a:buSzPts val="1200"/>
              <a:buFont typeface="Arial"/>
              <a:buChar char="•"/>
            </a:pPr>
            <a:r>
              <a:rPr lang="en-GB" b="1" dirty="0"/>
              <a:t>Select </a:t>
            </a:r>
            <a:r>
              <a:rPr lang="en-GB" b="0" dirty="0"/>
              <a:t>to reveal the final section on the slide </a:t>
            </a:r>
            <a:endParaRPr dirty="0"/>
          </a:p>
          <a:p>
            <a:pPr marL="170730" lvl="0" indent="-170730" algn="l" rtl="0">
              <a:spcBef>
                <a:spcPts val="0"/>
              </a:spcBef>
              <a:spcAft>
                <a:spcPts val="0"/>
              </a:spcAft>
              <a:buClr>
                <a:schemeClr val="dk1"/>
              </a:buClr>
              <a:buSzPts val="1200"/>
              <a:buFont typeface="Arial"/>
              <a:buChar char="•"/>
            </a:pPr>
            <a:r>
              <a:rPr lang="en-GB" b="0" dirty="0"/>
              <a:t>Think back to Leo’s story, which showed us the signs of a child being drawn into criminal exploitation. Discuss what specific signs there might be, when children have been exploited into county lines. For example, children may:</a:t>
            </a:r>
            <a:endParaRPr dirty="0"/>
          </a:p>
          <a:p>
            <a:pPr marL="627930" lvl="1" indent="-170730" algn="l" rtl="0">
              <a:spcBef>
                <a:spcPts val="0"/>
              </a:spcBef>
              <a:spcAft>
                <a:spcPts val="0"/>
              </a:spcAft>
              <a:buClr>
                <a:schemeClr val="dk1"/>
              </a:buClr>
              <a:buSzPts val="1200"/>
              <a:buFont typeface="Arial"/>
              <a:buChar char="•"/>
            </a:pPr>
            <a:r>
              <a:rPr lang="en-GB" b="0" dirty="0"/>
              <a:t>Go missing and be found in areas away from their home</a:t>
            </a:r>
            <a:endParaRPr dirty="0"/>
          </a:p>
          <a:p>
            <a:pPr marL="627930" lvl="1" indent="-170730" algn="l" rtl="0">
              <a:spcBef>
                <a:spcPts val="0"/>
              </a:spcBef>
              <a:spcAft>
                <a:spcPts val="0"/>
              </a:spcAft>
              <a:buClr>
                <a:schemeClr val="dk1"/>
              </a:buClr>
              <a:buSzPts val="1200"/>
              <a:buFont typeface="Arial"/>
              <a:buChar char="•"/>
            </a:pPr>
            <a:r>
              <a:rPr lang="en-GB" b="0" dirty="0"/>
              <a:t>Have a decline in school attendance, results or performance </a:t>
            </a:r>
            <a:endParaRPr dirty="0"/>
          </a:p>
          <a:p>
            <a:pPr marL="627930" lvl="1" indent="-170730" algn="l" rtl="0">
              <a:spcBef>
                <a:spcPts val="0"/>
              </a:spcBef>
              <a:spcAft>
                <a:spcPts val="0"/>
              </a:spcAft>
              <a:buClr>
                <a:schemeClr val="dk1"/>
              </a:buClr>
              <a:buSzPts val="1200"/>
              <a:buFont typeface="Arial"/>
              <a:buChar char="•"/>
            </a:pPr>
            <a:r>
              <a:rPr lang="en-GB" b="0" dirty="0"/>
              <a:t>Have signs of unexplained wealth such as money, clothes, devices or things you wouldn’t expect them to be able to afford </a:t>
            </a:r>
            <a:endParaRPr dirty="0"/>
          </a:p>
          <a:p>
            <a:pPr marL="627930" lvl="1" indent="-170730" algn="l" rtl="0">
              <a:spcBef>
                <a:spcPts val="0"/>
              </a:spcBef>
              <a:spcAft>
                <a:spcPts val="0"/>
              </a:spcAft>
              <a:buClr>
                <a:schemeClr val="dk1"/>
              </a:buClr>
              <a:buSzPts val="1200"/>
              <a:buFont typeface="Arial"/>
              <a:buChar char="•"/>
            </a:pPr>
            <a:r>
              <a:rPr lang="en-GB" b="0" dirty="0"/>
              <a:t>Receive lots of texts, phone calls or have a ‘burner phone’ – often older phones with an unregistered SIM card </a:t>
            </a:r>
            <a:endParaRPr dirty="0"/>
          </a:p>
          <a:p>
            <a:pPr marL="626010" lvl="1" indent="-170730" algn="l" rtl="0">
              <a:spcBef>
                <a:spcPts val="0"/>
              </a:spcBef>
              <a:spcAft>
                <a:spcPts val="0"/>
              </a:spcAft>
              <a:buClr>
                <a:schemeClr val="dk1"/>
              </a:buClr>
              <a:buSzPts val="1200"/>
              <a:buFont typeface="Arial"/>
              <a:buChar char="•"/>
            </a:pPr>
            <a:r>
              <a:rPr lang="en-GB" b="0" dirty="0"/>
              <a:t>Spend time with older children or adults </a:t>
            </a:r>
            <a:endParaRPr dirty="0"/>
          </a:p>
          <a:p>
            <a:pPr marL="626010" lvl="1" indent="-170730" algn="l" rtl="0">
              <a:spcBef>
                <a:spcPts val="0"/>
              </a:spcBef>
              <a:spcAft>
                <a:spcPts val="0"/>
              </a:spcAft>
              <a:buClr>
                <a:schemeClr val="dk1"/>
              </a:buClr>
              <a:buSzPts val="1200"/>
              <a:buFont typeface="Arial"/>
              <a:buChar char="•"/>
            </a:pPr>
            <a:r>
              <a:rPr lang="en-GB" b="0" dirty="0"/>
              <a:t>Have other changes in behaviour, such as self-harm or changes in emotions</a:t>
            </a:r>
            <a:br>
              <a:rPr lang="en-GB" b="0" dirty="0"/>
            </a:br>
            <a:endParaRPr b="0" dirty="0"/>
          </a:p>
          <a:p>
            <a:pPr marL="171450" marR="0" lvl="0" indent="-171450" algn="l" rtl="0">
              <a:lnSpc>
                <a:spcPct val="100000"/>
              </a:lnSpc>
              <a:spcBef>
                <a:spcPts val="0"/>
              </a:spcBef>
              <a:spcAft>
                <a:spcPts val="0"/>
              </a:spcAft>
              <a:buClr>
                <a:schemeClr val="dk1"/>
              </a:buClr>
              <a:buSzPts val="1200"/>
              <a:buFont typeface="Webdings" panose="05030102010509060703" pitchFamily="18" charset="2"/>
              <a:buChar char="i"/>
            </a:pPr>
            <a:r>
              <a:rPr lang="en-GB" b="1" dirty="0"/>
              <a:t>If you want to go into more depth with staff on this issue, use </a:t>
            </a:r>
            <a:r>
              <a:rPr lang="en-GB" b="1" dirty="0">
                <a:latin typeface="Arial"/>
                <a:ea typeface="Arial"/>
                <a:cs typeface="Arial"/>
                <a:sym typeface="Arial"/>
              </a:rPr>
              <a:t>our briefing </a:t>
            </a:r>
            <a:r>
              <a:rPr lang="en-GB" b="1" dirty="0"/>
              <a:t>on county lines, which includes a video explainer: https://safeguarding.thekeysupport.com/factsheets-and-briefings/county-lines-essentials/</a:t>
            </a: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National Crime Agency, </a:t>
            </a:r>
            <a:r>
              <a:rPr lang="en-GB" i="1" dirty="0"/>
              <a:t>County Lines. </a:t>
            </a:r>
            <a:r>
              <a:rPr lang="en-GB" dirty="0"/>
              <a:t>https://www.nationalcrimeagency.gov.uk/what-we-do/crime-threats/drug-trafficking/county-lines</a:t>
            </a:r>
            <a:endParaRPr dirty="0"/>
          </a:p>
          <a:p>
            <a:pPr marL="170730" marR="0" lvl="0" indent="-170730" algn="l" rtl="0">
              <a:lnSpc>
                <a:spcPct val="100000"/>
              </a:lnSpc>
              <a:spcBef>
                <a:spcPts val="0"/>
              </a:spcBef>
              <a:spcAft>
                <a:spcPts val="0"/>
              </a:spcAft>
              <a:buClr>
                <a:schemeClr val="dk1"/>
              </a:buClr>
              <a:buSzPts val="1200"/>
              <a:buFont typeface="Arial"/>
              <a:buChar char="•"/>
            </a:pPr>
            <a:r>
              <a:rPr lang="en-GB" dirty="0"/>
              <a:t>GOV.UK – DfE, </a:t>
            </a:r>
            <a:r>
              <a:rPr lang="en-GB" i="1" dirty="0"/>
              <a:t>Keeping Children Safe in Education. </a:t>
            </a:r>
            <a:r>
              <a:rPr lang="en-GB" i="0" dirty="0"/>
              <a:t>https://www.gov.uk/government/publications/keeping-children-safe-in-education--2</a:t>
            </a:r>
            <a:endParaRPr dirty="0"/>
          </a:p>
          <a:p>
            <a:pPr marL="170730" marR="0" lvl="0" indent="-170730" algn="l" rtl="0">
              <a:lnSpc>
                <a:spcPct val="100000"/>
              </a:lnSpc>
              <a:spcBef>
                <a:spcPts val="0"/>
              </a:spcBef>
              <a:spcAft>
                <a:spcPts val="0"/>
              </a:spcAft>
              <a:buClr>
                <a:schemeClr val="dk1"/>
              </a:buClr>
              <a:buSzPts val="1200"/>
              <a:buFont typeface="Arial"/>
              <a:buChar char="•"/>
            </a:pPr>
            <a:r>
              <a:rPr lang="en-GB" i="0" dirty="0"/>
              <a:t>GOV.UK – Home Office, </a:t>
            </a:r>
            <a:r>
              <a:rPr lang="en-GB" b="0" i="1" dirty="0">
                <a:solidFill>
                  <a:srgbClr val="0B0C0C"/>
                </a:solidFill>
                <a:highlight>
                  <a:srgbClr val="FFFFFF"/>
                </a:highlight>
                <a:latin typeface="Arial"/>
                <a:ea typeface="Arial"/>
                <a:cs typeface="Arial"/>
                <a:sym typeface="Arial"/>
              </a:rPr>
              <a:t>Criminal exploitation of children and vulnerable adults: county lines. </a:t>
            </a:r>
            <a:r>
              <a:rPr lang="en-GB" b="0" i="0" dirty="0">
                <a:solidFill>
                  <a:srgbClr val="0B0C0C"/>
                </a:solidFill>
                <a:highlight>
                  <a:srgbClr val="FFFFFF"/>
                </a:highlight>
                <a:latin typeface="Arial"/>
                <a:ea typeface="Arial"/>
                <a:cs typeface="Arial"/>
                <a:sym typeface="Arial"/>
              </a:rPr>
              <a:t>https://www.gov.uk/government/publications/criminal-exploitation-of-children-and-vulnerable-adults-county-lines </a:t>
            </a:r>
            <a:endParaRPr dirty="0"/>
          </a:p>
        </p:txBody>
      </p:sp>
      <p:sp>
        <p:nvSpPr>
          <p:cNvPr id="1631" name="Google Shape;1631;p10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114</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2"/>
        <p:cNvGrpSpPr/>
        <p:nvPr/>
      </p:nvGrpSpPr>
      <p:grpSpPr>
        <a:xfrm>
          <a:off x="0" y="0"/>
          <a:ext cx="0" cy="0"/>
          <a:chOff x="0" y="0"/>
          <a:chExt cx="0" cy="0"/>
        </a:xfrm>
      </p:grpSpPr>
      <p:sp>
        <p:nvSpPr>
          <p:cNvPr id="1643" name="Google Shape;1643;p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644" name="Google Shape;1644;p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dirty="0">
                <a:latin typeface="Arial"/>
                <a:ea typeface="Arial"/>
                <a:cs typeface="Arial"/>
                <a:sym typeface="Arial"/>
              </a:rPr>
              <a:t>Safeguarding issue 6: bullying and cyber-bullying</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[In advance: use KeyGPT to generate a scenario on bullying for staff and prepare to discuss it briefly, or delete this from the slide]</a:t>
            </a:r>
            <a:endParaRPr dirty="0"/>
          </a:p>
          <a:p>
            <a:pPr marL="0" lvl="0" indent="0" algn="l" rtl="0">
              <a:spcBef>
                <a:spcPts val="0"/>
              </a:spcBef>
              <a:spcAft>
                <a:spcPts val="0"/>
              </a:spcAft>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Tell staff that you’re now going to look at the issue of bullying, including cyber-bullying </a:t>
            </a:r>
            <a:endParaRPr dirty="0"/>
          </a:p>
          <a:p>
            <a:pPr marL="0" marR="0" lvl="0" indent="0" algn="l" rtl="0">
              <a:lnSpc>
                <a:spcPct val="100000"/>
              </a:lnSpc>
              <a:spcBef>
                <a:spcPts val="0"/>
              </a:spcBef>
              <a:spcAft>
                <a:spcPts val="0"/>
              </a:spcAft>
              <a:buClr>
                <a:schemeClr val="dk1"/>
              </a:buClr>
              <a:buSzPts val="1200"/>
              <a:buFont typeface="Arial"/>
              <a:buNone/>
            </a:pPr>
            <a:endParaRPr sz="1200"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Ask them to read the information on the slide </a:t>
            </a:r>
            <a:endParaRPr dirty="0"/>
          </a:p>
          <a:p>
            <a:pPr marL="171450" lvl="0" indent="-171450" algn="l" rtl="0">
              <a:spcBef>
                <a:spcPts val="0"/>
              </a:spcBef>
              <a:spcAft>
                <a:spcPts val="0"/>
              </a:spcAft>
              <a:buClr>
                <a:schemeClr val="dk1"/>
              </a:buClr>
              <a:buSzPts val="1200"/>
              <a:buFont typeface="Arial"/>
              <a:buChar char="•"/>
            </a:pPr>
            <a:r>
              <a:rPr lang="en-GB" dirty="0"/>
              <a:t>Highlight how bullying can have significant effects on children’s mental health, including into adulthood</a:t>
            </a:r>
            <a:endParaRPr dirty="0"/>
          </a:p>
          <a:p>
            <a:pPr marL="171450" lvl="0" indent="-171450" algn="l" rtl="0">
              <a:spcBef>
                <a:spcPts val="0"/>
              </a:spcBef>
              <a:spcAft>
                <a:spcPts val="0"/>
              </a:spcAft>
              <a:buClr>
                <a:schemeClr val="dk1"/>
              </a:buClr>
              <a:buSzPts val="1200"/>
              <a:buFont typeface="Arial"/>
              <a:buChar char="•"/>
            </a:pPr>
            <a:r>
              <a:rPr lang="en-GB" dirty="0"/>
              <a:t>Some children may be more vulnerable to bullying, such as:</a:t>
            </a:r>
            <a:endParaRPr dirty="0"/>
          </a:p>
          <a:p>
            <a:pPr marL="628650" lvl="1" indent="-171450" algn="l" rtl="0">
              <a:spcBef>
                <a:spcPts val="0"/>
              </a:spcBef>
              <a:spcAft>
                <a:spcPts val="0"/>
              </a:spcAft>
              <a:buClr>
                <a:schemeClr val="dk1"/>
              </a:buClr>
              <a:buSzPts val="1200"/>
              <a:buFont typeface="Arial"/>
              <a:buChar char="•"/>
            </a:pPr>
            <a:r>
              <a:rPr lang="en-GB" dirty="0"/>
              <a:t>Children with SEND</a:t>
            </a:r>
            <a:endParaRPr dirty="0"/>
          </a:p>
          <a:p>
            <a:pPr marL="628650" lvl="1" indent="-171450" algn="l" rtl="0">
              <a:spcBef>
                <a:spcPts val="0"/>
              </a:spcBef>
              <a:spcAft>
                <a:spcPts val="0"/>
              </a:spcAft>
              <a:buClr>
                <a:schemeClr val="dk1"/>
              </a:buClr>
              <a:buSzPts val="1200"/>
              <a:buFont typeface="Arial"/>
              <a:buChar char="•"/>
            </a:pPr>
            <a:r>
              <a:rPr lang="en-GB" dirty="0"/>
              <a:t>Children with other health needs</a:t>
            </a:r>
            <a:endParaRPr dirty="0"/>
          </a:p>
          <a:p>
            <a:pPr marL="628650" lvl="1" indent="-171450" algn="l" rtl="0">
              <a:spcBef>
                <a:spcPts val="0"/>
              </a:spcBef>
              <a:spcAft>
                <a:spcPts val="0"/>
              </a:spcAft>
              <a:buClr>
                <a:schemeClr val="dk1"/>
              </a:buClr>
              <a:buSzPts val="1200"/>
              <a:buFont typeface="Arial"/>
              <a:buChar char="•"/>
            </a:pPr>
            <a:r>
              <a:rPr lang="en-GB" dirty="0"/>
              <a:t>Those with caring responsibilities</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Children who are adopted, in care, or who have previously been in care</a:t>
            </a:r>
            <a:endParaRPr dirty="0"/>
          </a:p>
          <a:p>
            <a:pPr marL="628650" lvl="1" indent="-9525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Characteristics such as a child’s race, gender identity or sexual orientation (or perceived orientation) might make them more of a target of bullying </a:t>
            </a:r>
            <a:endParaRPr dirty="0"/>
          </a:p>
          <a:p>
            <a:pPr marL="171450" lvl="0" indent="-95250" algn="l" rtl="0">
              <a:spcBef>
                <a:spcPts val="0"/>
              </a:spcBef>
              <a:spcAft>
                <a:spcPts val="0"/>
              </a:spcAft>
              <a:buClr>
                <a:schemeClr val="dk1"/>
              </a:buClr>
              <a:buSzPts val="1200"/>
              <a:buFont typeface="Arial"/>
              <a:buNone/>
            </a:pPr>
            <a:endParaRPr sz="1200"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b="1" dirty="0">
                <a:solidFill>
                  <a:schemeClr val="dk1"/>
                </a:solidFill>
                <a:latin typeface="Arial"/>
                <a:ea typeface="Arial"/>
                <a:cs typeface="Arial"/>
                <a:sym typeface="Arial"/>
              </a:rPr>
              <a:t>Optional: </a:t>
            </a:r>
            <a:r>
              <a:rPr lang="en-GB" sz="1200" b="0" dirty="0">
                <a:solidFill>
                  <a:schemeClr val="dk1"/>
                </a:solidFill>
                <a:latin typeface="Arial"/>
                <a:ea typeface="Arial"/>
                <a:cs typeface="Arial"/>
                <a:sym typeface="Arial"/>
              </a:rPr>
              <a:t>if you’ve created a scenario using KeyGPT, briefly discuss it with staff</a:t>
            </a:r>
            <a:endParaRPr b="1" dirty="0"/>
          </a:p>
        </p:txBody>
      </p:sp>
      <p:sp>
        <p:nvSpPr>
          <p:cNvPr id="1645" name="Google Shape;1645;p1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115</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3"/>
        <p:cNvGrpSpPr/>
        <p:nvPr/>
      </p:nvGrpSpPr>
      <p:grpSpPr>
        <a:xfrm>
          <a:off x="0" y="0"/>
          <a:ext cx="0" cy="0"/>
          <a:chOff x="0" y="0"/>
          <a:chExt cx="0" cy="0"/>
        </a:xfrm>
      </p:grpSpPr>
      <p:sp>
        <p:nvSpPr>
          <p:cNvPr id="1654" name="Google Shape;1654;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655" name="Google Shape;1655;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6: bullying and cyber-bullying (continued)</a:t>
            </a:r>
            <a:endParaRPr dirty="0"/>
          </a:p>
          <a:p>
            <a:pPr rtl="0"/>
            <a:endParaRPr lang="en-GB" sz="1200" b="1" dirty="0">
              <a:latin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1" i="0" u="none" strike="noStrike" cap="none" dirty="0">
                <a:solidFill>
                  <a:schemeClr val="dk1"/>
                </a:solidFill>
                <a:latin typeface="Arial"/>
                <a:cs typeface="Arial"/>
                <a:sym typeface="Arial"/>
              </a:rPr>
              <a:t>[Before presenting </a:t>
            </a:r>
            <a:r>
              <a:rPr lang="en-GB" sz="1200" b="1" i="0" u="none" strike="noStrike" cap="none" dirty="0">
                <a:solidFill>
                  <a:schemeClr val="dk1"/>
                </a:solidFill>
                <a:latin typeface="Arial"/>
                <a:ea typeface="Arial"/>
                <a:cs typeface="Arial"/>
                <a:sym typeface="Arial"/>
              </a:rPr>
              <a:t>– </a:t>
            </a:r>
            <a:r>
              <a:rPr lang="en-GB" b="1" dirty="0"/>
              <a:t>if you choose to use an interactive online tool such as Kahoot or </a:t>
            </a:r>
            <a:r>
              <a:rPr lang="en-GB" b="1" dirty="0" err="1"/>
              <a:t>Mentimeter</a:t>
            </a:r>
            <a:r>
              <a:rPr lang="en-GB" b="1" dirty="0"/>
              <a:t>, set the page up beforehand]</a:t>
            </a:r>
          </a:p>
          <a:p>
            <a:pPr marL="0" lvl="0" indent="0" algn="l" rtl="0">
              <a:spcBef>
                <a:spcPts val="0"/>
              </a:spcBef>
              <a:spcAft>
                <a:spcPts val="0"/>
              </a:spcAft>
              <a:buClr>
                <a:schemeClr val="dk1"/>
              </a:buClr>
              <a:buSzPts val="1200"/>
              <a:buFont typeface="Arial"/>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Give staff 2 minutes to think, or talk with the person next to them about possible signs to spot that a child is being bullied. Or you could ask staff to connect to your choice of interactive online tool, such as Mentimeter or Kahoot, with their phones </a:t>
            </a:r>
            <a:r>
              <a:rPr lang="en-GB" sz="1200" b="0" i="0" dirty="0">
                <a:solidFill>
                  <a:schemeClr val="dk1"/>
                </a:solidFill>
                <a:latin typeface="Arial"/>
                <a:ea typeface="Arial"/>
                <a:cs typeface="Arial"/>
                <a:sym typeface="Arial"/>
              </a:rPr>
              <a:t>and digitally submit their ideas</a:t>
            </a:r>
            <a:endParaRPr dirty="0"/>
          </a:p>
          <a:p>
            <a:pPr marL="171450" lvl="0" indent="-9525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Select to reveal each warning sign</a:t>
            </a:r>
            <a:endParaRPr dirty="0"/>
          </a:p>
          <a:p>
            <a:pPr marL="171450" lvl="0" indent="-171450" algn="l" rtl="0">
              <a:spcBef>
                <a:spcPts val="0"/>
              </a:spcBef>
              <a:spcAft>
                <a:spcPts val="0"/>
              </a:spcAft>
              <a:buClr>
                <a:schemeClr val="dk1"/>
              </a:buClr>
              <a:buSzPts val="1200"/>
              <a:buFont typeface="Arial"/>
              <a:buChar char="•"/>
            </a:pPr>
            <a:r>
              <a:rPr lang="en-GB" dirty="0"/>
              <a:t>Ask for any additional suggestions</a:t>
            </a:r>
            <a:endParaRPr dirty="0"/>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0730" lvl="0" indent="-170730" algn="l" rtl="0">
              <a:spcBef>
                <a:spcPts val="0"/>
              </a:spcBef>
              <a:spcAft>
                <a:spcPts val="0"/>
              </a:spcAft>
              <a:buClr>
                <a:schemeClr val="dk1"/>
              </a:buClr>
              <a:buSzPts val="1200"/>
              <a:buFont typeface="Arial"/>
              <a:buChar char="•"/>
            </a:pPr>
            <a:r>
              <a:rPr lang="en-GB" dirty="0"/>
              <a:t>NSPCC, </a:t>
            </a:r>
            <a:r>
              <a:rPr lang="en-GB" i="1" dirty="0"/>
              <a:t>Bullying and cyberbullying</a:t>
            </a:r>
            <a:r>
              <a:rPr lang="en-GB" dirty="0"/>
              <a:t>. https://www.nspcc.org.uk/what-is-child-abuse/types-of-abuse/bullying-and-cyberbullying/</a:t>
            </a:r>
            <a:endParaRPr sz="2400" i="0" dirty="0">
              <a:solidFill>
                <a:schemeClr val="dk1"/>
              </a:solidFill>
              <a:latin typeface="Arial"/>
              <a:ea typeface="Arial"/>
              <a:cs typeface="Arial"/>
              <a:sym typeface="Arial"/>
            </a:endParaRPr>
          </a:p>
          <a:p>
            <a:pPr marL="0" lvl="0" indent="0" algn="l" rtl="0">
              <a:spcBef>
                <a:spcPts val="0"/>
              </a:spcBef>
              <a:spcAft>
                <a:spcPts val="0"/>
              </a:spcAft>
              <a:buNone/>
            </a:pPr>
            <a:endParaRPr dirty="0"/>
          </a:p>
        </p:txBody>
      </p:sp>
      <p:sp>
        <p:nvSpPr>
          <p:cNvPr id="1656" name="Google Shape;1656;p10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116</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8"/>
        <p:cNvGrpSpPr/>
        <p:nvPr/>
      </p:nvGrpSpPr>
      <p:grpSpPr>
        <a:xfrm>
          <a:off x="0" y="0"/>
          <a:ext cx="0" cy="0"/>
          <a:chOff x="0" y="0"/>
          <a:chExt cx="0" cy="0"/>
        </a:xfrm>
      </p:grpSpPr>
      <p:sp>
        <p:nvSpPr>
          <p:cNvPr id="1679" name="Google Shape;1679;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680" name="Google Shape;1680;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6: bullying and cyber-bullying (continued)</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en-GB" b="1" dirty="0"/>
              <a:t>[Note: edit this slide in advance to reflect your school’s policies and procedures]</a:t>
            </a:r>
            <a:endParaRPr dirty="0"/>
          </a:p>
          <a:p>
            <a:pPr marL="0" lvl="0" indent="0" algn="l" rtl="0">
              <a:spcBef>
                <a:spcPts val="0"/>
              </a:spcBef>
              <a:spcAft>
                <a:spcPts val="0"/>
              </a:spcAft>
              <a:buNone/>
            </a:pPr>
            <a:endParaRPr b="1" dirty="0"/>
          </a:p>
          <a:p>
            <a:pPr marL="171450" lvl="0" indent="-171450" algn="l" rtl="0">
              <a:spcBef>
                <a:spcPts val="0"/>
              </a:spcBef>
              <a:spcAft>
                <a:spcPts val="0"/>
              </a:spcAft>
              <a:buClr>
                <a:schemeClr val="dk1"/>
              </a:buClr>
              <a:buSzPts val="1200"/>
              <a:buFont typeface="Arial"/>
              <a:buChar char="•"/>
            </a:pPr>
            <a:r>
              <a:rPr lang="en-GB" b="0" dirty="0"/>
              <a:t>Tell staff that they should always act on bullying and follow your school’s anti-bullying policy, and child protection policy and procedures where appropriate </a:t>
            </a:r>
            <a:endParaRPr dirty="0"/>
          </a:p>
          <a:p>
            <a:pPr marL="171450" lvl="0" indent="-171450" algn="l" rtl="0">
              <a:spcBef>
                <a:spcPts val="0"/>
              </a:spcBef>
              <a:spcAft>
                <a:spcPts val="0"/>
              </a:spcAft>
              <a:buClr>
                <a:schemeClr val="dk1"/>
              </a:buClr>
              <a:buSzPts val="1200"/>
              <a:buFont typeface="Arial"/>
              <a:buChar char="•"/>
            </a:pPr>
            <a:r>
              <a:rPr lang="en-GB" b="0" dirty="0"/>
              <a:t>Explain who staff should report their concerns to</a:t>
            </a:r>
            <a:endParaRPr dirty="0"/>
          </a:p>
          <a:p>
            <a:pPr marL="171450" lvl="0" indent="-171450" algn="l" rtl="0">
              <a:spcBef>
                <a:spcPts val="0"/>
              </a:spcBef>
              <a:spcAft>
                <a:spcPts val="0"/>
              </a:spcAft>
              <a:buClr>
                <a:schemeClr val="dk1"/>
              </a:buClr>
              <a:buSzPts val="1200"/>
              <a:buFont typeface="Arial"/>
              <a:buChar char="•"/>
            </a:pPr>
            <a:r>
              <a:rPr lang="en-GB" b="0" dirty="0"/>
              <a:t>Explain any additional steps you take in your school to report bullying</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dirty="0"/>
              <a:t>Let staff know where they can find the policies</a:t>
            </a:r>
            <a:endParaRPr dirty="0"/>
          </a:p>
          <a:p>
            <a:pPr marL="171450" marR="0" lvl="0" indent="-95250" algn="l" rtl="0">
              <a:lnSpc>
                <a:spcPct val="100000"/>
              </a:lnSpc>
              <a:spcBef>
                <a:spcPts val="0"/>
              </a:spcBef>
              <a:spcAft>
                <a:spcPts val="0"/>
              </a:spcAft>
              <a:buClr>
                <a:schemeClr val="dk1"/>
              </a:buClr>
              <a:buSzPts val="1200"/>
              <a:buFont typeface="Arial"/>
              <a:buNone/>
            </a:pPr>
            <a:endParaRPr b="0" dirty="0"/>
          </a:p>
          <a:p>
            <a:pPr marL="171450" marR="0" lvl="0" indent="-171450" algn="l" rtl="0">
              <a:lnSpc>
                <a:spcPct val="100000"/>
              </a:lnSpc>
              <a:spcBef>
                <a:spcPts val="0"/>
              </a:spcBef>
              <a:spcAft>
                <a:spcPts val="0"/>
              </a:spcAft>
              <a:buClr>
                <a:schemeClr val="dk1"/>
              </a:buClr>
              <a:buSzPts val="1200"/>
              <a:buFont typeface="Arial"/>
              <a:buChar char="•"/>
            </a:pPr>
            <a:r>
              <a:rPr lang="en-GB" b="0" dirty="0"/>
              <a:t>Tell staff that bullying is a safeguarding concern and that they should always speak to the DSL or deputy about any concerns, no matter how ‘small’ they might seem </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dirty="0"/>
              <a:t>Remind staff that if a child has been harmed, is at risk of harm or in immediate danger, they should tell the DSL or deputy, as soon as possible. If the DSL or deputy, or member of the SLT isn’t available they can make a referral to the local authority’s children’s social care themselves or the police, if appropriate </a:t>
            </a:r>
            <a:endParaRPr b="0" dirty="0"/>
          </a:p>
        </p:txBody>
      </p:sp>
      <p:sp>
        <p:nvSpPr>
          <p:cNvPr id="1681" name="Google Shape;1681;p1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8"/>
        <p:cNvGrpSpPr/>
        <p:nvPr/>
      </p:nvGrpSpPr>
      <p:grpSpPr>
        <a:xfrm>
          <a:off x="0" y="0"/>
          <a:ext cx="0" cy="0"/>
          <a:chOff x="0" y="0"/>
          <a:chExt cx="0" cy="0"/>
        </a:xfrm>
      </p:grpSpPr>
      <p:sp>
        <p:nvSpPr>
          <p:cNvPr id="1689" name="Google Shape;1689;p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690" name="Google Shape;1690;p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dirty="0">
                <a:latin typeface="Arial"/>
                <a:ea typeface="Arial"/>
                <a:cs typeface="Arial"/>
                <a:sym typeface="Arial"/>
              </a:rPr>
              <a:t>Safeguarding issue 7: eating disorders</a:t>
            </a:r>
            <a:endParaRPr dirty="0"/>
          </a:p>
          <a:p>
            <a:pPr marL="0" lvl="0" indent="0" algn="l" rtl="0">
              <a:spcBef>
                <a:spcPts val="0"/>
              </a:spcBef>
              <a:spcAft>
                <a:spcPts val="0"/>
              </a:spcAft>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en-GB" sz="1200" dirty="0">
                <a:solidFill>
                  <a:schemeClr val="dk1"/>
                </a:solidFill>
                <a:latin typeface="Arial"/>
                <a:ea typeface="Arial"/>
                <a:cs typeface="Arial"/>
                <a:sym typeface="Arial"/>
              </a:rPr>
              <a:t>Tell staff that you’re now going to look at the issue of eating disorders </a:t>
            </a:r>
            <a:endParaRPr dirty="0"/>
          </a:p>
          <a:p>
            <a:pPr marL="0" marR="0" lvl="0" indent="0" algn="l" rtl="0">
              <a:lnSpc>
                <a:spcPct val="100000"/>
              </a:lnSpc>
              <a:spcBef>
                <a:spcPts val="0"/>
              </a:spcBef>
              <a:spcAft>
                <a:spcPts val="0"/>
              </a:spcAft>
              <a:buClr>
                <a:schemeClr val="dk1"/>
              </a:buClr>
              <a:buSzPts val="1200"/>
              <a:buFont typeface="Arial"/>
              <a:buNone/>
            </a:pPr>
            <a:endParaRPr sz="1200"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dirty="0"/>
              <a:t>Explain how it’s estimated there are 1.25 million people in the UK with an eating disorder, and a disproportionate number are below 25 years old</a:t>
            </a:r>
            <a:endParaRPr dirty="0"/>
          </a:p>
          <a:p>
            <a:pPr marL="171450" lvl="0" indent="-171450" algn="l" rtl="0">
              <a:spcBef>
                <a:spcPts val="0"/>
              </a:spcBef>
              <a:spcAft>
                <a:spcPts val="0"/>
              </a:spcAft>
              <a:buClr>
                <a:schemeClr val="dk1"/>
              </a:buClr>
              <a:buSzPts val="1200"/>
              <a:buFont typeface="Arial"/>
              <a:buChar char="•"/>
            </a:pPr>
            <a:r>
              <a:rPr lang="en-GB" dirty="0"/>
              <a:t>Rates of eating disorders in young people have been steadily rising and hospital admissions for young people due to eating disorders has also sharply risen in recent years</a:t>
            </a:r>
            <a:endParaRPr dirty="0"/>
          </a:p>
          <a:p>
            <a:pPr marL="171450" lvl="0" indent="-171450" algn="l" rtl="0">
              <a:spcBef>
                <a:spcPts val="0"/>
              </a:spcBef>
              <a:spcAft>
                <a:spcPts val="0"/>
              </a:spcAft>
              <a:buClr>
                <a:schemeClr val="dk1"/>
              </a:buClr>
              <a:buSzPts val="1200"/>
              <a:buFont typeface="Arial"/>
              <a:buChar char="•"/>
            </a:pPr>
            <a:r>
              <a:rPr lang="en-GB" dirty="0"/>
              <a:t>Anorexia nervosa is known to have the highest mortality rate of any psychiatric condition</a:t>
            </a:r>
            <a:endParaRPr dirty="0"/>
          </a:p>
          <a:p>
            <a:pPr marL="171450" lvl="0" indent="-171450" algn="l" rtl="0">
              <a:spcBef>
                <a:spcPts val="0"/>
              </a:spcBef>
              <a:spcAft>
                <a:spcPts val="0"/>
              </a:spcAft>
              <a:buClr>
                <a:schemeClr val="dk1"/>
              </a:buClr>
              <a:buSzPts val="1200"/>
              <a:buFont typeface="Arial"/>
              <a:buChar char="•"/>
            </a:pPr>
            <a:r>
              <a:rPr lang="en-GB" dirty="0"/>
              <a:t>While the large majority of those affected are young women, hospital admissions of young men have more than doubled</a:t>
            </a:r>
            <a:endParaRPr dirty="0"/>
          </a:p>
          <a:p>
            <a:pPr marL="0" marR="0" lvl="0" indent="0" algn="l" rtl="0">
              <a:lnSpc>
                <a:spcPct val="100000"/>
              </a:lnSpc>
              <a:spcBef>
                <a:spcPts val="0"/>
              </a:spcBef>
              <a:spcAft>
                <a:spcPts val="0"/>
              </a:spcAft>
              <a:buClr>
                <a:schemeClr val="dk1"/>
              </a:buClr>
              <a:buSzPts val="1200"/>
              <a:buFont typeface="Arial"/>
              <a:buNone/>
            </a:pPr>
            <a:endParaRPr sz="1200" b="0" i="0"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1450" marR="0" lvl="0" indent="-171450" algn="l" rtl="0">
              <a:lnSpc>
                <a:spcPct val="100000"/>
              </a:lnSpc>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Children’s Commissioner, </a:t>
            </a:r>
            <a:r>
              <a:rPr lang="en-GB" sz="1200" b="0" i="1" dirty="0">
                <a:solidFill>
                  <a:schemeClr val="dk1"/>
                </a:solidFill>
                <a:latin typeface="Arial"/>
                <a:ea typeface="Arial"/>
                <a:cs typeface="Arial"/>
                <a:sym typeface="Arial"/>
              </a:rPr>
              <a:t>Young people with eating disorders on the rise in England, </a:t>
            </a:r>
            <a:r>
              <a:rPr lang="en-GB" sz="1200" b="0" i="0" dirty="0">
                <a:solidFill>
                  <a:schemeClr val="dk1"/>
                </a:solidFill>
                <a:latin typeface="Arial"/>
                <a:ea typeface="Arial"/>
                <a:cs typeface="Arial"/>
                <a:sym typeface="Arial"/>
              </a:rPr>
              <a:t>https://www.childrenscommissioner.gov.uk/media-centre/young-people-with-eating-disorders-on-the-rise-in-england/</a:t>
            </a:r>
            <a:endParaRPr dirty="0"/>
          </a:p>
          <a:p>
            <a:pPr marL="0" lvl="0" indent="0" algn="l" rtl="0">
              <a:spcBef>
                <a:spcPts val="0"/>
              </a:spcBef>
              <a:spcAft>
                <a:spcPts val="0"/>
              </a:spcAft>
              <a:buClr>
                <a:schemeClr val="dk1"/>
              </a:buClr>
              <a:buSzPts val="1200"/>
              <a:buFont typeface="Arial"/>
              <a:buNone/>
            </a:pPr>
            <a:endParaRPr dirty="0"/>
          </a:p>
        </p:txBody>
      </p:sp>
      <p:sp>
        <p:nvSpPr>
          <p:cNvPr id="1691" name="Google Shape;1691;p10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8"/>
        <p:cNvGrpSpPr/>
        <p:nvPr/>
      </p:nvGrpSpPr>
      <p:grpSpPr>
        <a:xfrm>
          <a:off x="0" y="0"/>
          <a:ext cx="0" cy="0"/>
          <a:chOff x="0" y="0"/>
          <a:chExt cx="0" cy="0"/>
        </a:xfrm>
      </p:grpSpPr>
      <p:sp>
        <p:nvSpPr>
          <p:cNvPr id="1699" name="Google Shape;1699;p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700" name="Google Shape;1700;p10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000"/>
              <a:buFont typeface="Arial"/>
              <a:buNone/>
            </a:pPr>
            <a:r>
              <a:rPr lang="en-GB" sz="1000" b="1" dirty="0">
                <a:latin typeface="Arial"/>
                <a:ea typeface="Arial"/>
                <a:cs typeface="Arial"/>
                <a:sym typeface="Arial"/>
              </a:rPr>
              <a:t>Safeguarding issue 7: eating disorders (continued)</a:t>
            </a:r>
            <a:endParaRPr dirty="0"/>
          </a:p>
          <a:p>
            <a:pPr marL="0" marR="0" lvl="0" indent="0" algn="l" rtl="0">
              <a:lnSpc>
                <a:spcPct val="100000"/>
              </a:lnSpc>
              <a:spcBef>
                <a:spcPts val="0"/>
              </a:spcBef>
              <a:spcAft>
                <a:spcPts val="0"/>
              </a:spcAft>
              <a:buClr>
                <a:schemeClr val="dk1"/>
              </a:buClr>
              <a:buSzPts val="1000"/>
              <a:buFont typeface="Arial"/>
              <a:buNone/>
            </a:pPr>
            <a:endParaRPr sz="1000" dirty="0"/>
          </a:p>
          <a:p>
            <a:pPr marL="0" lvl="0" indent="0" algn="l" rtl="0">
              <a:spcBef>
                <a:spcPts val="0"/>
              </a:spcBef>
              <a:spcAft>
                <a:spcPts val="0"/>
              </a:spcAft>
              <a:buClr>
                <a:schemeClr val="dk1"/>
              </a:buClr>
              <a:buSzPts val="1000"/>
              <a:buFont typeface="Arial"/>
              <a:buNone/>
            </a:pPr>
            <a:r>
              <a:rPr lang="en-GB" sz="1000" dirty="0"/>
              <a:t>Select to reveal each eating disorder and explain:</a:t>
            </a:r>
            <a:endParaRPr dirty="0"/>
          </a:p>
          <a:p>
            <a:pPr marL="171450" lvl="0" indent="-107950" algn="l" rtl="0">
              <a:spcBef>
                <a:spcPts val="0"/>
              </a:spcBef>
              <a:spcAft>
                <a:spcPts val="0"/>
              </a:spcAft>
              <a:buClr>
                <a:schemeClr val="dk1"/>
              </a:buClr>
              <a:buSzPts val="1000"/>
              <a:buFont typeface="Arial"/>
              <a:buNone/>
            </a:pPr>
            <a:endParaRPr sz="1000" dirty="0"/>
          </a:p>
          <a:p>
            <a:pPr marL="171450" lvl="0" indent="-171450" algn="l" rtl="0">
              <a:spcBef>
                <a:spcPts val="0"/>
              </a:spcBef>
              <a:spcAft>
                <a:spcPts val="0"/>
              </a:spcAft>
              <a:buClr>
                <a:schemeClr val="dk1"/>
              </a:buClr>
              <a:buSzPts val="1000"/>
              <a:buFont typeface="Arial"/>
              <a:buChar char="•"/>
            </a:pPr>
            <a:r>
              <a:rPr lang="en-GB" sz="1000" b="1" dirty="0"/>
              <a:t>Anorexia nervosa:</a:t>
            </a:r>
            <a:r>
              <a:rPr lang="en-GB" sz="1000" dirty="0"/>
              <a:t> a type of eating disorder where people try to keep their weight as low as possible and often have a fear of gaining weight. Anyone can get anorexia, but it’s most common in young women and typically starts in the mid-teens</a:t>
            </a:r>
            <a:endParaRPr dirty="0"/>
          </a:p>
          <a:p>
            <a:pPr marL="171450" lvl="0" indent="-171450" algn="l" rtl="0">
              <a:spcBef>
                <a:spcPts val="0"/>
              </a:spcBef>
              <a:spcAft>
                <a:spcPts val="0"/>
              </a:spcAft>
              <a:buClr>
                <a:schemeClr val="dk1"/>
              </a:buClr>
              <a:buSzPts val="1000"/>
              <a:buFont typeface="Arial"/>
              <a:buChar char="•"/>
            </a:pPr>
            <a:r>
              <a:rPr lang="en-GB" sz="1000" b="1" dirty="0"/>
              <a:t>Bulimia nervosa: </a:t>
            </a:r>
            <a:r>
              <a:rPr lang="en-GB" sz="1000" dirty="0"/>
              <a:t>people who have bulimia often go through cycles of eating a lot of food in a short amount of time (binge eating) and then getting rid of the food (purging) by vomiting, using laxatives or diuretics, fasting or through excessive exercise</a:t>
            </a:r>
            <a:endParaRPr dirty="0"/>
          </a:p>
          <a:p>
            <a:pPr marL="171450" lvl="0" indent="-171450" algn="l" rtl="0">
              <a:spcBef>
                <a:spcPts val="0"/>
              </a:spcBef>
              <a:spcAft>
                <a:spcPts val="0"/>
              </a:spcAft>
              <a:buClr>
                <a:schemeClr val="dk1"/>
              </a:buClr>
              <a:buSzPts val="1000"/>
              <a:buFont typeface="Arial"/>
              <a:buChar char="•"/>
            </a:pPr>
            <a:r>
              <a:rPr lang="en-GB" sz="1000" b="1" dirty="0"/>
              <a:t>ARFID</a:t>
            </a:r>
            <a:r>
              <a:rPr lang="en-GB" sz="1000" dirty="0"/>
              <a:t> </a:t>
            </a:r>
            <a:r>
              <a:rPr lang="en-GB" sz="1000" b="1" dirty="0"/>
              <a:t>(avoidant/restrictive food intake disorder): </a:t>
            </a:r>
            <a:r>
              <a:rPr lang="en-GB" sz="1000" dirty="0"/>
              <a:t>when someone avoids certain foods and/or limits how much they eat. It isn’t usually about weight or body shape but might be linked to negative feelings or sensitivity over the smell, taste or texture of foods, or a previous upsetting experience with food such as choking or being sick after eating something</a:t>
            </a:r>
            <a:endParaRPr dirty="0"/>
          </a:p>
          <a:p>
            <a:pPr marL="171450" lvl="0" indent="-171450" algn="l" rtl="0">
              <a:spcBef>
                <a:spcPts val="0"/>
              </a:spcBef>
              <a:spcAft>
                <a:spcPts val="0"/>
              </a:spcAft>
              <a:buClr>
                <a:schemeClr val="dk1"/>
              </a:buClr>
              <a:buSzPts val="1000"/>
              <a:buFont typeface="Arial"/>
              <a:buChar char="•"/>
            </a:pPr>
            <a:r>
              <a:rPr lang="en-GB" sz="1000" b="1" dirty="0"/>
              <a:t>Binge-eating disorder: </a:t>
            </a:r>
            <a:r>
              <a:rPr lang="en-GB" sz="1000" dirty="0"/>
              <a:t>when someone regularly eats large quantities of food over a short period of time, until they’re uncomfortable. Binges might be planned or spontaneous and are often accompanied by feelings of shame or guilt</a:t>
            </a:r>
            <a:endParaRPr dirty="0"/>
          </a:p>
          <a:p>
            <a:pPr marL="171450" lvl="0" indent="-171450" algn="l" rtl="0">
              <a:spcBef>
                <a:spcPts val="0"/>
              </a:spcBef>
              <a:spcAft>
                <a:spcPts val="0"/>
              </a:spcAft>
              <a:buClr>
                <a:schemeClr val="dk1"/>
              </a:buClr>
              <a:buSzPts val="1000"/>
              <a:buFont typeface="Arial"/>
              <a:buChar char="•"/>
            </a:pPr>
            <a:r>
              <a:rPr lang="en-GB" sz="1000" b="1" dirty="0"/>
              <a:t>Pica</a:t>
            </a:r>
            <a:r>
              <a:rPr lang="en-GB" sz="1000" dirty="0"/>
              <a:t>: when someone experiences cravings to eat things that aren’t food, including soap, chalk, paint or paper. It’s important to seek help straightaway as sometimes someone may have an urge to eat substances that are dangerous</a:t>
            </a:r>
            <a:endParaRPr dirty="0"/>
          </a:p>
          <a:p>
            <a:pPr marL="171450" lvl="0" indent="-171450" algn="l" rtl="0">
              <a:spcBef>
                <a:spcPts val="0"/>
              </a:spcBef>
              <a:spcAft>
                <a:spcPts val="0"/>
              </a:spcAft>
              <a:buClr>
                <a:schemeClr val="dk1"/>
              </a:buClr>
              <a:buSzPts val="1000"/>
              <a:buFont typeface="Arial"/>
              <a:buChar char="•"/>
            </a:pPr>
            <a:r>
              <a:rPr lang="en-GB" sz="1000" b="1" dirty="0"/>
              <a:t>Other specified feeding or eating disorder (OSFED): </a:t>
            </a:r>
            <a:r>
              <a:rPr lang="en-GB" sz="1000" dirty="0"/>
              <a:t>the most common eating disorder in the UK. A person may have an OSFED if their symptoms don’t exactly fit the expected symptoms for a specific eating disorder. Examples include night-eating syndrome, or atypical anorexia (where a person’s weight stays in the ‘normal’ range despite experiencing anorexia symptoms)</a:t>
            </a:r>
            <a:endParaRPr dirty="0"/>
          </a:p>
          <a:p>
            <a:pPr marL="171450" lvl="0" indent="-107950" algn="l" rtl="0">
              <a:spcBef>
                <a:spcPts val="0"/>
              </a:spcBef>
              <a:spcAft>
                <a:spcPts val="0"/>
              </a:spcAft>
              <a:buClr>
                <a:schemeClr val="dk1"/>
              </a:buClr>
              <a:buSzPts val="1000"/>
              <a:buFont typeface="Arial"/>
              <a:buNone/>
            </a:pPr>
            <a:endParaRPr sz="1000" dirty="0"/>
          </a:p>
          <a:p>
            <a:pPr marL="171450" lvl="0" indent="-171450" algn="l" rtl="0">
              <a:spcBef>
                <a:spcPts val="0"/>
              </a:spcBef>
              <a:spcAft>
                <a:spcPts val="0"/>
              </a:spcAft>
              <a:buClr>
                <a:schemeClr val="dk1"/>
              </a:buClr>
              <a:buSzPts val="1000"/>
              <a:buFont typeface="Webdings" panose="05030102010509060703" pitchFamily="18" charset="2"/>
              <a:buChar char="i"/>
            </a:pPr>
            <a:r>
              <a:rPr lang="en-GB" sz="1000" dirty="0"/>
              <a:t>Sources:</a:t>
            </a:r>
            <a:endParaRPr dirty="0"/>
          </a:p>
          <a:p>
            <a:pPr marL="171450" lvl="0" indent="-17145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Beat, </a:t>
            </a:r>
            <a:r>
              <a:rPr lang="en-GB" sz="1200" b="0" i="1" dirty="0">
                <a:solidFill>
                  <a:schemeClr val="dk1"/>
                </a:solidFill>
                <a:latin typeface="Arial"/>
                <a:ea typeface="Arial"/>
                <a:cs typeface="Arial"/>
                <a:sym typeface="Arial"/>
              </a:rPr>
              <a:t>Other specified feeding or eating disorder (OSFED), </a:t>
            </a:r>
            <a:r>
              <a:rPr lang="en-GB" sz="1200" b="0" i="0" dirty="0">
                <a:solidFill>
                  <a:schemeClr val="dk1"/>
                </a:solidFill>
                <a:latin typeface="Arial"/>
                <a:ea typeface="Arial"/>
                <a:cs typeface="Arial"/>
                <a:sym typeface="Arial"/>
              </a:rPr>
              <a:t>https://www.beateatingdisorders.org.uk/get-information-and-support/about-eating-disorders/types/osfed/</a:t>
            </a:r>
            <a:endParaRPr dirty="0"/>
          </a:p>
          <a:p>
            <a:pPr marL="171450" lvl="0" indent="-17145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Beat, </a:t>
            </a:r>
            <a:r>
              <a:rPr lang="en-GB" sz="1200" b="0" i="1" dirty="0">
                <a:solidFill>
                  <a:schemeClr val="dk1"/>
                </a:solidFill>
                <a:latin typeface="Arial"/>
                <a:ea typeface="Arial"/>
                <a:cs typeface="Arial"/>
                <a:sym typeface="Arial"/>
              </a:rPr>
              <a:t>Pica</a:t>
            </a:r>
            <a:r>
              <a:rPr lang="en-GB" sz="1200" b="0" i="0" dirty="0">
                <a:solidFill>
                  <a:schemeClr val="dk1"/>
                </a:solidFill>
                <a:latin typeface="Arial"/>
                <a:ea typeface="Arial"/>
                <a:cs typeface="Arial"/>
                <a:sym typeface="Arial"/>
              </a:rPr>
              <a:t>, https://www.beateatingdisorders.org.uk/get-information-and-support/about-eating-disorders/types/other-eating-feeding-problems/pica/</a:t>
            </a:r>
            <a:endParaRPr dirty="0"/>
          </a:p>
          <a:p>
            <a:pPr marL="171450" lvl="0" indent="-17145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NHS, </a:t>
            </a:r>
            <a:r>
              <a:rPr lang="en-GB" sz="1200" b="0" i="1" dirty="0">
                <a:solidFill>
                  <a:schemeClr val="dk1"/>
                </a:solidFill>
                <a:latin typeface="Arial"/>
                <a:ea typeface="Arial"/>
                <a:cs typeface="Arial"/>
                <a:sym typeface="Arial"/>
              </a:rPr>
              <a:t>Bulima</a:t>
            </a:r>
            <a:r>
              <a:rPr lang="en-GB" sz="1200" b="0" i="0" dirty="0">
                <a:solidFill>
                  <a:schemeClr val="dk1"/>
                </a:solidFill>
                <a:latin typeface="Arial"/>
                <a:ea typeface="Arial"/>
                <a:cs typeface="Arial"/>
                <a:sym typeface="Arial"/>
              </a:rPr>
              <a:t>, https://www.nhs.uk/mental-health/conditions/bulimia/</a:t>
            </a:r>
            <a:endParaRPr dirty="0"/>
          </a:p>
          <a:p>
            <a:pPr marL="171450" lvl="0" indent="-17145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NHS, </a:t>
            </a:r>
            <a:r>
              <a:rPr lang="en-GB" sz="1200" b="0" i="1" dirty="0">
                <a:solidFill>
                  <a:schemeClr val="dk1"/>
                </a:solidFill>
                <a:latin typeface="Arial"/>
                <a:ea typeface="Arial"/>
                <a:cs typeface="Arial"/>
                <a:sym typeface="Arial"/>
              </a:rPr>
              <a:t>Overview – Anorexia nervosa</a:t>
            </a:r>
            <a:r>
              <a:rPr lang="en-GB" sz="1200" b="0" i="0" dirty="0">
                <a:solidFill>
                  <a:schemeClr val="dk1"/>
                </a:solidFill>
                <a:latin typeface="Arial"/>
                <a:ea typeface="Arial"/>
                <a:cs typeface="Arial"/>
                <a:sym typeface="Arial"/>
              </a:rPr>
              <a:t>, https://www.nhs.uk/mental-health/conditions/anorexia/overview/</a:t>
            </a:r>
            <a:endParaRPr dirty="0"/>
          </a:p>
          <a:p>
            <a:pPr marL="171450" lvl="0" indent="-171450" algn="l" rtl="0">
              <a:spcBef>
                <a:spcPts val="0"/>
              </a:spcBef>
              <a:spcAft>
                <a:spcPts val="0"/>
              </a:spcAft>
              <a:buClr>
                <a:schemeClr val="dk1"/>
              </a:buClr>
              <a:buSzPts val="1200"/>
              <a:buFont typeface="Arial"/>
              <a:buChar char="•"/>
            </a:pPr>
            <a:r>
              <a:rPr lang="en-GB" sz="1200" b="0" i="0" dirty="0">
                <a:solidFill>
                  <a:schemeClr val="dk1"/>
                </a:solidFill>
                <a:latin typeface="Arial"/>
                <a:ea typeface="Arial"/>
                <a:cs typeface="Arial"/>
                <a:sym typeface="Arial"/>
              </a:rPr>
              <a:t>NHS, </a:t>
            </a:r>
            <a:r>
              <a:rPr lang="en-GB" sz="1200" b="0" i="1" dirty="0">
                <a:solidFill>
                  <a:schemeClr val="dk1"/>
                </a:solidFill>
                <a:latin typeface="Arial"/>
                <a:ea typeface="Arial"/>
                <a:cs typeface="Arial"/>
                <a:sym typeface="Arial"/>
              </a:rPr>
              <a:t>Overview - Binge eating disorder</a:t>
            </a:r>
            <a:r>
              <a:rPr lang="en-GB" sz="1200" b="0" i="0" dirty="0">
                <a:solidFill>
                  <a:schemeClr val="dk1"/>
                </a:solidFill>
                <a:latin typeface="Arial"/>
                <a:ea typeface="Arial"/>
                <a:cs typeface="Arial"/>
                <a:sym typeface="Arial"/>
              </a:rPr>
              <a:t>, https://www.nhs.uk/mental-health/conditions/binge-eating/overview/</a:t>
            </a:r>
            <a:endParaRPr dirty="0"/>
          </a:p>
          <a:p>
            <a:pPr marL="171450" marR="0" lvl="0" indent="-95250" algn="l" rtl="0">
              <a:lnSpc>
                <a:spcPct val="100000"/>
              </a:lnSpc>
              <a:spcBef>
                <a:spcPts val="0"/>
              </a:spcBef>
              <a:spcAft>
                <a:spcPts val="0"/>
              </a:spcAft>
              <a:buClr>
                <a:schemeClr val="dk1"/>
              </a:buClr>
              <a:buSzPts val="1200"/>
              <a:buFont typeface="Arial"/>
              <a:buNone/>
            </a:pPr>
            <a:endParaRPr sz="1200" b="0" i="0" dirty="0">
              <a:solidFill>
                <a:schemeClr val="dk1"/>
              </a:solidFill>
              <a:latin typeface="Arial"/>
              <a:ea typeface="Arial"/>
              <a:cs typeface="Arial"/>
              <a:sym typeface="Arial"/>
            </a:endParaRPr>
          </a:p>
          <a:p>
            <a:pPr marL="171450" marR="0" lvl="0" indent="-95250" algn="l" rtl="0">
              <a:lnSpc>
                <a:spcPct val="100000"/>
              </a:lnSpc>
              <a:spcBef>
                <a:spcPts val="0"/>
              </a:spcBef>
              <a:spcAft>
                <a:spcPts val="0"/>
              </a:spcAft>
              <a:buClr>
                <a:schemeClr val="dk1"/>
              </a:buClr>
              <a:buSzPts val="1200"/>
              <a:buFont typeface="Arial"/>
              <a:buNone/>
            </a:pPr>
            <a:endParaRPr sz="1200" b="0" i="0" dirty="0">
              <a:solidFill>
                <a:schemeClr val="dk1"/>
              </a:solidFill>
              <a:latin typeface="Arial"/>
              <a:ea typeface="Arial"/>
              <a:cs typeface="Arial"/>
              <a:sym typeface="Arial"/>
            </a:endParaRPr>
          </a:p>
          <a:p>
            <a:pPr marL="171450" marR="0" lvl="0" indent="-107950" algn="l" rtl="0">
              <a:lnSpc>
                <a:spcPct val="100000"/>
              </a:lnSpc>
              <a:spcBef>
                <a:spcPts val="0"/>
              </a:spcBef>
              <a:spcAft>
                <a:spcPts val="0"/>
              </a:spcAft>
              <a:buClr>
                <a:schemeClr val="dk1"/>
              </a:buClr>
              <a:buSzPts val="1000"/>
              <a:buFont typeface="Arial"/>
              <a:buNone/>
            </a:pPr>
            <a:endParaRPr sz="1000" dirty="0"/>
          </a:p>
        </p:txBody>
      </p:sp>
      <p:sp>
        <p:nvSpPr>
          <p:cNvPr id="1701" name="Google Shape;1701;p10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7"/>
        <p:cNvGrpSpPr/>
        <p:nvPr/>
      </p:nvGrpSpPr>
      <p:grpSpPr>
        <a:xfrm>
          <a:off x="0" y="0"/>
          <a:ext cx="0" cy="0"/>
          <a:chOff x="0" y="0"/>
          <a:chExt cx="0" cy="0"/>
        </a:xfrm>
      </p:grpSpPr>
      <p:sp>
        <p:nvSpPr>
          <p:cNvPr id="1718" name="Google Shape;1718;p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719" name="Google Shape;1719;p1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7: eating disorders (continued)</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Explain to staff that it’s important to remember that every child is different, so each child may show different signs. Signs may also differ based on the type of eating disorder they have. People with eating disorders also tend to try and hide their behaviour as much as possible </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en-GB" b="1" dirty="0"/>
              <a:t>Select </a:t>
            </a:r>
            <a:r>
              <a:rPr lang="en-GB" b="0" dirty="0"/>
              <a:t>to bring up each sign on screen and talk through the list below. Some </a:t>
            </a:r>
            <a:r>
              <a:rPr lang="en-GB" dirty="0"/>
              <a:t>signs staff might see include:</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Changes in weight, especially if the child’s weight fluctuates rapidly, </a:t>
            </a:r>
            <a:r>
              <a:rPr lang="en-GB" sz="1800" dirty="0">
                <a:latin typeface="Arial"/>
                <a:ea typeface="Arial"/>
                <a:cs typeface="Arial"/>
                <a:sym typeface="Arial"/>
              </a:rPr>
              <a:t>or their weight is significantly lower or higher than expected for their age. </a:t>
            </a:r>
            <a:r>
              <a:rPr lang="en-GB" dirty="0"/>
              <a:t>This could include weight gain or loss, regardless of the size of the child </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Changes in eating habits. For example:</a:t>
            </a:r>
            <a:endParaRPr dirty="0"/>
          </a:p>
          <a:p>
            <a:pPr marL="1085850" marR="0" lvl="2" indent="-171450" algn="l" rtl="0">
              <a:lnSpc>
                <a:spcPct val="100000"/>
              </a:lnSpc>
              <a:spcBef>
                <a:spcPts val="0"/>
              </a:spcBef>
              <a:spcAft>
                <a:spcPts val="0"/>
              </a:spcAft>
              <a:buClr>
                <a:schemeClr val="dk1"/>
              </a:buClr>
              <a:buSzPts val="1200"/>
              <a:buFont typeface="Arial"/>
              <a:buChar char="•"/>
            </a:pPr>
            <a:r>
              <a:rPr lang="en-GB" dirty="0"/>
              <a:t>Eating lots of food very quickly</a:t>
            </a:r>
            <a:endParaRPr dirty="0"/>
          </a:p>
          <a:p>
            <a:pPr marL="1085850" marR="0" lvl="2" indent="-171450" algn="l" rtl="0">
              <a:lnSpc>
                <a:spcPct val="100000"/>
              </a:lnSpc>
              <a:spcBef>
                <a:spcPts val="0"/>
              </a:spcBef>
              <a:spcAft>
                <a:spcPts val="0"/>
              </a:spcAft>
              <a:buClr>
                <a:schemeClr val="dk1"/>
              </a:buClr>
              <a:buSzPts val="1200"/>
              <a:buFont typeface="Arial"/>
              <a:buChar char="•"/>
            </a:pPr>
            <a:r>
              <a:rPr lang="en-GB" dirty="0"/>
              <a:t>Eating very slowly</a:t>
            </a:r>
            <a:endParaRPr dirty="0"/>
          </a:p>
          <a:p>
            <a:pPr marL="1085850" marR="0" lvl="2" indent="-171450" algn="l" rtl="0">
              <a:lnSpc>
                <a:spcPct val="100000"/>
              </a:lnSpc>
              <a:spcBef>
                <a:spcPts val="0"/>
              </a:spcBef>
              <a:spcAft>
                <a:spcPts val="0"/>
              </a:spcAft>
              <a:buClr>
                <a:schemeClr val="dk1"/>
              </a:buClr>
              <a:buSzPts val="1200"/>
              <a:buFont typeface="Arial"/>
              <a:buChar char="•"/>
            </a:pPr>
            <a:r>
              <a:rPr lang="en-GB" dirty="0"/>
              <a:t>Hoarding food</a:t>
            </a:r>
            <a:endParaRPr dirty="0"/>
          </a:p>
          <a:p>
            <a:pPr marL="1085850" marR="0" lvl="2" indent="-171450" algn="l" rtl="0">
              <a:lnSpc>
                <a:spcPct val="100000"/>
              </a:lnSpc>
              <a:spcBef>
                <a:spcPts val="0"/>
              </a:spcBef>
              <a:spcAft>
                <a:spcPts val="0"/>
              </a:spcAft>
              <a:buClr>
                <a:schemeClr val="dk1"/>
              </a:buClr>
              <a:buSzPts val="1200"/>
              <a:buFont typeface="Arial"/>
              <a:buChar char="•"/>
            </a:pPr>
            <a:r>
              <a:rPr lang="en-GB" dirty="0"/>
              <a:t>Eating alone – for example, they might find a secret place in school to eat  </a:t>
            </a:r>
            <a:endParaRPr dirty="0"/>
          </a:p>
          <a:p>
            <a:pPr marL="1085850" marR="0" lvl="2" indent="-171450" algn="l" rtl="0">
              <a:lnSpc>
                <a:spcPct val="100000"/>
              </a:lnSpc>
              <a:spcBef>
                <a:spcPts val="0"/>
              </a:spcBef>
              <a:spcAft>
                <a:spcPts val="0"/>
              </a:spcAft>
              <a:buClr>
                <a:schemeClr val="dk1"/>
              </a:buClr>
              <a:buSzPts val="1200"/>
              <a:buFont typeface="Arial"/>
              <a:buChar char="•"/>
            </a:pPr>
            <a:r>
              <a:rPr lang="en-GB" dirty="0"/>
              <a:t>Putting themselves on restrictive diets or calorie counting, or they might use fitness apps to log everything they’re eating</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Exercising more than before, or over exercising </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Lying about how much they’ve eaten, when they’ve eaten or their weight</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Not coming into school, or being frequently absent from lessons</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Going to the toilet a lot after eating – they may be purging </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Wearing loose-fitting clothing, or thick coats and jumpers to hide changes in weight</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Refusing to get changed for lessons like PE, or getting changed in private</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General changes in behaviour may indicate an eating disorder or another safeguarding concern, for example, changes in mood, being more withdrawn or tiredness </a:t>
            </a:r>
            <a:endParaRPr dirty="0"/>
          </a:p>
          <a:p>
            <a:pPr marL="628650" marR="0" lvl="1" indent="-171450" algn="l" rtl="0">
              <a:lnSpc>
                <a:spcPct val="100000"/>
              </a:lnSpc>
              <a:spcBef>
                <a:spcPts val="0"/>
              </a:spcBef>
              <a:spcAft>
                <a:spcPts val="0"/>
              </a:spcAft>
              <a:buClr>
                <a:schemeClr val="dk1"/>
              </a:buClr>
              <a:buSzPts val="1200"/>
              <a:buFont typeface="Arial"/>
              <a:buChar char="•"/>
            </a:pPr>
            <a:r>
              <a:rPr lang="en-GB" dirty="0"/>
              <a:t>For bulimia nervosa and binge-eating disorder, a child might steal food from classmates or the school canteen</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mo"/>
              <a:buChar char="i"/>
            </a:pPr>
            <a:r>
              <a:rPr lang="en-GB" dirty="0"/>
              <a:t>Sources:</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Anne Marie Christian, safeguarding consultant and expert </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Deanne Jade, National Centre for Eating Disorders https://eating-disorders.org.uk/</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NHS, </a:t>
            </a:r>
            <a:r>
              <a:rPr lang="en-GB" i="1" dirty="0"/>
              <a:t>Overview – Eating disorders</a:t>
            </a:r>
            <a:r>
              <a:rPr lang="en-GB" dirty="0"/>
              <a:t>, https://www.nhs.uk/mental-health/feelings-symptoms-behaviours/behaviours/eating-disorders/overview/</a:t>
            </a:r>
            <a:endParaRPr dirty="0"/>
          </a:p>
          <a:p>
            <a:pPr marL="171450" marR="0" lvl="0" indent="-95250" algn="l" rtl="0">
              <a:lnSpc>
                <a:spcPct val="100000"/>
              </a:lnSpc>
              <a:spcBef>
                <a:spcPts val="0"/>
              </a:spcBef>
              <a:spcAft>
                <a:spcPts val="0"/>
              </a:spcAft>
              <a:buClr>
                <a:schemeClr val="dk1"/>
              </a:buClr>
              <a:buSzPts val="1200"/>
              <a:buFont typeface="Arial"/>
              <a:buNone/>
            </a:pPr>
            <a:endParaRPr dirty="0"/>
          </a:p>
        </p:txBody>
      </p:sp>
      <p:sp>
        <p:nvSpPr>
          <p:cNvPr id="1720" name="Google Shape;1720;p1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8"/>
        <p:cNvGrpSpPr/>
        <p:nvPr/>
      </p:nvGrpSpPr>
      <p:grpSpPr>
        <a:xfrm>
          <a:off x="0" y="0"/>
          <a:ext cx="0" cy="0"/>
          <a:chOff x="0" y="0"/>
          <a:chExt cx="0" cy="0"/>
        </a:xfrm>
      </p:grpSpPr>
      <p:sp>
        <p:nvSpPr>
          <p:cNvPr id="1629" name="Google Shape;1629;p112: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0" name="Google Shape;1630;p112: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7: eating disorders (continued)</a:t>
            </a:r>
            <a:endParaRPr dirty="0"/>
          </a:p>
          <a:p>
            <a:pPr marL="0" marR="0" lvl="0" indent="0" algn="l" rtl="0">
              <a:lnSpc>
                <a:spcPct val="100000"/>
              </a:lnSpc>
              <a:spcBef>
                <a:spcPts val="0"/>
              </a:spcBef>
              <a:spcAft>
                <a:spcPts val="0"/>
              </a:spcAft>
              <a:buClr>
                <a:schemeClr val="dk1"/>
              </a:buClr>
              <a:buSzPts val="1200"/>
              <a:buFont typeface="Calibri"/>
              <a:buNone/>
            </a:pPr>
            <a:endParaRPr sz="1200" b="1"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[Note: staff can also read the scenario in part 4 of the activity pack]</a:t>
            </a:r>
            <a:endParaRPr dirty="0"/>
          </a:p>
          <a:p>
            <a:pPr marL="0" lvl="0" indent="0" algn="l" rtl="0">
              <a:spcBef>
                <a:spcPts val="0"/>
              </a:spcBef>
              <a:spcAft>
                <a:spcPts val="0"/>
              </a:spcAft>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Give staff </a:t>
            </a:r>
            <a:r>
              <a:rPr lang="en-GB" b="1" dirty="0"/>
              <a:t>5 minutes </a:t>
            </a:r>
            <a:r>
              <a:rPr lang="en-GB" dirty="0"/>
              <a:t>for this activity </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Ask staff to read the scenario on the slide</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Then, ask them to discuss any concerns they might have in small groups, or with the person next to them </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Ask 1 or 2 groups to feed back</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Make sure your discussion involves the following points:</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We can’t know for sure in this situation. However, there are potential signs for concern which should be reported to the DSL. These include:</a:t>
            </a:r>
            <a:endParaRPr sz="1400" b="0" i="0" u="none" strike="noStrike" dirty="0">
              <a:solidFill>
                <a:schemeClr val="dk1"/>
              </a:solidFill>
              <a:latin typeface="Calibri"/>
              <a:ea typeface="Calibri"/>
              <a:cs typeface="Calibri"/>
              <a:sym typeface="Calibri"/>
            </a:endParaRPr>
          </a:p>
          <a:p>
            <a:pPr marL="1085850" lvl="2"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Wearing overly baggy clothes, even on warm days</a:t>
            </a:r>
            <a:endParaRPr sz="1400" b="0" i="0" u="none" strike="noStrike" dirty="0">
              <a:solidFill>
                <a:schemeClr val="dk1"/>
              </a:solidFill>
              <a:latin typeface="Calibri"/>
              <a:ea typeface="Calibri"/>
              <a:cs typeface="Calibri"/>
              <a:sym typeface="Calibri"/>
            </a:endParaRPr>
          </a:p>
          <a:p>
            <a:pPr marL="1085850" lvl="2"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Not eating as much as usual</a:t>
            </a:r>
            <a:endParaRPr sz="1400" b="0" i="0" u="none" strike="noStrike" dirty="0">
              <a:solidFill>
                <a:schemeClr val="dk1"/>
              </a:solidFill>
              <a:latin typeface="Calibri"/>
              <a:ea typeface="Calibri"/>
              <a:cs typeface="Calibri"/>
              <a:sym typeface="Calibri"/>
            </a:endParaRPr>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This doesn’t mean Yusuf has an eating disorder, but it’s important to report these changes</a:t>
            </a: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Your DSL might have more information, and this will help them build a clearer picture</a:t>
            </a: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Remember, eating disorders can affect anyone, so it doesn’t matter that Yusuf is a boy. His sudden use of baggy clothes could be masking physical changes such as weight loss</a:t>
            </a: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Only trained professionals can diagnose eating disorders, but this information may be a key indicator that Yusuf needs more support</a:t>
            </a:r>
            <a:endParaRPr dirty="0"/>
          </a:p>
          <a:p>
            <a:pPr marL="285750" lvl="0" indent="-209550" algn="l" rtl="0">
              <a:spcBef>
                <a:spcPts val="0"/>
              </a:spcBef>
              <a:spcAft>
                <a:spcPts val="0"/>
              </a:spcAft>
              <a:buClr>
                <a:schemeClr val="dk1"/>
              </a:buClr>
              <a:buSzPts val="1200"/>
              <a:buFont typeface="Arial"/>
              <a:buNone/>
            </a:pPr>
            <a:endParaRPr dirty="0">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Webdings" panose="05030102010509060703" pitchFamily="18" charset="2"/>
              <a:buChar char="i"/>
            </a:pPr>
            <a:r>
              <a:rPr lang="en-GB" b="1" dirty="0">
                <a:latin typeface="Arial"/>
                <a:ea typeface="Arial"/>
                <a:cs typeface="Arial"/>
                <a:sym typeface="Arial"/>
              </a:rPr>
              <a:t>If you need a more in-depth look at this topic, you can use our:</a:t>
            </a:r>
            <a:endParaRPr dirty="0"/>
          </a:p>
          <a:p>
            <a:pPr marL="171450" lvl="0" indent="-171450" algn="l" rtl="0">
              <a:spcBef>
                <a:spcPts val="0"/>
              </a:spcBef>
              <a:spcAft>
                <a:spcPts val="0"/>
              </a:spcAft>
              <a:buClr>
                <a:schemeClr val="dk1"/>
              </a:buClr>
              <a:buSzPts val="1200"/>
              <a:buFont typeface="Arial"/>
              <a:buChar char="•"/>
            </a:pPr>
            <a:r>
              <a:rPr lang="en-GB" b="1" dirty="0">
                <a:latin typeface="Arial"/>
                <a:ea typeface="Arial"/>
                <a:cs typeface="Arial"/>
                <a:sym typeface="Arial"/>
              </a:rPr>
              <a:t>Staff factsheet: https://safeguarding.thekeysupport.com/factsheets-and-briefings/eating-disorders-staff-factsheet</a:t>
            </a:r>
            <a:endParaRPr dirty="0"/>
          </a:p>
          <a:p>
            <a:pPr marL="171450" lvl="0" indent="-171450" algn="l" rtl="0">
              <a:spcBef>
                <a:spcPts val="0"/>
              </a:spcBef>
              <a:spcAft>
                <a:spcPts val="0"/>
              </a:spcAft>
              <a:buClr>
                <a:schemeClr val="dk1"/>
              </a:buClr>
              <a:buSzPts val="1200"/>
              <a:buFont typeface="Arial"/>
              <a:buChar char="•"/>
            </a:pPr>
            <a:r>
              <a:rPr lang="en-GB" sz="1200" b="1" i="0" u="none" strike="noStrike" dirty="0">
                <a:solidFill>
                  <a:schemeClr val="dk1"/>
                </a:solidFill>
                <a:latin typeface="Calibri"/>
                <a:ea typeface="Calibri"/>
                <a:cs typeface="Calibri"/>
                <a:sym typeface="Calibri"/>
              </a:rPr>
              <a:t>Staff briefing: https://safeguarding.thekeysupport.com/factsheets-and-briefings/pupil-mental-health-eating-disorders/</a:t>
            </a:r>
            <a:endParaRPr dirty="0"/>
          </a:p>
          <a:p>
            <a:pPr marL="171450" lvl="0" indent="-171450" algn="l" rtl="0">
              <a:spcBef>
                <a:spcPts val="0"/>
              </a:spcBef>
              <a:spcAft>
                <a:spcPts val="0"/>
              </a:spcAft>
              <a:buClr>
                <a:schemeClr val="dk1"/>
              </a:buClr>
              <a:buSzPts val="1200"/>
              <a:buFont typeface="Arial"/>
              <a:buChar char="•"/>
            </a:pPr>
            <a:r>
              <a:rPr lang="en-GB" sz="1200" b="1" i="0" u="none" strike="noStrike" dirty="0">
                <a:solidFill>
                  <a:schemeClr val="dk1"/>
                </a:solidFill>
                <a:latin typeface="Calibri"/>
                <a:ea typeface="Calibri"/>
                <a:cs typeface="Calibri"/>
                <a:sym typeface="Calibri"/>
              </a:rPr>
              <a:t>eLearning course: https://safeguarding.thekeysupport.com/pupil-mental-health-eating-disorders/</a:t>
            </a:r>
            <a:endParaRPr dirty="0"/>
          </a:p>
          <a:p>
            <a:pPr marL="171450" lvl="0" indent="-95250" algn="l" rtl="0">
              <a:spcBef>
                <a:spcPts val="0"/>
              </a:spcBef>
              <a:spcAft>
                <a:spcPts val="0"/>
              </a:spcAft>
              <a:buClr>
                <a:schemeClr val="dk1"/>
              </a:buClr>
              <a:buSzPts val="1200"/>
              <a:buFont typeface="Arial"/>
              <a:buNone/>
            </a:pPr>
            <a:endParaRPr dirty="0"/>
          </a:p>
        </p:txBody>
      </p:sp>
      <p:sp>
        <p:nvSpPr>
          <p:cNvPr id="1631" name="Google Shape;1631;p112: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121</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4"/>
        <p:cNvGrpSpPr/>
        <p:nvPr/>
      </p:nvGrpSpPr>
      <p:grpSpPr>
        <a:xfrm>
          <a:off x="0" y="0"/>
          <a:ext cx="0" cy="0"/>
          <a:chOff x="0" y="0"/>
          <a:chExt cx="0" cy="0"/>
        </a:xfrm>
      </p:grpSpPr>
      <p:sp>
        <p:nvSpPr>
          <p:cNvPr id="1745" name="Google Shape;1745;p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746" name="Google Shape;1746;p1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7: eating disorders (continued) </a:t>
            </a:r>
            <a:endParaRPr dirty="0"/>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Remind staff that, under KCSIE, if they have a mental health concern about a child that’s also a safeguarding concern, they should follow your child protection policy and tell the DSL or deputy without delay</a:t>
            </a:r>
            <a:endParaRPr dirty="0"/>
          </a:p>
          <a:p>
            <a:pPr marL="628650" lvl="1" indent="-171450" algn="l" rtl="0">
              <a:spcBef>
                <a:spcPts val="0"/>
              </a:spcBef>
              <a:spcAft>
                <a:spcPts val="0"/>
              </a:spcAft>
              <a:buClr>
                <a:schemeClr val="dk1"/>
              </a:buClr>
              <a:buSzPts val="1200"/>
              <a:buFont typeface="Arial"/>
              <a:buChar char="•"/>
            </a:pPr>
            <a:r>
              <a:rPr lang="en-GB" dirty="0"/>
              <a:t>If a child has an eating disorder, they are likely at risk of harm, so it will be a safeguarding concern</a:t>
            </a:r>
            <a:endParaRPr dirty="0"/>
          </a:p>
          <a:p>
            <a:pPr marL="171450" lvl="0" indent="-95250" algn="l" rtl="0">
              <a:spcBef>
                <a:spcPts val="0"/>
              </a:spcBef>
              <a:spcAft>
                <a:spcPts val="0"/>
              </a:spcAft>
              <a:buClr>
                <a:schemeClr val="dk1"/>
              </a:buClr>
              <a:buSzPts val="1200"/>
              <a:buFont typeface="Arial"/>
              <a:buNone/>
            </a:pPr>
            <a:endParaRPr dirty="0"/>
          </a:p>
          <a:p>
            <a:pPr marL="171450" lvl="0" indent="-95250" algn="l" rtl="0">
              <a:spcBef>
                <a:spcPts val="0"/>
              </a:spcBef>
              <a:spcAft>
                <a:spcPts val="0"/>
              </a:spcAft>
              <a:buClr>
                <a:schemeClr val="dk1"/>
              </a:buClr>
              <a:buSzPts val="1200"/>
              <a:buFont typeface="Arial"/>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747" name="Google Shape;1747;p1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3"/>
        <p:cNvGrpSpPr/>
        <p:nvPr/>
      </p:nvGrpSpPr>
      <p:grpSpPr>
        <a:xfrm>
          <a:off x="0" y="0"/>
          <a:ext cx="0" cy="0"/>
          <a:chOff x="0" y="0"/>
          <a:chExt cx="0" cy="0"/>
        </a:xfrm>
      </p:grpSpPr>
      <p:sp>
        <p:nvSpPr>
          <p:cNvPr id="1754" name="Google Shape;1754;p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dirty="0"/>
          </a:p>
        </p:txBody>
      </p:sp>
      <p:sp>
        <p:nvSpPr>
          <p:cNvPr id="1755" name="Google Shape;1755;p1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8: anxiety and panic attacks</a:t>
            </a:r>
            <a:endParaRPr dirty="0"/>
          </a:p>
          <a:p>
            <a:pPr marL="0" marR="0" lvl="0" indent="0" algn="l" rtl="0">
              <a:lnSpc>
                <a:spcPct val="100000"/>
              </a:lnSpc>
              <a:spcBef>
                <a:spcPts val="1200"/>
              </a:spcBef>
              <a:spcAft>
                <a:spcPts val="0"/>
              </a:spcAft>
              <a:buClr>
                <a:schemeClr val="dk1"/>
              </a:buClr>
              <a:buSzPts val="1200"/>
              <a:buFont typeface="Arial"/>
              <a:buNone/>
            </a:pPr>
            <a:endParaRPr sz="1200" b="1" dirty="0">
              <a:latin typeface="Arial"/>
              <a:ea typeface="Arial"/>
              <a:cs typeface="Arial"/>
              <a:sym typeface="Arial"/>
            </a:endParaRPr>
          </a:p>
          <a:p>
            <a:pPr marL="171450" marR="0" lvl="0" indent="-171450" algn="l" rtl="0">
              <a:lnSpc>
                <a:spcPct val="100000"/>
              </a:lnSpc>
              <a:spcBef>
                <a:spcPts val="1200"/>
              </a:spcBef>
              <a:spcAft>
                <a:spcPts val="0"/>
              </a:spcAft>
              <a:buClr>
                <a:schemeClr val="dk1"/>
              </a:buClr>
              <a:buSzPts val="1200"/>
              <a:buFont typeface="Arial"/>
              <a:buChar char="•"/>
            </a:pPr>
            <a:r>
              <a:rPr lang="en-GB" sz="1200" b="0" dirty="0">
                <a:latin typeface="Arial"/>
                <a:ea typeface="Arial"/>
                <a:cs typeface="Arial"/>
                <a:sym typeface="Arial"/>
              </a:rPr>
              <a:t>Tell staff that you’re going to talk about anxiety and panic attacks </a:t>
            </a:r>
            <a:endParaRPr b="0" dirty="0"/>
          </a:p>
          <a:p>
            <a:pPr marL="171450" lvl="0" indent="-171450" algn="l" rtl="0">
              <a:spcBef>
                <a:spcPts val="1200"/>
              </a:spcBef>
              <a:spcAft>
                <a:spcPts val="0"/>
              </a:spcAft>
              <a:buClr>
                <a:schemeClr val="dk1"/>
              </a:buClr>
              <a:buSzPts val="1200"/>
              <a:buFont typeface="Arial"/>
              <a:buChar char="•"/>
            </a:pPr>
            <a:r>
              <a:rPr lang="en-GB" b="0" dirty="0"/>
              <a:t>Explain to staff that anxiety disorders can be rooted in different things. Some children are born more anxious and are less able to cope with stress. Some children develop anxiety after certain events or in certain circumstance, like the examples on this slide. Children can also pick up anxious behaviour from being around anxious people</a:t>
            </a:r>
            <a:endParaRPr dirty="0"/>
          </a:p>
          <a:p>
            <a:pPr marL="171450" lvl="0" indent="-171450" algn="l" rtl="0">
              <a:spcBef>
                <a:spcPts val="1200"/>
              </a:spcBef>
              <a:spcAft>
                <a:spcPts val="0"/>
              </a:spcAft>
              <a:buClr>
                <a:schemeClr val="dk1"/>
              </a:buClr>
              <a:buSzPts val="1200"/>
              <a:buFont typeface="Arial"/>
              <a:buChar char="•"/>
            </a:pPr>
            <a:r>
              <a:rPr lang="en-GB" b="0" dirty="0"/>
              <a:t>Note that anxiety can relate to a specific thing, or it can be more general. Sometimes it’s not clear what the cause is </a:t>
            </a:r>
            <a:endParaRPr dirty="0"/>
          </a:p>
          <a:p>
            <a:pPr marL="171450" lvl="0" indent="-171450" algn="l" rtl="0">
              <a:spcBef>
                <a:spcPts val="1200"/>
              </a:spcBef>
              <a:spcAft>
                <a:spcPts val="0"/>
              </a:spcAft>
              <a:buClr>
                <a:schemeClr val="dk1"/>
              </a:buClr>
              <a:buSzPts val="1200"/>
              <a:buFont typeface="Arial"/>
              <a:buChar char="•"/>
            </a:pPr>
            <a:r>
              <a:rPr lang="en-GB" b="0" dirty="0"/>
              <a:t>Some common causes of anxiety in children can be:</a:t>
            </a:r>
            <a:endParaRPr dirty="0"/>
          </a:p>
          <a:p>
            <a:pPr marL="628650" lvl="1" indent="-171450" algn="l" rtl="0">
              <a:spcBef>
                <a:spcPts val="1200"/>
              </a:spcBef>
              <a:spcAft>
                <a:spcPts val="0"/>
              </a:spcAft>
              <a:buClr>
                <a:schemeClr val="dk1"/>
              </a:buClr>
              <a:buSzPts val="1200"/>
              <a:buFont typeface="Arial"/>
              <a:buChar char="•"/>
            </a:pPr>
            <a:r>
              <a:rPr lang="en-GB" sz="1200" b="0" dirty="0">
                <a:latin typeface="Arial"/>
                <a:ea typeface="Arial"/>
                <a:cs typeface="Arial"/>
                <a:sym typeface="Arial"/>
              </a:rPr>
              <a:t>Facing a new situation or change </a:t>
            </a:r>
            <a:endParaRPr dirty="0"/>
          </a:p>
          <a:p>
            <a:pPr marL="628650" lvl="1" indent="-171450" algn="l" rtl="0">
              <a:spcBef>
                <a:spcPts val="0"/>
              </a:spcBef>
              <a:spcAft>
                <a:spcPts val="0"/>
              </a:spcAft>
              <a:buClr>
                <a:schemeClr val="dk1"/>
              </a:buClr>
              <a:buSzPts val="1200"/>
              <a:buFont typeface="Arial"/>
              <a:buChar char="•"/>
            </a:pPr>
            <a:r>
              <a:rPr lang="en-GB" sz="1200" b="0" dirty="0">
                <a:latin typeface="Arial"/>
                <a:ea typeface="Arial"/>
                <a:cs typeface="Arial"/>
                <a:sym typeface="Arial"/>
              </a:rPr>
              <a:t>Strangers</a:t>
            </a:r>
            <a:endParaRPr dirty="0"/>
          </a:p>
          <a:p>
            <a:pPr marL="628650" lvl="1" indent="-171450" algn="l" rtl="0">
              <a:spcBef>
                <a:spcPts val="0"/>
              </a:spcBef>
              <a:spcAft>
                <a:spcPts val="0"/>
              </a:spcAft>
              <a:buClr>
                <a:schemeClr val="dk1"/>
              </a:buClr>
              <a:buSzPts val="1200"/>
              <a:buFont typeface="Arial"/>
              <a:buChar char="•"/>
            </a:pPr>
            <a:r>
              <a:rPr lang="en-GB" sz="1200" b="0" dirty="0">
                <a:latin typeface="Arial"/>
                <a:ea typeface="Arial"/>
                <a:cs typeface="Arial"/>
                <a:sym typeface="Arial"/>
              </a:rPr>
              <a:t>Separation anxiety</a:t>
            </a:r>
            <a:endParaRPr dirty="0"/>
          </a:p>
          <a:p>
            <a:pPr marL="628650" lvl="1" indent="-171450" algn="l" rtl="0">
              <a:spcBef>
                <a:spcPts val="0"/>
              </a:spcBef>
              <a:spcAft>
                <a:spcPts val="0"/>
              </a:spcAft>
              <a:buClr>
                <a:schemeClr val="dk1"/>
              </a:buClr>
              <a:buSzPts val="1200"/>
              <a:buFont typeface="Arial"/>
              <a:buChar char="•"/>
            </a:pPr>
            <a:r>
              <a:rPr lang="en-GB" sz="1200" b="0" dirty="0">
                <a:latin typeface="Arial"/>
                <a:ea typeface="Arial"/>
                <a:cs typeface="Arial"/>
                <a:sym typeface="Arial"/>
              </a:rPr>
              <a:t>Fears and phobias</a:t>
            </a:r>
            <a:endParaRPr dirty="0"/>
          </a:p>
          <a:p>
            <a:pPr marL="628650" lvl="1" indent="-171450" algn="l" rtl="0">
              <a:spcBef>
                <a:spcPts val="0"/>
              </a:spcBef>
              <a:spcAft>
                <a:spcPts val="0"/>
              </a:spcAft>
              <a:buClr>
                <a:schemeClr val="dk1"/>
              </a:buClr>
              <a:buSzPts val="1200"/>
              <a:buFont typeface="Arial"/>
              <a:buChar char="•"/>
            </a:pPr>
            <a:r>
              <a:rPr lang="en-GB" sz="1200" b="0" dirty="0">
                <a:latin typeface="Arial"/>
                <a:ea typeface="Arial"/>
                <a:cs typeface="Arial"/>
                <a:sym typeface="Arial"/>
              </a:rPr>
              <a:t>Impact of a health crisis</a:t>
            </a:r>
            <a:endParaRPr dirty="0"/>
          </a:p>
          <a:p>
            <a:pPr marL="171450" lvl="0" indent="-171450" algn="l" rtl="0">
              <a:spcBef>
                <a:spcPts val="0"/>
              </a:spcBef>
              <a:spcAft>
                <a:spcPts val="0"/>
              </a:spcAft>
              <a:buClr>
                <a:schemeClr val="dk1"/>
              </a:buClr>
              <a:buSzPts val="1200"/>
              <a:buFont typeface="Arial"/>
              <a:buChar char="•"/>
            </a:pPr>
            <a:r>
              <a:rPr lang="en-GB" sz="1200" b="0" dirty="0">
                <a:latin typeface="Arial"/>
                <a:ea typeface="Arial"/>
                <a:cs typeface="Arial"/>
                <a:sym typeface="Arial"/>
              </a:rPr>
              <a:t>Explain that for older children, their anxiety may also be rooted in:</a:t>
            </a:r>
            <a:endParaRPr dirty="0"/>
          </a:p>
          <a:p>
            <a:pPr marL="628650" lvl="1" indent="-171450" algn="l" rtl="0">
              <a:spcBef>
                <a:spcPts val="0"/>
              </a:spcBef>
              <a:spcAft>
                <a:spcPts val="0"/>
              </a:spcAft>
              <a:buClr>
                <a:schemeClr val="dk1"/>
              </a:buClr>
              <a:buSzPts val="1200"/>
              <a:buFont typeface="Arial"/>
              <a:buChar char="•"/>
            </a:pPr>
            <a:r>
              <a:rPr lang="en-GB" sz="1200" b="0" dirty="0">
                <a:latin typeface="Arial"/>
                <a:ea typeface="Arial"/>
                <a:cs typeface="Arial"/>
                <a:sym typeface="Arial"/>
              </a:rPr>
              <a:t>Change, stress and pressure, such as moving house, starting a new school or school tests</a:t>
            </a:r>
            <a:endParaRPr dirty="0"/>
          </a:p>
          <a:p>
            <a:pPr marL="628650" lvl="1" indent="-171450" algn="l" rtl="0">
              <a:spcBef>
                <a:spcPts val="0"/>
              </a:spcBef>
              <a:spcAft>
                <a:spcPts val="0"/>
              </a:spcAft>
              <a:buClr>
                <a:schemeClr val="dk1"/>
              </a:buClr>
              <a:buSzPts val="1200"/>
              <a:buFont typeface="Arial"/>
              <a:buChar char="•"/>
            </a:pPr>
            <a:r>
              <a:rPr lang="en-GB" sz="1200" b="0" dirty="0">
                <a:latin typeface="Arial"/>
                <a:ea typeface="Arial"/>
                <a:cs typeface="Arial"/>
                <a:sym typeface="Arial"/>
              </a:rPr>
              <a:t>Relationships with family and friends</a:t>
            </a:r>
            <a:endParaRPr dirty="0"/>
          </a:p>
          <a:p>
            <a:pPr marL="628650" lvl="1" indent="-171450" algn="l" rtl="0">
              <a:spcBef>
                <a:spcPts val="0"/>
              </a:spcBef>
              <a:spcAft>
                <a:spcPts val="0"/>
              </a:spcAft>
              <a:buClr>
                <a:schemeClr val="dk1"/>
              </a:buClr>
              <a:buSzPts val="1200"/>
              <a:buFont typeface="Arial"/>
              <a:buChar char="•"/>
            </a:pPr>
            <a:r>
              <a:rPr lang="en-GB" sz="1200" b="0" dirty="0">
                <a:latin typeface="Arial"/>
                <a:ea typeface="Arial"/>
                <a:cs typeface="Arial"/>
                <a:sym typeface="Arial"/>
              </a:rPr>
              <a:t>World events and the news</a:t>
            </a:r>
            <a:endParaRPr dirty="0"/>
          </a:p>
          <a:p>
            <a:pPr marL="628650" lvl="1" indent="-171450" algn="l" rtl="0">
              <a:spcBef>
                <a:spcPts val="0"/>
              </a:spcBef>
              <a:spcAft>
                <a:spcPts val="0"/>
              </a:spcAft>
              <a:buClr>
                <a:schemeClr val="dk1"/>
              </a:buClr>
              <a:buSzPts val="1200"/>
              <a:buFont typeface="Arial"/>
              <a:buChar char="•"/>
            </a:pPr>
            <a:r>
              <a:rPr lang="en-GB" sz="1200" b="0" dirty="0">
                <a:latin typeface="Arial"/>
                <a:ea typeface="Arial"/>
                <a:cs typeface="Arial"/>
                <a:sym typeface="Arial"/>
              </a:rPr>
              <a:t>Their physical health, especially if there have been changes</a:t>
            </a:r>
            <a:endParaRPr dirty="0"/>
          </a:p>
          <a:p>
            <a:pPr marL="628650" lvl="1" indent="-171450" algn="l" rtl="0">
              <a:spcBef>
                <a:spcPts val="0"/>
              </a:spcBef>
              <a:spcAft>
                <a:spcPts val="0"/>
              </a:spcAft>
              <a:buClr>
                <a:schemeClr val="dk1"/>
              </a:buClr>
              <a:buSzPts val="1200"/>
              <a:buFont typeface="Arial"/>
              <a:buChar char="•"/>
            </a:pPr>
            <a:r>
              <a:rPr lang="en-GB" sz="1200" b="0" dirty="0">
                <a:latin typeface="Arial"/>
                <a:ea typeface="Arial"/>
                <a:cs typeface="Arial"/>
                <a:sym typeface="Arial"/>
              </a:rPr>
              <a:t>Bullying or abuse</a:t>
            </a:r>
            <a:endParaRPr dirty="0"/>
          </a:p>
          <a:p>
            <a:pPr marL="171450" lvl="0" indent="-171450" algn="l" rtl="0">
              <a:spcBef>
                <a:spcPts val="0"/>
              </a:spcBef>
              <a:spcAft>
                <a:spcPts val="0"/>
              </a:spcAft>
              <a:buClr>
                <a:schemeClr val="dk1"/>
              </a:buClr>
              <a:buSzPts val="1200"/>
              <a:buFont typeface="Arial"/>
              <a:buChar char="•"/>
            </a:pPr>
            <a:r>
              <a:rPr lang="en-GB" b="0" dirty="0">
                <a:latin typeface="Arial"/>
                <a:ea typeface="Arial"/>
                <a:cs typeface="Arial"/>
                <a:sym typeface="Arial"/>
              </a:rPr>
              <a:t>Remind staff that a child might be affected by any of these factors, regardless of their age</a:t>
            </a:r>
            <a:endParaRPr dirty="0"/>
          </a:p>
          <a:p>
            <a:pPr marL="171450" lvl="0" indent="-95250" algn="l" rtl="0">
              <a:spcBef>
                <a:spcPts val="0"/>
              </a:spcBef>
              <a:spcAft>
                <a:spcPts val="0"/>
              </a:spcAft>
              <a:buClr>
                <a:schemeClr val="dk1"/>
              </a:buClr>
              <a:buSzPts val="1200"/>
              <a:buFont typeface="Arial"/>
              <a:buNone/>
            </a:pPr>
            <a:endParaRPr b="0" dirty="0">
              <a:latin typeface="Arial"/>
              <a:ea typeface="Arial"/>
              <a:cs typeface="Arial"/>
              <a:sym typeface="Arial"/>
            </a:endParaRPr>
          </a:p>
          <a:p>
            <a:pPr marL="171450" lvl="0" indent="-171450" algn="l" rtl="0">
              <a:spcBef>
                <a:spcPts val="0"/>
              </a:spcBef>
              <a:spcAft>
                <a:spcPts val="0"/>
              </a:spcAft>
              <a:buFont typeface="Webdings" panose="05030102010509060703" pitchFamily="18" charset="2"/>
              <a:buChar char="i"/>
            </a:pPr>
            <a:r>
              <a:rPr lang="en-GB" b="1" dirty="0">
                <a:latin typeface="Arial"/>
                <a:ea typeface="Arial"/>
                <a:cs typeface="Arial"/>
                <a:sym typeface="Arial"/>
              </a:rPr>
              <a:t>For more in-depth training on anxiety and panic attacks, signpost staff to our:</a:t>
            </a:r>
            <a:endParaRPr dirty="0"/>
          </a:p>
          <a:p>
            <a:pPr marL="171450" lvl="0" indent="-171450" algn="l" rtl="0">
              <a:spcBef>
                <a:spcPts val="0"/>
              </a:spcBef>
              <a:spcAft>
                <a:spcPts val="0"/>
              </a:spcAft>
              <a:buClr>
                <a:schemeClr val="dk1"/>
              </a:buClr>
              <a:buSzPts val="1200"/>
              <a:buFont typeface="Arial"/>
              <a:buChar char="•"/>
            </a:pPr>
            <a:r>
              <a:rPr lang="en-GB" b="1" dirty="0">
                <a:latin typeface="Arial"/>
                <a:ea typeface="Arial"/>
                <a:cs typeface="Arial"/>
                <a:sym typeface="Arial"/>
              </a:rPr>
              <a:t>On-demand eLearning course on pupil mental health and anxiety: https://safeguarding.thekeysupport.com/pupil-mental-health-anxiety/</a:t>
            </a:r>
            <a:endParaRPr dirty="0"/>
          </a:p>
          <a:p>
            <a:pPr marL="171450" lvl="0" indent="-171450" algn="l" rtl="0">
              <a:spcBef>
                <a:spcPts val="0"/>
              </a:spcBef>
              <a:spcAft>
                <a:spcPts val="0"/>
              </a:spcAft>
              <a:buClr>
                <a:schemeClr val="dk1"/>
              </a:buClr>
              <a:buSzPts val="1200"/>
              <a:buFont typeface="Arial"/>
              <a:buChar char="•"/>
            </a:pPr>
            <a:r>
              <a:rPr lang="en-GB" sz="1200" b="1" u="none" dirty="0"/>
              <a:t>Staff briefing on anxiety: https://safeguarding.thekeysupport.com/factsheets-and-briefings/pupil-mental-health-anxiety</a:t>
            </a:r>
            <a:endParaRPr dirty="0"/>
          </a:p>
          <a:p>
            <a:pPr marL="171450" lvl="0" indent="-9525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1450" lvl="0" indent="-171450" algn="l" rtl="0">
              <a:spcBef>
                <a:spcPts val="0"/>
              </a:spcBef>
              <a:spcAft>
                <a:spcPts val="0"/>
              </a:spcAft>
              <a:buClr>
                <a:schemeClr val="dk1"/>
              </a:buClr>
              <a:buSzPts val="1200"/>
              <a:buFont typeface="Arial"/>
              <a:buChar char="•"/>
            </a:pPr>
            <a:r>
              <a:rPr lang="en-GB" dirty="0"/>
              <a:t>NHS inform, </a:t>
            </a:r>
            <a:r>
              <a:rPr lang="en-GB" i="1" dirty="0"/>
              <a:t>Anxiety disorders in children</a:t>
            </a:r>
            <a:r>
              <a:rPr lang="en-GB" dirty="0"/>
              <a:t>, https://www.nhsinform.scot/illnesses-and-conditions/mental-health/anxiety-disorders-in-children/</a:t>
            </a:r>
            <a:endParaRPr dirty="0"/>
          </a:p>
          <a:p>
            <a:pPr marL="457200" lvl="1" indent="0" algn="l" rtl="0">
              <a:spcBef>
                <a:spcPts val="0"/>
              </a:spcBef>
              <a:spcAft>
                <a:spcPts val="0"/>
              </a:spcAft>
              <a:buClr>
                <a:schemeClr val="dk1"/>
              </a:buClr>
              <a:buSzPts val="1200"/>
              <a:buFont typeface="Arial"/>
              <a:buNone/>
            </a:pPr>
            <a:endParaRPr b="0" dirty="0"/>
          </a:p>
        </p:txBody>
      </p:sp>
      <p:sp>
        <p:nvSpPr>
          <p:cNvPr id="1756" name="Google Shape;1756;p1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123</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6"/>
        <p:cNvGrpSpPr/>
        <p:nvPr/>
      </p:nvGrpSpPr>
      <p:grpSpPr>
        <a:xfrm>
          <a:off x="0" y="0"/>
          <a:ext cx="0" cy="0"/>
          <a:chOff x="0" y="0"/>
          <a:chExt cx="0" cy="0"/>
        </a:xfrm>
      </p:grpSpPr>
      <p:sp>
        <p:nvSpPr>
          <p:cNvPr id="1767" name="Google Shape;1767;p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dirty="0"/>
          </a:p>
        </p:txBody>
      </p:sp>
      <p:sp>
        <p:nvSpPr>
          <p:cNvPr id="1768" name="Google Shape;1768;p1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8: anxiety and panic attacks (continued)</a:t>
            </a:r>
            <a:endParaRPr dirty="0"/>
          </a:p>
          <a:p>
            <a:pPr marL="0" marR="0" lvl="0" indent="0" algn="l" rtl="0">
              <a:lnSpc>
                <a:spcPct val="100000"/>
              </a:lnSpc>
              <a:spcBef>
                <a:spcPts val="0"/>
              </a:spcBef>
              <a:spcAft>
                <a:spcPts val="0"/>
              </a:spcAft>
              <a:buClr>
                <a:schemeClr val="dk1"/>
              </a:buClr>
              <a:buSzPts val="1200"/>
              <a:buFont typeface="Arial"/>
              <a:buNone/>
            </a:pPr>
            <a:endParaRPr b="0" dirty="0"/>
          </a:p>
          <a:p>
            <a:pPr marL="171450" lvl="0" indent="-171450" algn="l" rtl="0">
              <a:spcBef>
                <a:spcPts val="0"/>
              </a:spcBef>
              <a:spcAft>
                <a:spcPts val="0"/>
              </a:spcAft>
              <a:buClr>
                <a:schemeClr val="dk1"/>
              </a:buClr>
              <a:buSzPts val="1200"/>
              <a:buFont typeface="Arial"/>
              <a:buChar char="•"/>
            </a:pPr>
            <a:r>
              <a:rPr lang="en-GB" b="0" dirty="0"/>
              <a:t>Tell staff that now that they’ve got a better understanding of what anxiety is, you’re going to look at how to spot children who may be struggling with it</a:t>
            </a:r>
            <a:endParaRPr dirty="0"/>
          </a:p>
          <a:p>
            <a:pPr marL="171450" lvl="0" indent="-171450" algn="l" rtl="0">
              <a:spcBef>
                <a:spcPts val="0"/>
              </a:spcBef>
              <a:spcAft>
                <a:spcPts val="0"/>
              </a:spcAft>
              <a:buClr>
                <a:schemeClr val="dk1"/>
              </a:buClr>
              <a:buSzPts val="1200"/>
              <a:buFont typeface="Arial"/>
              <a:buChar char="•"/>
            </a:pPr>
            <a:r>
              <a:rPr lang="en-GB" b="0" dirty="0"/>
              <a:t>Run through the signs on the slide. </a:t>
            </a:r>
            <a:r>
              <a:rPr lang="en-GB" dirty="0"/>
              <a:t>Staff should look out for these indicators that a pupil might be feeling anxiety that has gone beyond normal worries:</a:t>
            </a:r>
            <a:endParaRPr dirty="0"/>
          </a:p>
          <a:p>
            <a:pPr marL="628650" lvl="1" indent="-171450" algn="l" rtl="0">
              <a:spcBef>
                <a:spcPts val="0"/>
              </a:spcBef>
              <a:spcAft>
                <a:spcPts val="0"/>
              </a:spcAft>
              <a:buClr>
                <a:schemeClr val="dk1"/>
              </a:buClr>
              <a:buSzPts val="1200"/>
              <a:buFont typeface="Arial"/>
              <a:buChar char="•"/>
            </a:pPr>
            <a:r>
              <a:rPr lang="en-GB" b="0" dirty="0"/>
              <a:t>Not interacting in class: this could be not taking part in discussions or group work, not answering questions or going the toilet to avoid things</a:t>
            </a:r>
            <a:endParaRPr dirty="0"/>
          </a:p>
          <a:p>
            <a:pPr marL="628650" lvl="1" indent="-171450" algn="l" rtl="0">
              <a:spcBef>
                <a:spcPts val="0"/>
              </a:spcBef>
              <a:spcAft>
                <a:spcPts val="0"/>
              </a:spcAft>
              <a:buClr>
                <a:schemeClr val="dk1"/>
              </a:buClr>
              <a:buSzPts val="1200"/>
              <a:buFont typeface="Arial"/>
              <a:buChar char="•"/>
            </a:pPr>
            <a:r>
              <a:rPr lang="en-GB" b="0" dirty="0"/>
              <a:t>Turning down invitations and spending time alone</a:t>
            </a:r>
            <a:endParaRPr dirty="0"/>
          </a:p>
          <a:p>
            <a:pPr marL="628650" lvl="1" indent="-171450" algn="l" rtl="0">
              <a:spcBef>
                <a:spcPts val="0"/>
              </a:spcBef>
              <a:spcAft>
                <a:spcPts val="0"/>
              </a:spcAft>
              <a:buClr>
                <a:schemeClr val="dk1"/>
              </a:buClr>
              <a:buSzPts val="1200"/>
              <a:buFont typeface="Arial"/>
              <a:buChar char="•"/>
            </a:pPr>
            <a:r>
              <a:rPr lang="en-GB" b="0" dirty="0"/>
              <a:t>Outbursts or ‘freezing’ if asked to do something: a child might get angry or irritable quickly, seem out of control during outbursts or they might be completely unable to act</a:t>
            </a:r>
            <a:endParaRPr dirty="0"/>
          </a:p>
          <a:p>
            <a:pPr marL="628650" lvl="1" indent="-171450" algn="l" rtl="0">
              <a:spcBef>
                <a:spcPts val="0"/>
              </a:spcBef>
              <a:spcAft>
                <a:spcPts val="0"/>
              </a:spcAft>
              <a:buClr>
                <a:schemeClr val="dk1"/>
              </a:buClr>
              <a:buSzPts val="1200"/>
              <a:buFont typeface="Arial"/>
              <a:buChar char="•"/>
            </a:pPr>
            <a:r>
              <a:rPr lang="en-GB" b="0" dirty="0"/>
              <a:t>Physical signs: looking tense or shaky, complaining about headaches or stomach aches, or feeling hot or sweaty. A child might have trouble sitting still or ask to use the toilet more. Staff might also see behaviours such as nail biting or skin picking</a:t>
            </a:r>
            <a:endParaRPr dirty="0"/>
          </a:p>
          <a:p>
            <a:pPr marL="628650" lvl="1" indent="-171450" algn="l" rtl="0">
              <a:spcBef>
                <a:spcPts val="0"/>
              </a:spcBef>
              <a:spcAft>
                <a:spcPts val="0"/>
              </a:spcAft>
              <a:buClr>
                <a:schemeClr val="dk1"/>
              </a:buClr>
              <a:buSzPts val="1200"/>
              <a:buFont typeface="Arial"/>
              <a:buChar char="•"/>
            </a:pPr>
            <a:r>
              <a:rPr lang="en-GB" b="0" dirty="0"/>
              <a:t>Difficulty concentrating: a child’s concentration might be poor, or they might lack focus on schoolwork</a:t>
            </a:r>
            <a:endParaRPr dirty="0"/>
          </a:p>
          <a:p>
            <a:pPr marL="628650" lvl="1" indent="-171450" algn="l" rtl="0">
              <a:spcBef>
                <a:spcPts val="0"/>
              </a:spcBef>
              <a:spcAft>
                <a:spcPts val="0"/>
              </a:spcAft>
              <a:buClr>
                <a:schemeClr val="dk1"/>
              </a:buClr>
              <a:buSzPts val="1200"/>
              <a:buFont typeface="Arial"/>
              <a:buChar char="•"/>
            </a:pPr>
            <a:r>
              <a:rPr lang="en-GB" b="0" dirty="0"/>
              <a:t>Tiredness due to poor sleep</a:t>
            </a:r>
            <a:endParaRPr dirty="0"/>
          </a:p>
          <a:p>
            <a:pPr marL="628650" lvl="1" indent="-171450" algn="l" rtl="0">
              <a:spcBef>
                <a:spcPts val="0"/>
              </a:spcBef>
              <a:spcAft>
                <a:spcPts val="0"/>
              </a:spcAft>
              <a:buClr>
                <a:schemeClr val="dk1"/>
              </a:buClr>
              <a:buSzPts val="1200"/>
              <a:buFont typeface="Arial"/>
              <a:buChar char="•"/>
            </a:pPr>
            <a:r>
              <a:rPr lang="en-GB" b="0" dirty="0"/>
              <a:t>Clinginess towards parents or carers</a:t>
            </a:r>
            <a:endParaRPr dirty="0"/>
          </a:p>
          <a:p>
            <a:pPr marL="628650" lvl="1" indent="-171450" algn="l" rtl="0">
              <a:spcBef>
                <a:spcPts val="0"/>
              </a:spcBef>
              <a:spcAft>
                <a:spcPts val="0"/>
              </a:spcAft>
              <a:buClr>
                <a:schemeClr val="dk1"/>
              </a:buClr>
              <a:buSzPts val="1200"/>
              <a:buFont typeface="Arial"/>
              <a:buChar char="•"/>
            </a:pPr>
            <a:r>
              <a:rPr lang="en-GB" b="0" dirty="0"/>
              <a:t>Panic attacks (note that you’ll cover these in more detail later)</a:t>
            </a:r>
            <a:endParaRPr dirty="0"/>
          </a:p>
          <a:p>
            <a:pPr marL="628650" lvl="1" indent="-171450" algn="l" rtl="0">
              <a:spcBef>
                <a:spcPts val="0"/>
              </a:spcBef>
              <a:spcAft>
                <a:spcPts val="0"/>
              </a:spcAft>
              <a:buClr>
                <a:schemeClr val="dk1"/>
              </a:buClr>
              <a:buSzPts val="1200"/>
              <a:buFont typeface="Arial"/>
              <a:buChar char="•"/>
            </a:pPr>
            <a:r>
              <a:rPr lang="en-GB" b="0" dirty="0"/>
              <a:t>Eating more or less than usual</a:t>
            </a:r>
            <a:br>
              <a:rPr lang="en-GB" b="0" dirty="0"/>
            </a:br>
            <a:endParaRPr b="0" dirty="0"/>
          </a:p>
          <a:p>
            <a:pPr marL="171450" lvl="0" indent="-171450" algn="l" rtl="0">
              <a:spcBef>
                <a:spcPts val="0"/>
              </a:spcBef>
              <a:spcAft>
                <a:spcPts val="0"/>
              </a:spcAft>
              <a:buClr>
                <a:schemeClr val="dk1"/>
              </a:buClr>
              <a:buSzPts val="1200"/>
              <a:buFont typeface="Arial"/>
              <a:buChar char="•"/>
            </a:pPr>
            <a:r>
              <a:rPr lang="en-GB" b="0" dirty="0"/>
              <a:t>Note</a:t>
            </a:r>
            <a:r>
              <a:rPr lang="en-GB" dirty="0"/>
              <a:t> that many of these signs reflect a ‘fight, flight or freeze’ response. For example, turning down invitations could be a ‘flight’ response and having an outburst could be their ‘fight’ response</a:t>
            </a:r>
            <a:endParaRPr dirty="0"/>
          </a:p>
          <a:p>
            <a:pPr marL="0" lvl="0" indent="0" algn="l" rtl="0">
              <a:spcBef>
                <a:spcPts val="0"/>
              </a:spcBef>
              <a:spcAft>
                <a:spcPts val="0"/>
              </a:spcAft>
              <a:buClr>
                <a:schemeClr val="dk1"/>
              </a:buClr>
              <a:buSzPts val="1200"/>
              <a:buFont typeface="Arimo"/>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0730" lvl="0" indent="-170730" algn="l" rtl="0">
              <a:spcBef>
                <a:spcPts val="0"/>
              </a:spcBef>
              <a:spcAft>
                <a:spcPts val="0"/>
              </a:spcAft>
              <a:buClr>
                <a:schemeClr val="dk1"/>
              </a:buClr>
              <a:buSzPts val="1200"/>
              <a:buFont typeface="Arial"/>
              <a:buChar char="•"/>
            </a:pPr>
            <a:r>
              <a:rPr lang="en-GB" dirty="0"/>
              <a:t>GOV.UK – DfE, </a:t>
            </a:r>
            <a:r>
              <a:rPr lang="en-GB" i="1" dirty="0"/>
              <a:t>Keeping Children Safe in Education</a:t>
            </a:r>
            <a:r>
              <a:rPr lang="en-GB" dirty="0"/>
              <a:t>. https://www.gov.uk/government/publications/keeping-children-safe-in-education--2</a:t>
            </a:r>
            <a:endParaRPr dirty="0"/>
          </a:p>
          <a:p>
            <a:pPr marL="170730" lvl="0" indent="-170730" algn="l" rtl="0">
              <a:spcBef>
                <a:spcPts val="0"/>
              </a:spcBef>
              <a:spcAft>
                <a:spcPts val="0"/>
              </a:spcAft>
              <a:buClr>
                <a:schemeClr val="dk1"/>
              </a:buClr>
              <a:buSzPts val="1200"/>
              <a:buFont typeface="Arial"/>
              <a:buChar char="•"/>
            </a:pPr>
            <a:r>
              <a:rPr lang="en-GB" b="0" dirty="0"/>
              <a:t>NHS, </a:t>
            </a:r>
            <a:r>
              <a:rPr lang="en-GB" b="0" i="1" dirty="0"/>
              <a:t>Anxiety  disorders in children</a:t>
            </a:r>
            <a:r>
              <a:rPr lang="en-GB" b="0" dirty="0"/>
              <a:t>, </a:t>
            </a:r>
            <a:r>
              <a:rPr lang="en-GB" dirty="0"/>
              <a:t>https://www.nhs.uk/mental-health/children-and-young-adults/advice-for-parents/anxiety-disorders-in-children/</a:t>
            </a:r>
            <a:endParaRPr dirty="0"/>
          </a:p>
          <a:p>
            <a:pPr marL="170730" lvl="0" indent="-170730" algn="l" rtl="0">
              <a:spcBef>
                <a:spcPts val="0"/>
              </a:spcBef>
              <a:spcAft>
                <a:spcPts val="0"/>
              </a:spcAft>
              <a:buClr>
                <a:schemeClr val="dk1"/>
              </a:buClr>
              <a:buSzPts val="1200"/>
              <a:buFont typeface="Arial"/>
              <a:buChar char="•"/>
            </a:pPr>
            <a:r>
              <a:rPr lang="en-GB" dirty="0"/>
              <a:t>Young Minds, </a:t>
            </a:r>
            <a:r>
              <a:rPr lang="en-GB" b="0" i="1" dirty="0"/>
              <a:t>Anxiety</a:t>
            </a:r>
            <a:r>
              <a:rPr lang="en-GB" dirty="0"/>
              <a:t>, https://www.youngminds.org.uk/young-person/mental-health-conditions/anxiety/</a:t>
            </a:r>
            <a:endParaRPr dirty="0"/>
          </a:p>
          <a:p>
            <a:pPr marL="170730" marR="0" lvl="0" indent="-170730" algn="l" rtl="0">
              <a:lnSpc>
                <a:spcPct val="100000"/>
              </a:lnSpc>
              <a:spcBef>
                <a:spcPts val="0"/>
              </a:spcBef>
              <a:spcAft>
                <a:spcPts val="0"/>
              </a:spcAft>
              <a:buClr>
                <a:schemeClr val="dk1"/>
              </a:buClr>
              <a:buSzPts val="1200"/>
              <a:buFont typeface="Arial"/>
              <a:buChar char="•"/>
            </a:pPr>
            <a:r>
              <a:rPr lang="en-GB" b="0" dirty="0"/>
              <a:t>Young Minds</a:t>
            </a:r>
            <a:r>
              <a:rPr lang="en-GB" b="0" i="1" dirty="0"/>
              <a:t>, Signs of anxiety in children and young people</a:t>
            </a:r>
            <a:r>
              <a:rPr lang="en-GB" b="0" dirty="0"/>
              <a:t>, </a:t>
            </a:r>
            <a:r>
              <a:rPr lang="en-GB" dirty="0"/>
              <a:t>https://www.youngminds.org.uk/parent/parents-a-z-mental-health-guide/anxiety/#Signsofanxietyinchildrenandyoungpeople</a:t>
            </a:r>
            <a:endParaRPr dirty="0"/>
          </a:p>
          <a:p>
            <a:pPr marL="0" lvl="0" indent="0" algn="l" rtl="0">
              <a:spcBef>
                <a:spcPts val="0"/>
              </a:spcBef>
              <a:spcAft>
                <a:spcPts val="0"/>
              </a:spcAft>
              <a:buClr>
                <a:schemeClr val="dk1"/>
              </a:buClr>
              <a:buSzPts val="1200"/>
              <a:buFont typeface="Arial"/>
              <a:buNone/>
            </a:pPr>
            <a:endParaRPr dirty="0"/>
          </a:p>
          <a:p>
            <a:pPr marL="171450" lvl="0" indent="-95250" algn="l" rtl="0">
              <a:spcBef>
                <a:spcPts val="0"/>
              </a:spcBef>
              <a:spcAft>
                <a:spcPts val="0"/>
              </a:spcAft>
              <a:buClr>
                <a:schemeClr val="dk1"/>
              </a:buClr>
              <a:buSzPts val="1200"/>
              <a:buFont typeface="Arial"/>
              <a:buNone/>
            </a:pPr>
            <a:endParaRPr dirty="0"/>
          </a:p>
          <a:p>
            <a:pPr marL="171450" lvl="0" indent="-95250" algn="l" rtl="0">
              <a:spcBef>
                <a:spcPts val="0"/>
              </a:spcBef>
              <a:spcAft>
                <a:spcPts val="0"/>
              </a:spcAft>
              <a:buClr>
                <a:schemeClr val="dk1"/>
              </a:buClr>
              <a:buSzPts val="1200"/>
              <a:buFont typeface="Arial"/>
              <a:buNone/>
            </a:pPr>
            <a:endParaRPr dirty="0"/>
          </a:p>
          <a:p>
            <a:pPr marL="457200" lvl="1" indent="0" algn="l" rtl="0">
              <a:spcBef>
                <a:spcPts val="0"/>
              </a:spcBef>
              <a:spcAft>
                <a:spcPts val="0"/>
              </a:spcAft>
              <a:buClr>
                <a:schemeClr val="dk1"/>
              </a:buClr>
              <a:buSzPts val="1200"/>
              <a:buFont typeface="Arial"/>
              <a:buNone/>
            </a:pPr>
            <a:endParaRPr b="0" dirty="0"/>
          </a:p>
        </p:txBody>
      </p:sp>
      <p:sp>
        <p:nvSpPr>
          <p:cNvPr id="1769" name="Google Shape;1769;p1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124</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1"/>
        <p:cNvGrpSpPr/>
        <p:nvPr/>
      </p:nvGrpSpPr>
      <p:grpSpPr>
        <a:xfrm>
          <a:off x="0" y="0"/>
          <a:ext cx="0" cy="0"/>
          <a:chOff x="0" y="0"/>
          <a:chExt cx="0" cy="0"/>
        </a:xfrm>
      </p:grpSpPr>
      <p:sp>
        <p:nvSpPr>
          <p:cNvPr id="1792" name="Google Shape;1792;p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dirty="0"/>
          </a:p>
        </p:txBody>
      </p:sp>
      <p:sp>
        <p:nvSpPr>
          <p:cNvPr id="1793" name="Google Shape;1793;p1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8: anxiety and panic attacks (continued)</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[In advance, edit this slide with your procedures for reporting concerns]</a:t>
            </a:r>
            <a:endParaRPr dirty="0"/>
          </a:p>
          <a:p>
            <a:pPr marL="0" lvl="0" indent="0" algn="l" rtl="0">
              <a:spcBef>
                <a:spcPts val="0"/>
              </a:spcBef>
              <a:spcAft>
                <a:spcPts val="0"/>
              </a:spcAft>
              <a:buClr>
                <a:schemeClr val="dk1"/>
              </a:buClr>
              <a:buSzPts val="1200"/>
              <a:buFont typeface="Arial"/>
              <a:buNone/>
            </a:pPr>
            <a:endParaRPr b="0" dirty="0"/>
          </a:p>
          <a:p>
            <a:pPr marL="171450" lvl="0" indent="-171450" algn="l" rtl="0">
              <a:spcBef>
                <a:spcPts val="0"/>
              </a:spcBef>
              <a:spcAft>
                <a:spcPts val="0"/>
              </a:spcAft>
              <a:buClr>
                <a:schemeClr val="dk1"/>
              </a:buClr>
              <a:buSzPts val="1200"/>
              <a:buFont typeface="Arial"/>
              <a:buChar char="•"/>
            </a:pPr>
            <a:r>
              <a:rPr lang="en-GB" b="0" dirty="0"/>
              <a:t>Tell staff that you’re now going to focus on how to make sure that pupils who are showing possible signs of anxiety get the support they need</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dirty="0"/>
              <a:t>Remind them that their safeguarding responsibilities under KCSIE include “preventing the impairment of children’s mental and physical health or development.” Reporting concerns is an important part of this</a:t>
            </a:r>
            <a:endParaRPr dirty="0"/>
          </a:p>
          <a:p>
            <a:pPr marL="171450" lvl="0" indent="-171450" algn="l" rtl="0">
              <a:spcBef>
                <a:spcPts val="0"/>
              </a:spcBef>
              <a:spcAft>
                <a:spcPts val="0"/>
              </a:spcAft>
              <a:buClr>
                <a:schemeClr val="dk1"/>
              </a:buClr>
              <a:buSzPts val="1200"/>
              <a:buFont typeface="Arial"/>
              <a:buChar char="•"/>
            </a:pPr>
            <a:r>
              <a:rPr lang="en-GB" b="0" dirty="0"/>
              <a:t>Emphasise that staff aren’t expected to diagnose anxiety themselves. Their job is to report any signs they spot, so that potential issues are identified early, and that a mental health professional can make a diagnosis, if appropriate. Emphasise how all school staff are well-placed to notice changes in children, including signs that a child may be developing more problematic anxiety</a:t>
            </a:r>
            <a:endParaRPr dirty="0"/>
          </a:p>
          <a:p>
            <a:pPr marL="171450" lvl="0" indent="-171450" algn="l" rtl="0">
              <a:spcBef>
                <a:spcPts val="0"/>
              </a:spcBef>
              <a:spcAft>
                <a:spcPts val="0"/>
              </a:spcAft>
              <a:buClr>
                <a:schemeClr val="dk1"/>
              </a:buClr>
              <a:buSzPts val="1200"/>
              <a:buFont typeface="Arial"/>
              <a:buChar char="•"/>
            </a:pPr>
            <a:r>
              <a:rPr lang="en-GB" b="0" dirty="0"/>
              <a:t>Explain your school’s procedures for reporting concerns about a pupil’s mental health. </a:t>
            </a:r>
            <a:r>
              <a:rPr lang="en-GB" sz="1200" b="0" i="0" dirty="0">
                <a:solidFill>
                  <a:schemeClr val="dk1"/>
                </a:solidFill>
                <a:latin typeface="Arial"/>
                <a:ea typeface="Arial"/>
                <a:cs typeface="Arial"/>
                <a:sym typeface="Arial"/>
              </a:rPr>
              <a:t>Emphasise that any non-urgent mental health or safeguarding concerns should be reported to the designated safeguarding lead (DSL) or mental health lead. However, if they feel a child is in immediate danger, they must call 999 or take them to A&amp;E immediately. For situations where a child needs urgent mental health support but it is not a 999 emergency, staff should use NHS 111 online or call 111 and select the mental health option</a:t>
            </a:r>
            <a:endParaRPr b="0" dirty="0"/>
          </a:p>
          <a:p>
            <a:pPr marL="171450" lvl="0" indent="-171450" algn="l" rtl="0">
              <a:spcBef>
                <a:spcPts val="0"/>
              </a:spcBef>
              <a:spcAft>
                <a:spcPts val="0"/>
              </a:spcAft>
              <a:buClr>
                <a:schemeClr val="dk1"/>
              </a:buClr>
              <a:buSzPts val="1200"/>
              <a:buFont typeface="Arial"/>
              <a:buChar char="•"/>
            </a:pPr>
            <a:r>
              <a:rPr lang="en-GB" b="0" dirty="0"/>
              <a:t>Make sure staff know:</a:t>
            </a:r>
            <a:endParaRPr dirty="0"/>
          </a:p>
          <a:p>
            <a:pPr marL="628650" lvl="1" indent="-171450" algn="l" rtl="0">
              <a:spcBef>
                <a:spcPts val="0"/>
              </a:spcBef>
              <a:spcAft>
                <a:spcPts val="0"/>
              </a:spcAft>
              <a:buClr>
                <a:schemeClr val="dk1"/>
              </a:buClr>
              <a:buSzPts val="1200"/>
              <a:buFont typeface="Arial"/>
              <a:buChar char="•"/>
            </a:pPr>
            <a:r>
              <a:rPr lang="en-GB" b="1" dirty="0"/>
              <a:t>Who</a:t>
            </a:r>
            <a:r>
              <a:rPr lang="en-GB" b="0" dirty="0"/>
              <a:t> to report concerns to</a:t>
            </a:r>
            <a:endParaRPr dirty="0"/>
          </a:p>
          <a:p>
            <a:pPr marL="628650" lvl="1" indent="-171450" algn="l" rtl="0">
              <a:spcBef>
                <a:spcPts val="0"/>
              </a:spcBef>
              <a:spcAft>
                <a:spcPts val="0"/>
              </a:spcAft>
              <a:buClr>
                <a:schemeClr val="dk1"/>
              </a:buClr>
              <a:buSzPts val="1200"/>
              <a:buFont typeface="Arial"/>
              <a:buChar char="•"/>
            </a:pPr>
            <a:r>
              <a:rPr lang="en-GB" b="1" dirty="0"/>
              <a:t>How</a:t>
            </a:r>
            <a:r>
              <a:rPr lang="en-GB" b="0" dirty="0"/>
              <a:t> to report concerns – for example, what form/system to use and how to access it</a:t>
            </a:r>
            <a:endParaRPr dirty="0"/>
          </a:p>
          <a:p>
            <a:pPr marL="628650" lvl="1" indent="-171450" algn="l" rtl="0">
              <a:spcBef>
                <a:spcPts val="0"/>
              </a:spcBef>
              <a:spcAft>
                <a:spcPts val="0"/>
              </a:spcAft>
              <a:buClr>
                <a:schemeClr val="dk1"/>
              </a:buClr>
              <a:buSzPts val="1200"/>
              <a:buFont typeface="Arial"/>
              <a:buChar char="•"/>
            </a:pPr>
            <a:r>
              <a:rPr lang="en-GB" b="0" dirty="0"/>
              <a:t>That </a:t>
            </a:r>
            <a:r>
              <a:rPr lang="en-GB" b="1" dirty="0"/>
              <a:t>if a mental health concern is also a safeguarding concern, they should take immediate action and follow your safeguarding procedures to report it </a:t>
            </a:r>
            <a:r>
              <a:rPr lang="en-GB" b="0" dirty="0"/>
              <a:t>(this is an expectation under KCSIE). A mental health concern is also a safeguarding concern if you think a child may be at risk of harm, or if you have concerns about the child’s welfare. Make sure staff know how to report safeguarding concerns, in line with your school’s procedures</a:t>
            </a:r>
            <a:endParaRPr dirty="0"/>
          </a:p>
        </p:txBody>
      </p:sp>
      <p:sp>
        <p:nvSpPr>
          <p:cNvPr id="1794" name="Google Shape;1794;p1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125</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0"/>
        <p:cNvGrpSpPr/>
        <p:nvPr/>
      </p:nvGrpSpPr>
      <p:grpSpPr>
        <a:xfrm>
          <a:off x="0" y="0"/>
          <a:ext cx="0" cy="0"/>
          <a:chOff x="0" y="0"/>
          <a:chExt cx="0" cy="0"/>
        </a:xfrm>
      </p:grpSpPr>
      <p:sp>
        <p:nvSpPr>
          <p:cNvPr id="1801" name="Google Shape;1801;p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dirty="0"/>
          </a:p>
        </p:txBody>
      </p:sp>
      <p:sp>
        <p:nvSpPr>
          <p:cNvPr id="1802" name="Google Shape;1802;p1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8: anxiety and panic attacks (continued)</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GB" sz="1200" b="0" dirty="0">
                <a:latin typeface="Arial"/>
                <a:ea typeface="Arial"/>
                <a:cs typeface="Arial"/>
                <a:sym typeface="Arial"/>
              </a:rPr>
              <a:t>Tell staff that you’re now going to look at panic attacks </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b="0" dirty="0"/>
              <a:t>Explain</a:t>
            </a:r>
            <a:r>
              <a:rPr lang="en-GB" dirty="0"/>
              <a:t> that panic is a severe form of anxiety. A panic attack can come on quickly, and for no apparent reason. They tend to last between 5 and 20 minutes but can last longer. </a:t>
            </a:r>
            <a:r>
              <a:rPr lang="en-GB" b="0" dirty="0"/>
              <a:t>A panic attack </a:t>
            </a:r>
            <a:r>
              <a:rPr lang="en-GB" dirty="0"/>
              <a:t>can be frightening, whether you’re a child or an adult. During a panic attack, our bodies experience a rush of mental and physical symptoms, and these include:</a:t>
            </a:r>
            <a:endParaRPr dirty="0"/>
          </a:p>
          <a:p>
            <a:pPr marL="628650" lvl="1" indent="-171450" algn="l" rtl="0">
              <a:spcBef>
                <a:spcPts val="0"/>
              </a:spcBef>
              <a:spcAft>
                <a:spcPts val="0"/>
              </a:spcAft>
              <a:buClr>
                <a:schemeClr val="dk1"/>
              </a:buClr>
              <a:buSzPts val="1200"/>
              <a:buFont typeface="Arial"/>
              <a:buChar char="•"/>
            </a:pPr>
            <a:r>
              <a:rPr lang="en-GB" dirty="0"/>
              <a:t>Feeling faint</a:t>
            </a:r>
            <a:endParaRPr dirty="0"/>
          </a:p>
          <a:p>
            <a:pPr marL="628650" lvl="1" indent="-171450" algn="l" rtl="0">
              <a:spcBef>
                <a:spcPts val="0"/>
              </a:spcBef>
              <a:spcAft>
                <a:spcPts val="0"/>
              </a:spcAft>
              <a:buClr>
                <a:schemeClr val="dk1"/>
              </a:buClr>
              <a:buSzPts val="1200"/>
              <a:buFont typeface="Arial"/>
              <a:buChar char="•"/>
            </a:pPr>
            <a:r>
              <a:rPr lang="en-GB" dirty="0"/>
              <a:t>A racing heartbeat</a:t>
            </a:r>
            <a:endParaRPr dirty="0"/>
          </a:p>
          <a:p>
            <a:pPr marL="628650" lvl="1" indent="-171450" algn="l" rtl="0">
              <a:spcBef>
                <a:spcPts val="0"/>
              </a:spcBef>
              <a:spcAft>
                <a:spcPts val="0"/>
              </a:spcAft>
              <a:buClr>
                <a:schemeClr val="dk1"/>
              </a:buClr>
              <a:buSzPts val="1200"/>
              <a:buFont typeface="Arial"/>
              <a:buChar char="•"/>
            </a:pPr>
            <a:r>
              <a:rPr lang="en-GB" dirty="0"/>
              <a:t>Sweating</a:t>
            </a:r>
            <a:endParaRPr dirty="0"/>
          </a:p>
          <a:p>
            <a:pPr marL="628650" lvl="1" indent="-171450" algn="l" rtl="0">
              <a:spcBef>
                <a:spcPts val="0"/>
              </a:spcBef>
              <a:spcAft>
                <a:spcPts val="0"/>
              </a:spcAft>
              <a:buClr>
                <a:schemeClr val="dk1"/>
              </a:buClr>
              <a:buSzPts val="1200"/>
              <a:buFont typeface="Arial"/>
              <a:buChar char="•"/>
            </a:pPr>
            <a:r>
              <a:rPr lang="en-GB" dirty="0"/>
              <a:t>Nausea </a:t>
            </a:r>
            <a:endParaRPr dirty="0"/>
          </a:p>
          <a:p>
            <a:pPr marL="628650" lvl="1" indent="-171450" algn="l" rtl="0">
              <a:spcBef>
                <a:spcPts val="0"/>
              </a:spcBef>
              <a:spcAft>
                <a:spcPts val="0"/>
              </a:spcAft>
              <a:buClr>
                <a:schemeClr val="dk1"/>
              </a:buClr>
              <a:buSzPts val="1200"/>
              <a:buFont typeface="Arial"/>
              <a:buChar char="•"/>
            </a:pPr>
            <a:r>
              <a:rPr lang="en-GB" dirty="0"/>
              <a:t>Chest pain</a:t>
            </a:r>
            <a:endParaRPr dirty="0"/>
          </a:p>
          <a:p>
            <a:pPr marL="628650" lvl="1" indent="-171450" algn="l" rtl="0">
              <a:spcBef>
                <a:spcPts val="0"/>
              </a:spcBef>
              <a:spcAft>
                <a:spcPts val="0"/>
              </a:spcAft>
              <a:buClr>
                <a:schemeClr val="dk1"/>
              </a:buClr>
              <a:buSzPts val="1200"/>
              <a:buFont typeface="Arial"/>
              <a:buChar char="•"/>
            </a:pPr>
            <a:r>
              <a:rPr lang="en-GB" dirty="0"/>
              <a:t>Shortness of breath</a:t>
            </a:r>
            <a:endParaRPr dirty="0"/>
          </a:p>
          <a:p>
            <a:pPr marL="628650" lvl="1" indent="-171450" algn="l" rtl="0">
              <a:spcBef>
                <a:spcPts val="0"/>
              </a:spcBef>
              <a:spcAft>
                <a:spcPts val="0"/>
              </a:spcAft>
              <a:buClr>
                <a:schemeClr val="dk1"/>
              </a:buClr>
              <a:buSzPts val="1200"/>
              <a:buFont typeface="Arial"/>
              <a:buChar char="•"/>
            </a:pPr>
            <a:r>
              <a:rPr lang="en-GB" dirty="0"/>
              <a:t>Trembling, or shaky limbs</a:t>
            </a:r>
            <a:endParaRPr dirty="0"/>
          </a:p>
          <a:p>
            <a:pPr marL="628650" lvl="1" indent="-171450" algn="l" rtl="0">
              <a:spcBef>
                <a:spcPts val="0"/>
              </a:spcBef>
              <a:spcAft>
                <a:spcPts val="0"/>
              </a:spcAft>
              <a:buClr>
                <a:schemeClr val="dk1"/>
              </a:buClr>
              <a:buSzPts val="1200"/>
              <a:buFont typeface="Arial"/>
              <a:buChar char="•"/>
            </a:pPr>
            <a:r>
              <a:rPr lang="en-GB" dirty="0"/>
              <a:t>Hot flushes</a:t>
            </a:r>
            <a:endParaRPr dirty="0"/>
          </a:p>
          <a:p>
            <a:pPr marL="628650" lvl="1" indent="-171450" algn="l" rtl="0">
              <a:spcBef>
                <a:spcPts val="0"/>
              </a:spcBef>
              <a:spcAft>
                <a:spcPts val="0"/>
              </a:spcAft>
              <a:buClr>
                <a:schemeClr val="dk1"/>
              </a:buClr>
              <a:buSzPts val="1200"/>
              <a:buFont typeface="Arial"/>
              <a:buChar char="•"/>
            </a:pPr>
            <a:r>
              <a:rPr lang="en-GB" dirty="0"/>
              <a:t>Chills</a:t>
            </a:r>
            <a:endParaRPr dirty="0"/>
          </a:p>
          <a:p>
            <a:pPr marL="628650" lvl="1" indent="-171450" algn="l" rtl="0">
              <a:spcBef>
                <a:spcPts val="0"/>
              </a:spcBef>
              <a:spcAft>
                <a:spcPts val="0"/>
              </a:spcAft>
              <a:buClr>
                <a:schemeClr val="dk1"/>
              </a:buClr>
              <a:buSzPts val="1200"/>
              <a:buFont typeface="Arial"/>
              <a:buChar char="•"/>
            </a:pPr>
            <a:r>
              <a:rPr lang="en-GB" dirty="0"/>
              <a:t>A choking sensation</a:t>
            </a:r>
            <a:endParaRPr dirty="0"/>
          </a:p>
          <a:p>
            <a:pPr marL="628650" lvl="1" indent="-171450" algn="l" rtl="0">
              <a:spcBef>
                <a:spcPts val="0"/>
              </a:spcBef>
              <a:spcAft>
                <a:spcPts val="0"/>
              </a:spcAft>
              <a:buClr>
                <a:schemeClr val="dk1"/>
              </a:buClr>
              <a:buSzPts val="1200"/>
              <a:buFont typeface="Arial"/>
              <a:buChar char="•"/>
            </a:pPr>
            <a:r>
              <a:rPr lang="en-GB" dirty="0"/>
              <a:t>Dizziness</a:t>
            </a:r>
            <a:endParaRPr dirty="0"/>
          </a:p>
          <a:p>
            <a:pPr marL="628650" lvl="1" indent="-171450" algn="l" rtl="0">
              <a:spcBef>
                <a:spcPts val="0"/>
              </a:spcBef>
              <a:spcAft>
                <a:spcPts val="0"/>
              </a:spcAft>
              <a:buClr>
                <a:schemeClr val="dk1"/>
              </a:buClr>
              <a:buSzPts val="1200"/>
              <a:buFont typeface="Arial"/>
              <a:buChar char="•"/>
            </a:pPr>
            <a:r>
              <a:rPr lang="en-GB" dirty="0"/>
              <a:t>Numbness, pins and needles or tingling fingers</a:t>
            </a:r>
            <a:endParaRPr dirty="0"/>
          </a:p>
          <a:p>
            <a:pPr marL="628650" lvl="1" indent="-171450" algn="l" rtl="0">
              <a:spcBef>
                <a:spcPts val="0"/>
              </a:spcBef>
              <a:spcAft>
                <a:spcPts val="0"/>
              </a:spcAft>
              <a:buClr>
                <a:schemeClr val="dk1"/>
              </a:buClr>
              <a:buSzPts val="1200"/>
              <a:buFont typeface="Arial"/>
              <a:buChar char="•"/>
            </a:pPr>
            <a:r>
              <a:rPr lang="en-GB" dirty="0"/>
              <a:t>Dry mouth</a:t>
            </a:r>
            <a:endParaRPr dirty="0"/>
          </a:p>
          <a:p>
            <a:pPr marL="628650" lvl="1" indent="-171450" algn="l" rtl="0">
              <a:spcBef>
                <a:spcPts val="0"/>
              </a:spcBef>
              <a:spcAft>
                <a:spcPts val="0"/>
              </a:spcAft>
              <a:buClr>
                <a:schemeClr val="dk1"/>
              </a:buClr>
              <a:buSzPts val="1200"/>
              <a:buFont typeface="Arial"/>
              <a:buChar char="•"/>
            </a:pPr>
            <a:r>
              <a:rPr lang="en-GB" dirty="0"/>
              <a:t>Needing to go to the toilet</a:t>
            </a:r>
            <a:endParaRPr dirty="0"/>
          </a:p>
          <a:p>
            <a:pPr marL="628650" lvl="1" indent="-171450" algn="l" rtl="0">
              <a:spcBef>
                <a:spcPts val="0"/>
              </a:spcBef>
              <a:spcAft>
                <a:spcPts val="0"/>
              </a:spcAft>
              <a:buClr>
                <a:schemeClr val="dk1"/>
              </a:buClr>
              <a:buSzPts val="1200"/>
              <a:buFont typeface="Arial"/>
              <a:buChar char="•"/>
            </a:pPr>
            <a:r>
              <a:rPr lang="en-GB" dirty="0"/>
              <a:t>Ringing in ears</a:t>
            </a:r>
            <a:endParaRPr dirty="0"/>
          </a:p>
          <a:p>
            <a:pPr marL="628650" lvl="1" indent="-171450" algn="l" rtl="0">
              <a:spcBef>
                <a:spcPts val="0"/>
              </a:spcBef>
              <a:spcAft>
                <a:spcPts val="0"/>
              </a:spcAft>
              <a:buClr>
                <a:schemeClr val="dk1"/>
              </a:buClr>
              <a:buSzPts val="1200"/>
              <a:buFont typeface="Arial"/>
              <a:buChar char="•"/>
            </a:pPr>
            <a:r>
              <a:rPr lang="en-GB" dirty="0"/>
              <a:t>Feeling of dread or fear of dying</a:t>
            </a:r>
            <a:endParaRPr dirty="0"/>
          </a:p>
          <a:p>
            <a:pPr marL="628650" lvl="1" indent="-171450" algn="l" rtl="0">
              <a:spcBef>
                <a:spcPts val="0"/>
              </a:spcBef>
              <a:spcAft>
                <a:spcPts val="0"/>
              </a:spcAft>
              <a:buClr>
                <a:schemeClr val="dk1"/>
              </a:buClr>
              <a:buSzPts val="1200"/>
              <a:buFont typeface="Arial"/>
              <a:buChar char="•"/>
            </a:pPr>
            <a:r>
              <a:rPr lang="en-GB" dirty="0"/>
              <a:t>Churning stomach</a:t>
            </a:r>
            <a:endParaRPr dirty="0"/>
          </a:p>
          <a:p>
            <a:pPr marL="628650" lvl="1" indent="-171450" algn="l" rtl="0">
              <a:spcBef>
                <a:spcPts val="0"/>
              </a:spcBef>
              <a:spcAft>
                <a:spcPts val="0"/>
              </a:spcAft>
              <a:buClr>
                <a:schemeClr val="dk1"/>
              </a:buClr>
              <a:buSzPts val="1200"/>
              <a:buFont typeface="Arial"/>
              <a:buChar char="•"/>
            </a:pPr>
            <a:r>
              <a:rPr lang="en-GB" dirty="0"/>
              <a:t>Feeling like you’re not connected to your body</a:t>
            </a:r>
            <a:br>
              <a:rPr lang="en-GB" dirty="0"/>
            </a:br>
            <a:endParaRPr dirty="0"/>
          </a:p>
          <a:p>
            <a:pPr marL="171450" lvl="0" indent="-171450" algn="l" rtl="0">
              <a:spcBef>
                <a:spcPts val="0"/>
              </a:spcBef>
              <a:spcAft>
                <a:spcPts val="0"/>
              </a:spcAft>
              <a:buClr>
                <a:schemeClr val="dk1"/>
              </a:buClr>
              <a:buSzPts val="1200"/>
              <a:buFont typeface="Arial"/>
              <a:buChar char="•"/>
            </a:pPr>
            <a:r>
              <a:rPr lang="en-GB" b="0" dirty="0"/>
              <a:t>Emphasise</a:t>
            </a:r>
            <a:r>
              <a:rPr lang="en-GB" dirty="0"/>
              <a:t> that if staff are in any doubt about whether a child is having a panic attack, or an asthma attack or a heart attack, they should get medical help </a:t>
            </a:r>
            <a:r>
              <a:rPr lang="en-GB" b="1" dirty="0"/>
              <a:t>immediately</a:t>
            </a:r>
            <a:r>
              <a:rPr lang="en-GB" dirty="0"/>
              <a:t>. (Heart attacks are rare in children, but can happen.) There are some overlapping symptoms, but a few key differences to look out for include:</a:t>
            </a:r>
            <a:endParaRPr dirty="0"/>
          </a:p>
          <a:p>
            <a:pPr marL="628650" lvl="1" indent="-171450" algn="l" rtl="0">
              <a:spcBef>
                <a:spcPts val="0"/>
              </a:spcBef>
              <a:spcAft>
                <a:spcPts val="0"/>
              </a:spcAft>
              <a:buClr>
                <a:schemeClr val="dk1"/>
              </a:buClr>
              <a:buSzPts val="1200"/>
              <a:buFont typeface="Arial"/>
              <a:buChar char="•"/>
            </a:pPr>
            <a:r>
              <a:rPr lang="en-GB" b="1" dirty="0"/>
              <a:t>A panic attack will usually involve symptoms beyond breathing difficulties</a:t>
            </a:r>
            <a:r>
              <a:rPr lang="en-GB" dirty="0"/>
              <a:t>, while asthma attacks are more limited to breathing difficulties. If a child is wheezing or coughing, it’s likely to be an asthma attack</a:t>
            </a:r>
            <a:endParaRPr dirty="0"/>
          </a:p>
          <a:p>
            <a:pPr marL="628650" lvl="1" indent="-171450" algn="l" rtl="0">
              <a:spcBef>
                <a:spcPts val="0"/>
              </a:spcBef>
              <a:spcAft>
                <a:spcPts val="0"/>
              </a:spcAft>
              <a:buClr>
                <a:schemeClr val="dk1"/>
              </a:buClr>
              <a:buSzPts val="1200"/>
              <a:buFont typeface="Arial"/>
              <a:buChar char="•"/>
            </a:pPr>
            <a:r>
              <a:rPr lang="en-GB" b="1" dirty="0"/>
              <a:t>With a panic attack, chest pains are usually sharp or stabbing</a:t>
            </a:r>
            <a:r>
              <a:rPr lang="en-GB" dirty="0"/>
              <a:t>, while with a heart attack the pain may feel like pressure or a squeezing sensation. Pains in panic attacks are usually concentrated in the middle of the chest, while in heart attacks they can radiate from the chest to the arm, jaw or shoulder blades</a:t>
            </a:r>
            <a:endParaRPr dirty="0"/>
          </a:p>
          <a:p>
            <a:pPr marL="628650" lvl="1" indent="-171450" algn="l" rtl="0">
              <a:spcBef>
                <a:spcPts val="0"/>
              </a:spcBef>
              <a:spcAft>
                <a:spcPts val="0"/>
              </a:spcAft>
              <a:buClr>
                <a:schemeClr val="dk1"/>
              </a:buClr>
              <a:buSzPts val="1200"/>
              <a:buFont typeface="Arial"/>
              <a:buChar char="•"/>
            </a:pPr>
            <a:r>
              <a:rPr lang="en-GB" b="1" dirty="0"/>
              <a:t>Panic attacks are usually brought on by extreme stress</a:t>
            </a:r>
            <a:r>
              <a:rPr lang="en-GB" dirty="0"/>
              <a:t>, while heart attacks are more likely to be brought on by physical exertion</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NHS, </a:t>
            </a:r>
            <a:r>
              <a:rPr lang="en-GB" i="1" dirty="0"/>
              <a:t>Panic disorder</a:t>
            </a:r>
            <a:r>
              <a:rPr lang="en-GB" dirty="0"/>
              <a:t>, https://www.nhs.uk/mental-health/conditions/panic-disorder/</a:t>
            </a:r>
            <a:endParaRPr dirty="0"/>
          </a:p>
          <a:p>
            <a:pPr marL="457200" lvl="1" indent="0" algn="l" rtl="0">
              <a:spcBef>
                <a:spcPts val="0"/>
              </a:spcBef>
              <a:spcAft>
                <a:spcPts val="0"/>
              </a:spcAft>
              <a:buClr>
                <a:schemeClr val="dk1"/>
              </a:buClr>
              <a:buSzPts val="1200"/>
              <a:buFont typeface="Arial"/>
              <a:buNone/>
            </a:pPr>
            <a:endParaRPr b="0" dirty="0"/>
          </a:p>
        </p:txBody>
      </p:sp>
      <p:sp>
        <p:nvSpPr>
          <p:cNvPr id="1803" name="Google Shape;1803;p1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126</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p:cNvGrpSpPr/>
        <p:nvPr/>
      </p:nvGrpSpPr>
      <p:grpSpPr>
        <a:xfrm>
          <a:off x="0" y="0"/>
          <a:ext cx="0" cy="0"/>
          <a:chOff x="0" y="0"/>
          <a:chExt cx="0" cy="0"/>
        </a:xfrm>
      </p:grpSpPr>
      <p:sp>
        <p:nvSpPr>
          <p:cNvPr id="1866" name="Google Shape;1866;p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867" name="Google Shape;1867;p1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9: trauma and PTSD</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0" marR="0" lvl="0" indent="0" algn="l" rtl="0">
              <a:lnSpc>
                <a:spcPct val="100000"/>
              </a:lnSpc>
              <a:spcBef>
                <a:spcPts val="0"/>
              </a:spcBef>
              <a:spcAft>
                <a:spcPts val="0"/>
              </a:spcAft>
              <a:buClr>
                <a:srgbClr val="0B0C0C"/>
              </a:buClr>
              <a:buSzPts val="1200"/>
              <a:buFont typeface="Arial"/>
              <a:buNone/>
            </a:pPr>
            <a:r>
              <a:rPr lang="en-GB" sz="1200" b="1" i="0" u="none" strike="noStrike" dirty="0">
                <a:solidFill>
                  <a:srgbClr val="0B0C0C"/>
                </a:solidFill>
                <a:latin typeface="Montserrat"/>
                <a:ea typeface="Montserrat"/>
                <a:cs typeface="Montserrat"/>
                <a:sym typeface="Montserrat"/>
              </a:rPr>
              <a:t>[If you want to go into more detail about your school’s own trauma-informed approach during this session, have your approach ready to share with staff]</a:t>
            </a:r>
            <a:endParaRPr sz="1200" b="1"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Explain to staff that you’re going to look at some of the key terms around trauma and PTSD</a:t>
            </a:r>
            <a:br>
              <a:rPr lang="en-GB" dirty="0"/>
            </a:br>
            <a:endParaRPr dirty="0"/>
          </a:p>
          <a:p>
            <a:pPr marL="171450" lvl="0" indent="-171450" algn="l" rtl="0">
              <a:spcBef>
                <a:spcPts val="0"/>
              </a:spcBef>
              <a:spcAft>
                <a:spcPts val="0"/>
              </a:spcAft>
              <a:buClr>
                <a:schemeClr val="dk1"/>
              </a:buClr>
              <a:buSzPts val="1200"/>
              <a:buFont typeface="Arial"/>
              <a:buChar char="•"/>
            </a:pPr>
            <a:r>
              <a:rPr lang="en-GB" b="1" dirty="0"/>
              <a:t>Select </a:t>
            </a:r>
            <a:r>
              <a:rPr lang="en-GB" b="0" dirty="0"/>
              <a:t>to bring up the first term </a:t>
            </a:r>
            <a:endParaRPr dirty="0"/>
          </a:p>
          <a:p>
            <a:pPr marL="628650" lvl="1" indent="-171450" algn="l" rtl="0">
              <a:spcBef>
                <a:spcPts val="0"/>
              </a:spcBef>
              <a:spcAft>
                <a:spcPts val="0"/>
              </a:spcAft>
              <a:buClr>
                <a:schemeClr val="dk1"/>
              </a:buClr>
              <a:buSzPts val="1200"/>
              <a:buFont typeface="Arial"/>
              <a:buChar char="•"/>
            </a:pPr>
            <a:r>
              <a:rPr lang="en-GB" dirty="0"/>
              <a:t>Tell staff that the first term to define is trauma</a:t>
            </a:r>
            <a:endParaRPr dirty="0"/>
          </a:p>
          <a:p>
            <a:pPr marL="628650" lvl="1" indent="-171450" algn="l" rtl="0">
              <a:spcBef>
                <a:spcPts val="0"/>
              </a:spcBef>
              <a:spcAft>
                <a:spcPts val="0"/>
              </a:spcAft>
              <a:buClr>
                <a:srgbClr val="000000"/>
              </a:buClr>
              <a:buSzPts val="1800"/>
              <a:buFont typeface="Arial"/>
              <a:buChar char="•"/>
            </a:pPr>
            <a:r>
              <a:rPr lang="en-GB" sz="1800" b="0" i="0" u="none" strike="noStrike" dirty="0">
                <a:solidFill>
                  <a:srgbClr val="000000"/>
                </a:solidFill>
                <a:latin typeface="Montserrat"/>
                <a:ea typeface="Montserrat"/>
                <a:cs typeface="Montserrat"/>
                <a:sym typeface="Montserrat"/>
              </a:rPr>
              <a:t>When we experience something that’s very stressful, frightening or distressing, it can have lasting adverse effects on our mental, physical, social or emotional wellbeing. This is trauma. Trauma can be the result of an event, series of events, or set of circumstances</a:t>
            </a:r>
            <a:endParaRPr dirty="0"/>
          </a:p>
          <a:p>
            <a:pPr marL="628650" lvl="1" indent="-171450" algn="l" rtl="0">
              <a:spcBef>
                <a:spcPts val="0"/>
              </a:spcBef>
              <a:spcAft>
                <a:spcPts val="0"/>
              </a:spcAft>
              <a:buClr>
                <a:srgbClr val="000000"/>
              </a:buClr>
              <a:buSzPts val="1800"/>
              <a:buFont typeface="Arial"/>
              <a:buChar char="•"/>
            </a:pPr>
            <a:r>
              <a:rPr lang="en-GB" sz="1800" b="0" i="0" u="none" strike="noStrike" dirty="0">
                <a:solidFill>
                  <a:srgbClr val="000000"/>
                </a:solidFill>
                <a:latin typeface="Montserrat"/>
                <a:ea typeface="Montserrat"/>
                <a:cs typeface="Montserrat"/>
                <a:sym typeface="Montserrat"/>
              </a:rPr>
              <a:t>The effects of trauma can be different depending on the individual</a:t>
            </a:r>
            <a:endParaRPr dirty="0"/>
          </a:p>
          <a:p>
            <a:pPr marL="628650" lvl="1" indent="-171450" algn="l" rtl="0">
              <a:spcBef>
                <a:spcPts val="0"/>
              </a:spcBef>
              <a:spcAft>
                <a:spcPts val="0"/>
              </a:spcAft>
              <a:buClr>
                <a:srgbClr val="000000"/>
              </a:buClr>
              <a:buSzPts val="1800"/>
              <a:buFont typeface="Arial"/>
              <a:buChar char="•"/>
            </a:pPr>
            <a:r>
              <a:rPr lang="en-GB" sz="1800" b="0" i="0" u="none" strike="noStrike" dirty="0">
                <a:solidFill>
                  <a:srgbClr val="000000"/>
                </a:solidFill>
                <a:latin typeface="Montserrat"/>
                <a:ea typeface="Montserrat"/>
                <a:cs typeface="Montserrat"/>
                <a:sym typeface="Montserrat"/>
              </a:rPr>
              <a:t>Experiencing trauma isn’t a mental health condition, but can lead someone to struggle with their mental health</a:t>
            </a:r>
            <a:br>
              <a:rPr lang="en-GB" sz="1800" b="0" i="0" u="none" strike="noStrike" dirty="0">
                <a:solidFill>
                  <a:srgbClr val="000000"/>
                </a:solidFill>
                <a:latin typeface="Montserrat"/>
                <a:ea typeface="Montserrat"/>
                <a:cs typeface="Montserrat"/>
                <a:sym typeface="Montserrat"/>
              </a:rPr>
            </a:br>
            <a:endParaRPr sz="1800" b="0" i="0" u="none" strike="noStrike" dirty="0">
              <a:solidFill>
                <a:srgbClr val="000000"/>
              </a:solidFill>
              <a:latin typeface="Montserrat"/>
              <a:ea typeface="Montserrat"/>
              <a:cs typeface="Montserrat"/>
              <a:sym typeface="Montserrat"/>
            </a:endParaRPr>
          </a:p>
          <a:p>
            <a:pPr marL="171450" lvl="0" indent="-171450" algn="l" rtl="0">
              <a:spcBef>
                <a:spcPts val="0"/>
              </a:spcBef>
              <a:spcAft>
                <a:spcPts val="0"/>
              </a:spcAft>
              <a:buClr>
                <a:srgbClr val="000000"/>
              </a:buClr>
              <a:buSzPts val="1200"/>
              <a:buFont typeface="Arial"/>
              <a:buChar char="•"/>
            </a:pPr>
            <a:r>
              <a:rPr lang="en-GB" b="1" i="0" u="none" strike="noStrike" dirty="0">
                <a:solidFill>
                  <a:srgbClr val="000000"/>
                </a:solidFill>
                <a:latin typeface="Montserrat"/>
                <a:ea typeface="Montserrat"/>
                <a:cs typeface="Montserrat"/>
                <a:sym typeface="Montserrat"/>
              </a:rPr>
              <a:t>Select to bring up the second term </a:t>
            </a:r>
            <a:endParaRPr dirty="0"/>
          </a:p>
          <a:p>
            <a:pPr marL="628650" lvl="1" indent="-171450" algn="l" rtl="0">
              <a:spcBef>
                <a:spcPts val="0"/>
              </a:spcBef>
              <a:spcAft>
                <a:spcPts val="0"/>
              </a:spcAft>
              <a:buClr>
                <a:schemeClr val="dk1"/>
              </a:buClr>
              <a:buSzPts val="1200"/>
              <a:buFont typeface="Arial"/>
              <a:buChar char="•"/>
            </a:pPr>
            <a:r>
              <a:rPr lang="en-GB" b="0" dirty="0"/>
              <a:t>Adverse childhood experiences are stressful and potentially traumatic events or circumstances that happen before the age of 18</a:t>
            </a:r>
            <a:br>
              <a:rPr lang="en-GB" b="0" dirty="0"/>
            </a:br>
            <a:endParaRPr b="0" dirty="0"/>
          </a:p>
          <a:p>
            <a:pPr marL="171450" lvl="0" indent="-171450" algn="l" rtl="0">
              <a:spcBef>
                <a:spcPts val="0"/>
              </a:spcBef>
              <a:spcAft>
                <a:spcPts val="0"/>
              </a:spcAft>
              <a:buClr>
                <a:schemeClr val="dk1"/>
              </a:buClr>
              <a:buSzPts val="1200"/>
              <a:buFont typeface="Arial"/>
              <a:buChar char="•"/>
            </a:pPr>
            <a:r>
              <a:rPr lang="en-GB" b="1" dirty="0"/>
              <a:t>Select to bring up the third term </a:t>
            </a:r>
            <a:endParaRPr dirty="0"/>
          </a:p>
          <a:p>
            <a:pPr marL="628650" lvl="1" indent="-171450" algn="l" rtl="0">
              <a:spcBef>
                <a:spcPts val="0"/>
              </a:spcBef>
              <a:spcAft>
                <a:spcPts val="0"/>
              </a:spcAft>
              <a:buClr>
                <a:schemeClr val="dk1"/>
              </a:buClr>
              <a:buSzPts val="1200"/>
              <a:buFont typeface="Arial"/>
              <a:buChar char="•"/>
            </a:pPr>
            <a:r>
              <a:rPr lang="en-GB" b="0" dirty="0"/>
              <a:t>Tell staff that </a:t>
            </a:r>
            <a:r>
              <a:rPr lang="en-GB" sz="1800" b="0" i="0" u="none" strike="noStrike" dirty="0">
                <a:solidFill>
                  <a:srgbClr val="0B0C0C"/>
                </a:solidFill>
                <a:latin typeface="Montserrat"/>
                <a:ea typeface="Montserrat"/>
                <a:cs typeface="Montserrat"/>
                <a:sym typeface="Montserrat"/>
              </a:rPr>
              <a:t>it’s likely they’ve heard the term ‘trauma-informed practice’</a:t>
            </a:r>
            <a:endParaRPr sz="1200" b="0" i="0" u="none" strike="noStrike" dirty="0">
              <a:solidFill>
                <a:schemeClr val="dk1"/>
              </a:solidFill>
              <a:latin typeface="Arial"/>
              <a:ea typeface="Arial"/>
              <a:cs typeface="Arial"/>
              <a:sym typeface="Arial"/>
            </a:endParaRPr>
          </a:p>
          <a:p>
            <a:pPr marL="628650" lvl="1" indent="-171450" algn="l" rtl="0">
              <a:spcBef>
                <a:spcPts val="0"/>
              </a:spcBef>
              <a:spcAft>
                <a:spcPts val="0"/>
              </a:spcAft>
              <a:buClr>
                <a:srgbClr val="0B0C0C"/>
              </a:buClr>
              <a:buSzPts val="1800"/>
              <a:buFont typeface="Arial"/>
              <a:buChar char="•"/>
            </a:pPr>
            <a:r>
              <a:rPr lang="en-GB" sz="1800" b="0" i="0" u="none" strike="noStrike" dirty="0">
                <a:solidFill>
                  <a:srgbClr val="0B0C0C"/>
                </a:solidFill>
                <a:latin typeface="Montserrat"/>
                <a:ea typeface="Montserrat"/>
                <a:cs typeface="Montserrat"/>
                <a:sym typeface="Montserrat"/>
              </a:rPr>
              <a:t>Trauma-informed practice takes traumatic events into account and creates a safe environment, to avoid re-traumatisation</a:t>
            </a:r>
            <a:endParaRPr sz="1200" b="0" i="0" u="none" strike="noStrike" dirty="0">
              <a:solidFill>
                <a:schemeClr val="dk1"/>
              </a:solidFill>
              <a:latin typeface="Arial"/>
              <a:ea typeface="Arial"/>
              <a:cs typeface="Arial"/>
              <a:sym typeface="Arial"/>
            </a:endParaRPr>
          </a:p>
          <a:p>
            <a:pPr marL="628650" lvl="1" indent="-171450" algn="l" rtl="0">
              <a:spcBef>
                <a:spcPts val="0"/>
              </a:spcBef>
              <a:spcAft>
                <a:spcPts val="0"/>
              </a:spcAft>
              <a:buClr>
                <a:srgbClr val="0B0C0C"/>
              </a:buClr>
              <a:buSzPts val="1800"/>
              <a:buFont typeface="Arial"/>
              <a:buChar char="•"/>
            </a:pPr>
            <a:r>
              <a:rPr lang="en-GB" sz="1800" b="0" i="0" u="none" strike="noStrike" dirty="0">
                <a:solidFill>
                  <a:srgbClr val="0B0C0C"/>
                </a:solidFill>
                <a:latin typeface="Montserrat"/>
                <a:ea typeface="Montserrat"/>
                <a:cs typeface="Montserrat"/>
                <a:sym typeface="Montserrat"/>
              </a:rPr>
              <a:t>Schools that are ‘trauma informed’:</a:t>
            </a:r>
            <a:endParaRPr sz="1200" b="0" i="0" u="none" strike="noStrike" dirty="0">
              <a:solidFill>
                <a:schemeClr val="dk1"/>
              </a:solidFill>
              <a:latin typeface="Arial"/>
              <a:ea typeface="Arial"/>
              <a:cs typeface="Arial"/>
              <a:sym typeface="Arial"/>
            </a:endParaRPr>
          </a:p>
          <a:p>
            <a:pPr marL="1085850" lvl="2" indent="-171450" algn="l" rtl="0">
              <a:spcBef>
                <a:spcPts val="0"/>
              </a:spcBef>
              <a:spcAft>
                <a:spcPts val="0"/>
              </a:spcAft>
              <a:buClr>
                <a:srgbClr val="242424"/>
              </a:buClr>
              <a:buSzPts val="1800"/>
              <a:buFont typeface="Arial"/>
              <a:buChar char="•"/>
            </a:pPr>
            <a:r>
              <a:rPr lang="en-GB" sz="1800" b="0" i="0" u="none" strike="noStrike" dirty="0">
                <a:solidFill>
                  <a:srgbClr val="242424"/>
                </a:solidFill>
                <a:latin typeface="Montserrat"/>
                <a:ea typeface="Montserrat"/>
                <a:cs typeface="Montserrat"/>
                <a:sym typeface="Montserrat"/>
              </a:rPr>
              <a:t>Are aware of previous experiences and events in a child’s life</a:t>
            </a:r>
            <a:endParaRPr dirty="0"/>
          </a:p>
          <a:p>
            <a:pPr marL="1085850" lvl="2" indent="-171450" algn="l" rtl="0">
              <a:spcBef>
                <a:spcPts val="0"/>
              </a:spcBef>
              <a:spcAft>
                <a:spcPts val="0"/>
              </a:spcAft>
              <a:buClr>
                <a:srgbClr val="242424"/>
              </a:buClr>
              <a:buSzPts val="1800"/>
              <a:buFont typeface="Arial"/>
              <a:buChar char="•"/>
            </a:pPr>
            <a:r>
              <a:rPr lang="en-GB" sz="1800" b="0" i="0" u="none" strike="noStrike" dirty="0">
                <a:solidFill>
                  <a:srgbClr val="242424"/>
                </a:solidFill>
                <a:latin typeface="Montserrat"/>
                <a:ea typeface="Montserrat"/>
                <a:cs typeface="Montserrat"/>
                <a:sym typeface="Montserrat"/>
              </a:rPr>
              <a:t>Understand that those experiences and events will have an impact on the child’s present</a:t>
            </a:r>
            <a:endParaRPr dirty="0"/>
          </a:p>
          <a:p>
            <a:pPr marL="1085850" lvl="2" indent="-171450" algn="l" rtl="0">
              <a:spcBef>
                <a:spcPts val="0"/>
              </a:spcBef>
              <a:spcAft>
                <a:spcPts val="0"/>
              </a:spcAft>
              <a:buClr>
                <a:srgbClr val="242424"/>
              </a:buClr>
              <a:buSzPts val="1800"/>
              <a:buFont typeface="Arial"/>
              <a:buChar char="•"/>
            </a:pPr>
            <a:r>
              <a:rPr lang="en-GB" sz="1800" b="0" i="0" u="none" strike="noStrike" dirty="0">
                <a:solidFill>
                  <a:srgbClr val="242424"/>
                </a:solidFill>
                <a:latin typeface="Montserrat"/>
                <a:ea typeface="Montserrat"/>
                <a:cs typeface="Montserrat"/>
                <a:sym typeface="Montserrat"/>
              </a:rPr>
              <a:t>Can identify which pupils have experienced trauma</a:t>
            </a:r>
            <a:endParaRPr dirty="0"/>
          </a:p>
          <a:p>
            <a:pPr marL="1085850" lvl="2" indent="-171450" algn="l" rtl="0">
              <a:spcBef>
                <a:spcPts val="0"/>
              </a:spcBef>
              <a:spcAft>
                <a:spcPts val="0"/>
              </a:spcAft>
              <a:buClr>
                <a:srgbClr val="242424"/>
              </a:buClr>
              <a:buSzPts val="1800"/>
              <a:buFont typeface="Arial"/>
              <a:buChar char="•"/>
            </a:pPr>
            <a:r>
              <a:rPr lang="en-GB" sz="1800" b="0" i="0" u="none" strike="noStrike" dirty="0">
                <a:solidFill>
                  <a:srgbClr val="242424"/>
                </a:solidFill>
                <a:latin typeface="Montserrat"/>
                <a:ea typeface="Montserrat"/>
                <a:cs typeface="Montserrat"/>
                <a:sym typeface="Montserrat"/>
              </a:rPr>
              <a:t>Know that trauma doesn't manifest in all pupils equally </a:t>
            </a:r>
            <a:endParaRPr dirty="0"/>
          </a:p>
          <a:p>
            <a:pPr marL="1085850" lvl="2" indent="-171450" algn="l" rtl="0">
              <a:spcBef>
                <a:spcPts val="0"/>
              </a:spcBef>
              <a:spcAft>
                <a:spcPts val="0"/>
              </a:spcAft>
              <a:buClr>
                <a:srgbClr val="242424"/>
              </a:buClr>
              <a:buSzPts val="1800"/>
              <a:buFont typeface="Arial"/>
              <a:buChar char="•"/>
            </a:pPr>
            <a:r>
              <a:rPr lang="en-GB" sz="1800" b="0" i="0" u="none" strike="noStrike" dirty="0">
                <a:solidFill>
                  <a:srgbClr val="242424"/>
                </a:solidFill>
                <a:latin typeface="Montserrat"/>
                <a:ea typeface="Montserrat"/>
                <a:cs typeface="Montserrat"/>
                <a:sym typeface="Montserrat"/>
              </a:rPr>
              <a:t>Know that trauma can affect whole groups and communities</a:t>
            </a:r>
            <a:endParaRPr dirty="0"/>
          </a:p>
          <a:p>
            <a:pPr marL="1085850" lvl="2" indent="-171450" algn="l" rtl="0">
              <a:spcBef>
                <a:spcPts val="0"/>
              </a:spcBef>
              <a:spcAft>
                <a:spcPts val="0"/>
              </a:spcAft>
              <a:buClr>
                <a:srgbClr val="242424"/>
              </a:buClr>
              <a:buSzPts val="1800"/>
              <a:buFont typeface="Arial"/>
              <a:buChar char="•"/>
            </a:pPr>
            <a:r>
              <a:rPr lang="en-GB" sz="1800" b="0" i="0" u="none" strike="noStrike" dirty="0">
                <a:solidFill>
                  <a:srgbClr val="242424"/>
                </a:solidFill>
                <a:latin typeface="Montserrat"/>
                <a:ea typeface="Montserrat"/>
                <a:cs typeface="Montserrat"/>
                <a:sym typeface="Montserrat"/>
              </a:rPr>
              <a:t>Recognise that adults within the school may also be impacted by experiences from their childhood</a:t>
            </a:r>
            <a:br>
              <a:rPr lang="en-GB" sz="1800" b="0" i="0" u="none" strike="noStrike" dirty="0">
                <a:solidFill>
                  <a:srgbClr val="242424"/>
                </a:solidFill>
                <a:latin typeface="Montserrat"/>
                <a:ea typeface="Montserrat"/>
                <a:cs typeface="Montserrat"/>
                <a:sym typeface="Montserrat"/>
              </a:rPr>
            </a:br>
            <a:endParaRPr sz="1800" b="0" i="0" u="none" strike="noStrike" dirty="0">
              <a:solidFill>
                <a:srgbClr val="0B0C0C"/>
              </a:solidFill>
              <a:latin typeface="Montserrat"/>
              <a:ea typeface="Montserrat"/>
              <a:cs typeface="Montserrat"/>
              <a:sym typeface="Montserrat"/>
            </a:endParaRPr>
          </a:p>
          <a:p>
            <a:pPr marL="285750" marR="0" lvl="0" indent="-285750" algn="l" rtl="0">
              <a:lnSpc>
                <a:spcPct val="100000"/>
              </a:lnSpc>
              <a:spcBef>
                <a:spcPts val="0"/>
              </a:spcBef>
              <a:spcAft>
                <a:spcPts val="0"/>
              </a:spcAft>
              <a:buClr>
                <a:srgbClr val="0B0C0C"/>
              </a:buClr>
              <a:buSzPts val="1800"/>
              <a:buFont typeface="Arial"/>
              <a:buChar char="•"/>
            </a:pPr>
            <a:r>
              <a:rPr lang="en-GB" sz="1800" b="0" i="0" dirty="0">
                <a:solidFill>
                  <a:srgbClr val="0B0C0C"/>
                </a:solidFill>
                <a:latin typeface="Arial"/>
                <a:ea typeface="Arial"/>
                <a:cs typeface="Arial"/>
                <a:sym typeface="Arial"/>
              </a:rPr>
              <a:t>Trauma-informed practice acknowledges the need to ask, ‘What does this person need?’ rather than ‘What’s wrong with this person?’</a:t>
            </a:r>
            <a:endParaRPr sz="1200" b="0" i="0" u="none" strike="noStrike" dirty="0">
              <a:solidFill>
                <a:srgbClr val="0B0C0C"/>
              </a:solidFill>
              <a:latin typeface="Montserrat"/>
              <a:ea typeface="Montserrat"/>
              <a:cs typeface="Montserrat"/>
              <a:sym typeface="Montserrat"/>
            </a:endParaRPr>
          </a:p>
          <a:p>
            <a:pPr marL="285750" lvl="0" indent="-171450" algn="l" rtl="0">
              <a:spcBef>
                <a:spcPts val="0"/>
              </a:spcBef>
              <a:spcAft>
                <a:spcPts val="0"/>
              </a:spcAft>
              <a:buClr>
                <a:schemeClr val="dk1"/>
              </a:buClr>
              <a:buSzPts val="1800"/>
              <a:buFont typeface="Arial"/>
              <a:buNone/>
            </a:pPr>
            <a:endParaRPr sz="1800" b="1" i="0" u="none" strike="noStrike" dirty="0">
              <a:solidFill>
                <a:srgbClr val="0B0C0C"/>
              </a:solidFill>
              <a:latin typeface="Montserrat"/>
              <a:ea typeface="Montserrat"/>
              <a:cs typeface="Montserrat"/>
              <a:sym typeface="Montserrat"/>
            </a:endParaRPr>
          </a:p>
          <a:p>
            <a:pPr marL="0" lvl="0" indent="0" algn="l" rtl="0">
              <a:spcBef>
                <a:spcPts val="0"/>
              </a:spcBef>
              <a:spcAft>
                <a:spcPts val="0"/>
              </a:spcAft>
              <a:buClr>
                <a:srgbClr val="0B0C0C"/>
              </a:buClr>
              <a:buSzPts val="1800"/>
              <a:buFont typeface="Arial"/>
              <a:buNone/>
            </a:pPr>
            <a:r>
              <a:rPr lang="en-GB" sz="1800" b="1" i="0" u="none" strike="noStrike" dirty="0">
                <a:solidFill>
                  <a:srgbClr val="0B0C0C"/>
                </a:solidFill>
                <a:latin typeface="Montserrat"/>
                <a:ea typeface="Montserrat"/>
                <a:cs typeface="Montserrat"/>
                <a:sym typeface="Montserrat"/>
              </a:rPr>
              <a:t>If you’ve chosen to go into more detail about your school’s approach to trauma-informed practice, share some details with staff.</a:t>
            </a:r>
            <a:endParaRPr dirty="0"/>
          </a:p>
          <a:p>
            <a:pPr marL="285750" lvl="0" indent="-171450" algn="l" rtl="0">
              <a:spcBef>
                <a:spcPts val="0"/>
              </a:spcBef>
              <a:spcAft>
                <a:spcPts val="0"/>
              </a:spcAft>
              <a:buClr>
                <a:schemeClr val="dk1"/>
              </a:buClr>
              <a:buSzPts val="1800"/>
              <a:buFont typeface="Arial"/>
              <a:buNone/>
            </a:pPr>
            <a:endParaRPr sz="1800" b="1" i="0" u="none" strike="noStrike" dirty="0">
              <a:solidFill>
                <a:srgbClr val="0B0C0C"/>
              </a:solidFill>
              <a:latin typeface="Montserrat"/>
              <a:ea typeface="Montserrat"/>
              <a:cs typeface="Montserrat"/>
              <a:sym typeface="Montserrat"/>
            </a:endParaRPr>
          </a:p>
          <a:p>
            <a:pPr marL="0" marR="0" lvl="0" indent="0" algn="l" rtl="0">
              <a:lnSpc>
                <a:spcPct val="100000"/>
              </a:lnSpc>
              <a:spcBef>
                <a:spcPts val="0"/>
              </a:spcBef>
              <a:spcAft>
                <a:spcPts val="0"/>
              </a:spcAft>
              <a:buClr>
                <a:schemeClr val="dk1"/>
              </a:buClr>
              <a:buSzPts val="1800"/>
              <a:buFont typeface="Arial"/>
              <a:buNone/>
            </a:pPr>
            <a:r>
              <a:rPr lang="en-GB" sz="1800" b="1" dirty="0">
                <a:latin typeface="Arial"/>
                <a:ea typeface="Arial"/>
                <a:cs typeface="Arial"/>
                <a:sym typeface="Arial"/>
              </a:rPr>
              <a:t>For more in-depth training on trauma and PTSD, signpost staff to our:</a:t>
            </a:r>
            <a:endParaRPr dirty="0"/>
          </a:p>
          <a:p>
            <a:pPr marL="285750" marR="0" lvl="0" indent="-285750" algn="l" rtl="0">
              <a:lnSpc>
                <a:spcPct val="100000"/>
              </a:lnSpc>
              <a:spcBef>
                <a:spcPts val="0"/>
              </a:spcBef>
              <a:spcAft>
                <a:spcPts val="0"/>
              </a:spcAft>
              <a:buClr>
                <a:schemeClr val="dk1"/>
              </a:buClr>
              <a:buSzPts val="1800"/>
              <a:buFont typeface="Arial"/>
              <a:buChar char="•"/>
            </a:pPr>
            <a:r>
              <a:rPr lang="en-GB" sz="1800" b="1" dirty="0">
                <a:latin typeface="Arial"/>
                <a:ea typeface="Arial"/>
                <a:cs typeface="Arial"/>
                <a:sym typeface="Arial"/>
              </a:rPr>
              <a:t>On demand eLearning course on trauma and PTSD: https://safeguarding.thekeysupport.com/factsheets-and-briefings/pupil-mental-health-anxiety</a:t>
            </a:r>
            <a:endParaRPr dirty="0"/>
          </a:p>
          <a:p>
            <a:pPr marL="285750" marR="0" lvl="0" indent="-285750" algn="l" rtl="0">
              <a:lnSpc>
                <a:spcPct val="100000"/>
              </a:lnSpc>
              <a:spcBef>
                <a:spcPts val="0"/>
              </a:spcBef>
              <a:spcAft>
                <a:spcPts val="0"/>
              </a:spcAft>
              <a:buClr>
                <a:schemeClr val="dk1"/>
              </a:buClr>
              <a:buSzPts val="1800"/>
              <a:buFont typeface="Arial"/>
              <a:buChar char="•"/>
            </a:pPr>
            <a:r>
              <a:rPr lang="en-GB" sz="1800" b="1" dirty="0">
                <a:latin typeface="Arial"/>
                <a:ea typeface="Arial"/>
                <a:cs typeface="Arial"/>
                <a:sym typeface="Arial"/>
              </a:rPr>
              <a:t>Staff briefing on trauma and PTSD: https://safeguarding.thekeysupport.com/factsheets-and-briefings/how-support-children-who-may-have-experienced-trauma-staff-briefing/</a:t>
            </a:r>
            <a:br>
              <a:rPr lang="en-GB" b="1" dirty="0"/>
            </a:br>
            <a:endParaRPr b="1"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b="0" dirty="0"/>
          </a:p>
          <a:p>
            <a:pPr marL="171450" lvl="0" indent="-171450" algn="l" rtl="0">
              <a:spcBef>
                <a:spcPts val="0"/>
              </a:spcBef>
              <a:spcAft>
                <a:spcPts val="0"/>
              </a:spcAft>
              <a:buClr>
                <a:srgbClr val="242424"/>
              </a:buClr>
              <a:buSzPts val="1200"/>
              <a:buFont typeface="Arial"/>
              <a:buChar char="•"/>
            </a:pPr>
            <a:r>
              <a:rPr lang="en-GB" b="0" i="0" dirty="0">
                <a:solidFill>
                  <a:srgbClr val="242424"/>
                </a:solidFill>
                <a:latin typeface="Arial"/>
                <a:ea typeface="Arial"/>
                <a:cs typeface="Arial"/>
                <a:sym typeface="Arial"/>
              </a:rPr>
              <a:t>Trauma Informed Schools UK (TISUK), https://www.trauma-informed.uk/</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dirty="0"/>
              <a:t>Office for Health Improvement &amp; Disparities, </a:t>
            </a:r>
            <a:r>
              <a:rPr lang="en-GB" b="0" i="1" dirty="0"/>
              <a:t>Working definition of trauma-informed practice</a:t>
            </a:r>
            <a:r>
              <a:rPr lang="en-GB" b="0" dirty="0"/>
              <a:t>, </a:t>
            </a:r>
            <a:r>
              <a:rPr lang="en-GB" dirty="0"/>
              <a:t>https://www.gov.uk/government/publications/working-definition-of-trauma-informed-practice/working-definition-of-trauma-informed-practice</a:t>
            </a:r>
            <a:endParaRPr dirty="0"/>
          </a:p>
          <a:p>
            <a:pPr marL="171450" marR="0" lvl="0" indent="-171450" algn="l" rtl="0">
              <a:lnSpc>
                <a:spcPct val="100000"/>
              </a:lnSpc>
              <a:spcBef>
                <a:spcPts val="0"/>
              </a:spcBef>
              <a:spcAft>
                <a:spcPts val="0"/>
              </a:spcAft>
              <a:buClr>
                <a:schemeClr val="dk1"/>
              </a:buClr>
              <a:buSzPts val="1200"/>
              <a:buFont typeface="Arial"/>
              <a:buChar char="•"/>
            </a:pPr>
            <a:r>
              <a:rPr lang="en-GB" dirty="0"/>
              <a:t>Young Minds, </a:t>
            </a:r>
            <a:r>
              <a:rPr lang="en-GB" i="1" dirty="0"/>
              <a:t>Trauma</a:t>
            </a:r>
            <a:r>
              <a:rPr lang="en-GB" i="0" dirty="0"/>
              <a:t>, https://www.youngminds.org.uk/parent/parents-a-z-mental-health-guide/trauma/#Whatistrauma</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i="0" dirty="0"/>
              <a:t>Young Minds, </a:t>
            </a:r>
            <a:r>
              <a:rPr lang="en-GB" b="0" i="1" dirty="0"/>
              <a:t>Trauma</a:t>
            </a:r>
            <a:r>
              <a:rPr lang="en-GB" b="0" i="0" dirty="0"/>
              <a:t>, https://www.youngminds.org.uk/young-person/coping-with-life/trauma/</a:t>
            </a:r>
            <a:endParaRPr dirty="0"/>
          </a:p>
          <a:p>
            <a:pPr marL="0" marR="0" lvl="0" indent="0" algn="l" rtl="0">
              <a:lnSpc>
                <a:spcPct val="100000"/>
              </a:lnSpc>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br>
              <a:rPr lang="en-GB" dirty="0"/>
            </a:br>
            <a:endParaRPr dirty="0"/>
          </a:p>
          <a:p>
            <a:pPr marL="628650" lvl="1" indent="-95250" algn="l" rtl="0">
              <a:spcBef>
                <a:spcPts val="0"/>
              </a:spcBef>
              <a:spcAft>
                <a:spcPts val="0"/>
              </a:spcAft>
              <a:buClr>
                <a:schemeClr val="dk1"/>
              </a:buClr>
              <a:buSzPts val="1200"/>
              <a:buFont typeface="Arial"/>
              <a:buNone/>
            </a:pPr>
            <a:endParaRPr dirty="0"/>
          </a:p>
        </p:txBody>
      </p:sp>
      <p:sp>
        <p:nvSpPr>
          <p:cNvPr id="1868" name="Google Shape;1868;p1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127</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9"/>
        <p:cNvGrpSpPr/>
        <p:nvPr/>
      </p:nvGrpSpPr>
      <p:grpSpPr>
        <a:xfrm>
          <a:off x="0" y="0"/>
          <a:ext cx="0" cy="0"/>
          <a:chOff x="0" y="0"/>
          <a:chExt cx="0" cy="0"/>
        </a:xfrm>
      </p:grpSpPr>
      <p:sp>
        <p:nvSpPr>
          <p:cNvPr id="1880" name="Google Shape;1880;p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881" name="Google Shape;1881;p1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dirty="0">
                <a:latin typeface="Arial"/>
                <a:ea typeface="Arial"/>
                <a:cs typeface="Arial"/>
                <a:sym typeface="Arial"/>
              </a:rPr>
              <a:t>Safeguarding issue 9: trauma and PTSD (continued)</a:t>
            </a:r>
            <a:endParaRPr dirty="0"/>
          </a:p>
          <a:p>
            <a:pPr marL="0" lvl="0" indent="0" algn="l" rtl="0">
              <a:spcBef>
                <a:spcPts val="0"/>
              </a:spcBef>
              <a:spcAft>
                <a:spcPts val="0"/>
              </a:spcAft>
              <a:buClr>
                <a:schemeClr val="dk1"/>
              </a:buClr>
              <a:buSzPts val="1800"/>
              <a:buFont typeface="Arial"/>
              <a:buNone/>
            </a:pPr>
            <a:endParaRPr sz="1800" b="0" i="0" u="none" strike="noStrike" dirty="0">
              <a:solidFill>
                <a:srgbClr val="242424"/>
              </a:solidFill>
              <a:latin typeface="Montserrat"/>
              <a:ea typeface="Montserrat"/>
              <a:cs typeface="Montserrat"/>
              <a:sym typeface="Montserrat"/>
            </a:endParaRPr>
          </a:p>
          <a:p>
            <a:pPr marL="285750" lvl="0" indent="-285750" algn="l" rtl="0">
              <a:spcBef>
                <a:spcPts val="0"/>
              </a:spcBef>
              <a:spcAft>
                <a:spcPts val="0"/>
              </a:spcAft>
              <a:buClr>
                <a:srgbClr val="242424"/>
              </a:buClr>
              <a:buSzPts val="1800"/>
              <a:buFont typeface="Arial"/>
              <a:buChar char="•"/>
            </a:pPr>
            <a:r>
              <a:rPr lang="en-GB" sz="1800" b="0" i="0" u="none" strike="noStrike" dirty="0">
                <a:solidFill>
                  <a:srgbClr val="242424"/>
                </a:solidFill>
                <a:latin typeface="Montserrat"/>
                <a:ea typeface="Montserrat"/>
                <a:cs typeface="Montserrat"/>
                <a:sym typeface="Montserrat"/>
              </a:rPr>
              <a:t>Explain to staff that, as we discussed, </a:t>
            </a:r>
            <a:r>
              <a:rPr lang="en-GB" sz="1800" b="0" i="0" u="none" strike="noStrike" dirty="0">
                <a:solidFill>
                  <a:srgbClr val="000000"/>
                </a:solidFill>
                <a:latin typeface="Montserrat"/>
                <a:ea typeface="Montserrat"/>
                <a:cs typeface="Montserrat"/>
                <a:sym typeface="Montserrat"/>
              </a:rPr>
              <a:t>experiencing trauma isn’t a mental health condition, but it can lead someone to struggle with their mental health</a:t>
            </a:r>
            <a:endParaRPr sz="1800" b="0" i="0" u="none" strike="noStrike" dirty="0">
              <a:solidFill>
                <a:srgbClr val="242424"/>
              </a:solidFill>
              <a:latin typeface="Montserrat"/>
              <a:ea typeface="Montserrat"/>
              <a:cs typeface="Montserrat"/>
              <a:sym typeface="Montserrat"/>
            </a:endParaRPr>
          </a:p>
          <a:p>
            <a:pPr marL="742950" lvl="1" indent="-285750" algn="l" rtl="0">
              <a:spcBef>
                <a:spcPts val="0"/>
              </a:spcBef>
              <a:spcAft>
                <a:spcPts val="0"/>
              </a:spcAft>
              <a:buClr>
                <a:srgbClr val="242424"/>
              </a:buClr>
              <a:buSzPts val="1800"/>
              <a:buFont typeface="Arial"/>
              <a:buChar char="•"/>
            </a:pPr>
            <a:r>
              <a:rPr lang="en-GB" sz="1800" b="0" i="0" u="none" strike="noStrike" dirty="0">
                <a:solidFill>
                  <a:srgbClr val="242424"/>
                </a:solidFill>
                <a:latin typeface="Montserrat"/>
                <a:ea typeface="Montserrat"/>
                <a:cs typeface="Montserrat"/>
                <a:sym typeface="Montserrat"/>
              </a:rPr>
              <a:t>Unlike trauma, post-traumatic stress disorder (PTSD) is a mental health condition. Someone with PTSD often relives a traumatic event through nightmares and flashbacks, and may experience feelings of isolation, irritability and guilt. Say how we’ll be covering the symptoms of PTSD in more detail later</a:t>
            </a:r>
            <a:endParaRPr dirty="0"/>
          </a:p>
          <a:p>
            <a:pPr marL="742950" lvl="1" indent="-285750" algn="l" rtl="0">
              <a:spcBef>
                <a:spcPts val="0"/>
              </a:spcBef>
              <a:spcAft>
                <a:spcPts val="0"/>
              </a:spcAft>
              <a:buClr>
                <a:srgbClr val="242424"/>
              </a:buClr>
              <a:buSzPts val="1800"/>
              <a:buFont typeface="Arial"/>
              <a:buChar char="•"/>
            </a:pPr>
            <a:r>
              <a:rPr lang="en-GB" sz="1800" b="0" i="0" u="none" strike="noStrike" dirty="0">
                <a:solidFill>
                  <a:srgbClr val="242424"/>
                </a:solidFill>
                <a:latin typeface="Montserrat"/>
                <a:ea typeface="Montserrat"/>
                <a:cs typeface="Montserrat"/>
                <a:sym typeface="Montserrat"/>
              </a:rPr>
              <a:t>PTSD can develop straightaway, but also weeks, months or years later – everyone’s experiences are different </a:t>
            </a:r>
            <a:endParaRPr sz="1200" b="0" i="0" u="none" strike="noStrike" dirty="0">
              <a:solidFill>
                <a:schemeClr val="dk1"/>
              </a:solidFill>
              <a:latin typeface="Arial"/>
              <a:ea typeface="Arial"/>
              <a:cs typeface="Arial"/>
              <a:sym typeface="Arial"/>
            </a:endParaRPr>
          </a:p>
          <a:p>
            <a:pPr marL="742950" lvl="1" indent="-285750" algn="l" rtl="0">
              <a:spcBef>
                <a:spcPts val="0"/>
              </a:spcBef>
              <a:spcAft>
                <a:spcPts val="0"/>
              </a:spcAft>
              <a:buClr>
                <a:srgbClr val="242424"/>
              </a:buClr>
              <a:buSzPts val="1800"/>
              <a:buFont typeface="Arial"/>
              <a:buChar char="•"/>
            </a:pPr>
            <a:r>
              <a:rPr lang="en-GB" sz="1800" b="0" i="0" u="none" strike="noStrike" dirty="0">
                <a:solidFill>
                  <a:srgbClr val="242424"/>
                </a:solidFill>
                <a:latin typeface="Montserrat"/>
                <a:ea typeface="Montserrat"/>
                <a:cs typeface="Montserrat"/>
                <a:sym typeface="Montserrat"/>
              </a:rPr>
              <a:t>Sometimes, experiencing trauma can lead to a child developing PTSD</a:t>
            </a:r>
            <a:r>
              <a:rPr lang="en-GB" sz="1200" b="0" i="0" u="none" strike="noStrike" dirty="0">
                <a:solidFill>
                  <a:schemeClr val="dk1"/>
                </a:solidFill>
                <a:latin typeface="Arial"/>
                <a:ea typeface="Arial"/>
                <a:cs typeface="Arial"/>
                <a:sym typeface="Arial"/>
              </a:rPr>
              <a:t>, but n</a:t>
            </a:r>
            <a:r>
              <a:rPr lang="en-GB" sz="1800" b="0" i="0" u="none" strike="noStrike" dirty="0">
                <a:solidFill>
                  <a:srgbClr val="242424"/>
                </a:solidFill>
                <a:latin typeface="Montserrat"/>
                <a:ea typeface="Montserrat"/>
                <a:cs typeface="Montserrat"/>
                <a:sym typeface="Montserrat"/>
              </a:rPr>
              <a:t>ot everyone who experiences trauma will develop PTSD. It’s not fully understood why some people develop PTSD, and why some don’t</a:t>
            </a:r>
            <a:endParaRPr dirty="0"/>
          </a:p>
          <a:p>
            <a:pPr marL="285750" lvl="0" indent="-285750" algn="l" rtl="0">
              <a:spcBef>
                <a:spcPts val="0"/>
              </a:spcBef>
              <a:spcAft>
                <a:spcPts val="0"/>
              </a:spcAft>
              <a:buClr>
                <a:schemeClr val="dk1"/>
              </a:buClr>
              <a:buSzPts val="1200"/>
              <a:buFont typeface="Arial"/>
              <a:buChar char="•"/>
            </a:pPr>
            <a:r>
              <a:rPr lang="en-GB" dirty="0"/>
              <a:t>Complex PTSD has additional symptoms around managing emotions and having relationships </a:t>
            </a:r>
            <a:endParaRPr dirty="0"/>
          </a:p>
          <a:p>
            <a:pPr marL="285750" marR="0" lvl="0" indent="-285750" algn="l" rtl="0">
              <a:lnSpc>
                <a:spcPct val="100000"/>
              </a:lnSpc>
              <a:spcBef>
                <a:spcPts val="0"/>
              </a:spcBef>
              <a:spcAft>
                <a:spcPts val="0"/>
              </a:spcAft>
              <a:buClr>
                <a:schemeClr val="dk1"/>
              </a:buClr>
              <a:buSzPts val="1200"/>
              <a:buFont typeface="Arial"/>
              <a:buChar char="•"/>
            </a:pPr>
            <a:r>
              <a:rPr lang="en-GB" dirty="0"/>
              <a:t>Explain that as members of staff, we need to recognise that children who have experienced trauma need to find people they can trust. As they’re often in a hypervigilant state, it can be difficult for them to feel safe enough to learn and these children need extra support to do well in school </a:t>
            </a:r>
            <a:br>
              <a:rPr lang="en-GB" dirty="0"/>
            </a:br>
            <a:endParaRPr dirty="0"/>
          </a:p>
          <a:p>
            <a:pPr marL="0" marR="0" lvl="0" indent="0" algn="l" rtl="0">
              <a:lnSpc>
                <a:spcPct val="100000"/>
              </a:lnSpc>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b="0" dirty="0"/>
          </a:p>
          <a:p>
            <a:pPr marL="171450" lvl="0" indent="-171450" algn="l" rtl="0">
              <a:spcBef>
                <a:spcPts val="0"/>
              </a:spcBef>
              <a:spcAft>
                <a:spcPts val="0"/>
              </a:spcAft>
              <a:buClr>
                <a:schemeClr val="dk1"/>
              </a:buClr>
              <a:buSzPts val="1200"/>
              <a:buFont typeface="Arial"/>
              <a:buChar char="•"/>
            </a:pPr>
            <a:r>
              <a:rPr lang="en-GB" dirty="0"/>
              <a:t>NHS, </a:t>
            </a:r>
            <a:r>
              <a:rPr lang="en-GB" i="1" dirty="0"/>
              <a:t>Post-traumatic stress disorder (PTSD), </a:t>
            </a:r>
            <a:r>
              <a:rPr lang="en-GB" dirty="0"/>
              <a:t>https://www.nhs.uk/mental-health/conditions/post-traumatic-stress-disorder-ptsd/ </a:t>
            </a:r>
            <a:endParaRPr dirty="0"/>
          </a:p>
        </p:txBody>
      </p:sp>
      <p:sp>
        <p:nvSpPr>
          <p:cNvPr id="1882" name="Google Shape;1882;p1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128</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5"/>
        <p:cNvGrpSpPr/>
        <p:nvPr/>
      </p:nvGrpSpPr>
      <p:grpSpPr>
        <a:xfrm>
          <a:off x="0" y="0"/>
          <a:ext cx="0" cy="0"/>
          <a:chOff x="0" y="0"/>
          <a:chExt cx="0" cy="0"/>
        </a:xfrm>
      </p:grpSpPr>
      <p:sp>
        <p:nvSpPr>
          <p:cNvPr id="1896" name="Google Shape;1896;p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897" name="Google Shape;1897;p1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9: trauma and PTSD (continued)</a:t>
            </a:r>
            <a:endParaRPr dirty="0"/>
          </a:p>
          <a:p>
            <a:pPr marL="171450" lvl="0" indent="-9525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Explain to staff that, as PTSD is a diagnosable mental health condition, it’s associated with more specific symptoms</a:t>
            </a:r>
            <a:endParaRPr dirty="0"/>
          </a:p>
          <a:p>
            <a:pPr marL="171450" lvl="0" indent="-171450" algn="l" rtl="0">
              <a:spcBef>
                <a:spcPts val="0"/>
              </a:spcBef>
              <a:spcAft>
                <a:spcPts val="0"/>
              </a:spcAft>
              <a:buClr>
                <a:schemeClr val="dk1"/>
              </a:buClr>
              <a:buSzPts val="1200"/>
              <a:buFont typeface="Arial"/>
              <a:buChar char="•"/>
            </a:pPr>
            <a:r>
              <a:rPr lang="en-GB" dirty="0"/>
              <a:t>The 3 main symptoms that children with PTSD experience are:</a:t>
            </a:r>
            <a:endParaRPr dirty="0"/>
          </a:p>
          <a:p>
            <a:pPr marL="628650" lvl="1" indent="-171450" algn="l" rtl="0">
              <a:spcBef>
                <a:spcPts val="0"/>
              </a:spcBef>
              <a:spcAft>
                <a:spcPts val="0"/>
              </a:spcAft>
              <a:buClr>
                <a:srgbClr val="5C5D5F"/>
              </a:buClr>
              <a:buSzPts val="1200"/>
              <a:buFont typeface="Arial"/>
              <a:buChar char="•"/>
            </a:pPr>
            <a:r>
              <a:rPr lang="en-GB" b="0" i="0" dirty="0">
                <a:solidFill>
                  <a:srgbClr val="5C5D5F"/>
                </a:solidFill>
                <a:latin typeface="Raleway"/>
                <a:ea typeface="Raleway"/>
                <a:cs typeface="Raleway"/>
                <a:sym typeface="Raleway"/>
              </a:rPr>
              <a:t>Re-experiencing trauma: when someone involuntarily and vividly relives trauma, including intrusive memories and flashbacks, and recurring nightmares. There may also be physical elements, such as pain, nausea, sweating and trembling</a:t>
            </a:r>
            <a:endParaRPr dirty="0"/>
          </a:p>
          <a:p>
            <a:pPr marL="1085850" lvl="2" indent="-171450" algn="l" rtl="0">
              <a:spcBef>
                <a:spcPts val="0"/>
              </a:spcBef>
              <a:spcAft>
                <a:spcPts val="0"/>
              </a:spcAft>
              <a:buClr>
                <a:srgbClr val="5C5D5F"/>
              </a:buClr>
              <a:buSzPts val="1200"/>
              <a:buFont typeface="Arial"/>
              <a:buChar char="•"/>
            </a:pPr>
            <a:r>
              <a:rPr lang="en-GB" b="0" i="0" dirty="0">
                <a:solidFill>
                  <a:srgbClr val="5C5D5F"/>
                </a:solidFill>
                <a:latin typeface="Raleway"/>
                <a:ea typeface="Raleway"/>
                <a:cs typeface="Raleway"/>
                <a:sym typeface="Raleway"/>
              </a:rPr>
              <a:t>When a child is exposed to something that reminds them of a traumatic experience, they may react with a fight, flight or freeze response (for example, a ‘fight’ response might be being physically or verbally aggressive, a ‘flight’ response might involve fidgeting or leaving the room without permission and a ‘freeze’ response could include not making eye contact and not speaking or giving 1-word answers)</a:t>
            </a:r>
            <a:endParaRPr dirty="0"/>
          </a:p>
          <a:p>
            <a:pPr marL="628650" lvl="1" indent="-171450" algn="l" rtl="0">
              <a:spcBef>
                <a:spcPts val="0"/>
              </a:spcBef>
              <a:spcAft>
                <a:spcPts val="0"/>
              </a:spcAft>
              <a:buClr>
                <a:srgbClr val="5C5D5F"/>
              </a:buClr>
              <a:buSzPts val="1200"/>
              <a:buFont typeface="Arial"/>
              <a:buChar char="•"/>
            </a:pPr>
            <a:r>
              <a:rPr lang="en-GB" b="0" i="0" dirty="0">
                <a:solidFill>
                  <a:srgbClr val="5C5D5F"/>
                </a:solidFill>
                <a:latin typeface="Raleway"/>
                <a:ea typeface="Raleway"/>
                <a:cs typeface="Raleway"/>
                <a:sym typeface="Raleway"/>
              </a:rPr>
              <a:t>Avoidance of traumatic triggers: this can include people, places and things. Typically, it will also result in someone trying not to feel anything at all. This is emotional numbing</a:t>
            </a:r>
            <a:endParaRPr dirty="0"/>
          </a:p>
          <a:p>
            <a:pPr marL="628650" lvl="1" indent="-171450" algn="l" rtl="0">
              <a:spcBef>
                <a:spcPts val="0"/>
              </a:spcBef>
              <a:spcAft>
                <a:spcPts val="0"/>
              </a:spcAft>
              <a:buClr>
                <a:srgbClr val="5C5D5F"/>
              </a:buClr>
              <a:buSzPts val="1200"/>
              <a:buFont typeface="Arial"/>
              <a:buChar char="•"/>
            </a:pPr>
            <a:r>
              <a:rPr lang="en-GB" b="0" i="0" dirty="0">
                <a:solidFill>
                  <a:srgbClr val="5C5D5F"/>
                </a:solidFill>
                <a:latin typeface="Raleway"/>
                <a:ea typeface="Raleway"/>
                <a:cs typeface="Raleway"/>
                <a:sym typeface="Raleway"/>
              </a:rPr>
              <a:t>Chronic physiological hyperarousal: this can manifest as sleep disturbance, poor concentration, feeling irritable and grouchy, and hypervigilance to threat</a:t>
            </a:r>
            <a:endParaRPr dirty="0"/>
          </a:p>
          <a:p>
            <a:pPr marL="628650" lvl="1" indent="-9525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They may also show more general signs such as:</a:t>
            </a:r>
            <a:endParaRPr dirty="0"/>
          </a:p>
          <a:p>
            <a:pPr marL="628650" lvl="1" indent="-171450" algn="l" rtl="0">
              <a:spcBef>
                <a:spcPts val="0"/>
              </a:spcBef>
              <a:spcAft>
                <a:spcPts val="0"/>
              </a:spcAft>
              <a:buClr>
                <a:schemeClr val="dk1"/>
              </a:buClr>
              <a:buSzPts val="1200"/>
              <a:buFont typeface="Arial"/>
              <a:buChar char="•"/>
            </a:pPr>
            <a:r>
              <a:rPr lang="en-GB" dirty="0"/>
              <a:t>Changes in behaviour. As we saw on the previous slide, children who have experienced trauma may show different types of internalised or externalised behaviours</a:t>
            </a:r>
            <a:endParaRPr dirty="0"/>
          </a:p>
          <a:p>
            <a:pPr marL="628650" lvl="1" indent="-171450" algn="l" rtl="0">
              <a:spcBef>
                <a:spcPts val="0"/>
              </a:spcBef>
              <a:spcAft>
                <a:spcPts val="0"/>
              </a:spcAft>
              <a:buClr>
                <a:schemeClr val="dk1"/>
              </a:buClr>
              <a:buSzPts val="1200"/>
              <a:buFont typeface="Arial"/>
              <a:buChar char="•"/>
            </a:pPr>
            <a:r>
              <a:rPr lang="en-GB" dirty="0"/>
              <a:t>Physical symptoms, such as headaches and stomach aches. They may have trouble sleeping or have upsetting nightmares, so may be tired at school</a:t>
            </a:r>
            <a:endParaRPr dirty="0"/>
          </a:p>
          <a:p>
            <a:pPr marL="628650" lvl="1" indent="-171450" algn="l" rtl="0">
              <a:spcBef>
                <a:spcPts val="0"/>
              </a:spcBef>
              <a:spcAft>
                <a:spcPts val="0"/>
              </a:spcAft>
              <a:buClr>
                <a:schemeClr val="dk1"/>
              </a:buClr>
              <a:buSzPts val="1200"/>
              <a:buFont typeface="Arial"/>
              <a:buChar char="•"/>
            </a:pPr>
            <a:r>
              <a:rPr lang="en-GB" dirty="0"/>
              <a:t>Signs of other mental health struggles, such as depression or anxiety</a:t>
            </a:r>
            <a:endParaRPr dirty="0"/>
          </a:p>
          <a:p>
            <a:pPr marL="628650" lvl="1" indent="-9525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Arial"/>
              <a:buChar char="•"/>
            </a:pPr>
            <a:r>
              <a:rPr lang="en-GB" dirty="0"/>
              <a:t>Remind staff that it’s not their job to diagnose a mental health problem. However, as members of school staff they’re well placed to observe children day to day and identify those whose behaviour suggests they may be experiencing a mental health problem or be at risk of developing one. This is the responsibility of staff as set out in KCSIE</a:t>
            </a:r>
            <a:endParaRPr dirty="0"/>
          </a:p>
          <a:p>
            <a:pPr marL="171450" lvl="0" indent="-171450" algn="l" rtl="0">
              <a:spcBef>
                <a:spcPts val="0"/>
              </a:spcBef>
              <a:spcAft>
                <a:spcPts val="0"/>
              </a:spcAft>
              <a:buClr>
                <a:schemeClr val="dk1"/>
              </a:buClr>
              <a:buSzPts val="1200"/>
              <a:buFont typeface="Arial"/>
              <a:buChar char="•"/>
            </a:pPr>
            <a:r>
              <a:rPr lang="en-GB" dirty="0"/>
              <a:t>As always, they should report any concerns to the DSL or deputy, and/or mental health lead (which we’ll cover on the next slide)</a:t>
            </a:r>
            <a:endParaRPr dirty="0"/>
          </a:p>
          <a:p>
            <a:pPr marL="171450" lvl="0" indent="-95250" algn="l" rtl="0">
              <a:spcBef>
                <a:spcPts val="0"/>
              </a:spcBef>
              <a:spcAft>
                <a:spcPts val="0"/>
              </a:spcAft>
              <a:buClr>
                <a:schemeClr val="dk1"/>
              </a:buClr>
              <a:buSzPts val="1200"/>
              <a:buFont typeface="Arial"/>
              <a:buNone/>
            </a:pPr>
            <a:endParaRPr dirty="0"/>
          </a:p>
          <a:p>
            <a:pPr marL="0" lvl="0" indent="0" algn="l" rtl="0">
              <a:spcBef>
                <a:spcPts val="0"/>
              </a:spcBef>
              <a:spcAft>
                <a:spcPts val="0"/>
              </a:spcAft>
              <a:buClr>
                <a:schemeClr val="dk1"/>
              </a:buClr>
              <a:buSzPts val="1200"/>
              <a:buFont typeface="Arial"/>
              <a:buNone/>
            </a:pP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b="0" dirty="0"/>
          </a:p>
          <a:p>
            <a:pPr marL="171450" lvl="0" indent="-171450" algn="l" rtl="0">
              <a:spcBef>
                <a:spcPts val="0"/>
              </a:spcBef>
              <a:spcAft>
                <a:spcPts val="0"/>
              </a:spcAft>
              <a:buClr>
                <a:schemeClr val="dk1"/>
              </a:buClr>
              <a:buSzPts val="1200"/>
              <a:buFont typeface="Arial"/>
              <a:buChar char="•"/>
            </a:pPr>
            <a:r>
              <a:rPr lang="en-GB" dirty="0"/>
              <a:t>NHS, </a:t>
            </a:r>
            <a:r>
              <a:rPr lang="en-GB" i="1" dirty="0"/>
              <a:t>Symptoms – Post-traumatic stress disorder</a:t>
            </a:r>
            <a:r>
              <a:rPr lang="en-GB" dirty="0"/>
              <a:t>. https://www.nhs.uk/mental-health/conditions/post-traumatic-stress-disorder-ptsd/symptoms/</a:t>
            </a:r>
            <a:endParaRPr dirty="0"/>
          </a:p>
        </p:txBody>
      </p:sp>
      <p:sp>
        <p:nvSpPr>
          <p:cNvPr id="1898" name="Google Shape;1898;p1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129</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9"/>
        <p:cNvGrpSpPr/>
        <p:nvPr/>
      </p:nvGrpSpPr>
      <p:grpSpPr>
        <a:xfrm>
          <a:off x="0" y="0"/>
          <a:ext cx="0" cy="0"/>
          <a:chOff x="0" y="0"/>
          <a:chExt cx="0" cy="0"/>
        </a:xfrm>
      </p:grpSpPr>
      <p:sp>
        <p:nvSpPr>
          <p:cNvPr id="1910" name="Google Shape;1910;p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911" name="Google Shape;1911;p1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9: trauma and PTSD (continued)</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0" lvl="0" indent="0" algn="l" rtl="0">
              <a:spcBef>
                <a:spcPts val="0"/>
              </a:spcBef>
              <a:spcAft>
                <a:spcPts val="0"/>
              </a:spcAft>
              <a:buNone/>
            </a:pPr>
            <a:r>
              <a:rPr lang="en-GB" b="1" dirty="0"/>
              <a:t>[In advance: edit this slide to cover your school’s reporting procedures]</a:t>
            </a:r>
            <a:endParaRPr dirty="0"/>
          </a:p>
          <a:p>
            <a:pPr marL="0" lvl="0" indent="0" algn="l" rtl="0">
              <a:spcBef>
                <a:spcPts val="0"/>
              </a:spcBef>
              <a:spcAft>
                <a:spcPts val="0"/>
              </a:spcAft>
              <a:buNone/>
            </a:pPr>
            <a:endParaRPr dirty="0"/>
          </a:p>
          <a:p>
            <a:pPr marL="171450" lvl="0" indent="-171450" algn="l" rtl="0">
              <a:spcBef>
                <a:spcPts val="0"/>
              </a:spcBef>
              <a:spcAft>
                <a:spcPts val="0"/>
              </a:spcAft>
              <a:buClr>
                <a:schemeClr val="dk1"/>
              </a:buClr>
              <a:buSzPts val="1200"/>
              <a:buFont typeface="Arial"/>
              <a:buChar char="•"/>
            </a:pPr>
            <a:r>
              <a:rPr lang="en-GB" dirty="0"/>
              <a:t>Explain to staff that: </a:t>
            </a:r>
            <a:endParaRPr dirty="0"/>
          </a:p>
          <a:p>
            <a:pPr marL="512763" lvl="1" indent="-171450" algn="l" rtl="0">
              <a:spcBef>
                <a:spcPts val="0"/>
              </a:spcBef>
              <a:spcAft>
                <a:spcPts val="0"/>
              </a:spcAft>
              <a:buClr>
                <a:schemeClr val="dk1"/>
              </a:buClr>
              <a:buSzPts val="1200"/>
              <a:buFont typeface="Arial"/>
              <a:buChar char="•"/>
            </a:pPr>
            <a:r>
              <a:rPr lang="en-GB" dirty="0"/>
              <a:t>They might see signs in children who they know have experienced a traumatic event, such as abuse or neglect. But they might also see signs in children who, as far as they know, haven’t experienced such events </a:t>
            </a:r>
            <a:endParaRPr dirty="0"/>
          </a:p>
          <a:p>
            <a:pPr marL="512763" lvl="1" indent="-171450" algn="l" rtl="0">
              <a:spcBef>
                <a:spcPts val="0"/>
              </a:spcBef>
              <a:spcAft>
                <a:spcPts val="0"/>
              </a:spcAft>
              <a:buClr>
                <a:schemeClr val="dk1"/>
              </a:buClr>
              <a:buSzPts val="1200"/>
              <a:buFont typeface="Arial"/>
              <a:buChar char="•"/>
            </a:pPr>
            <a:r>
              <a:rPr lang="en-GB" dirty="0"/>
              <a:t>Either way, if staff are seeing any of the signs or behaviours you’ve talked through in the last few slides, they should report them. For example, if a child isn’t known to your local authority’s children’s social care team, reporting concerns might lead to a referral for investigation and action</a:t>
            </a:r>
            <a:endParaRPr dirty="0"/>
          </a:p>
          <a:p>
            <a:pPr marL="969963" lvl="2" indent="-171450" algn="l" rtl="0">
              <a:spcBef>
                <a:spcPts val="0"/>
              </a:spcBef>
              <a:spcAft>
                <a:spcPts val="0"/>
              </a:spcAft>
              <a:buClr>
                <a:schemeClr val="dk1"/>
              </a:buClr>
              <a:buSzPts val="1200"/>
              <a:buFont typeface="Arial"/>
              <a:buChar char="•"/>
            </a:pPr>
            <a:r>
              <a:rPr lang="en-GB" dirty="0"/>
              <a:t>Even if the child’s issue is already known, sharing concerns is still an essential part of your school’s approach to safeguarding and promoting children’s welfare </a:t>
            </a:r>
            <a:endParaRPr dirty="0"/>
          </a:p>
          <a:p>
            <a:pPr marL="512763" lvl="1" indent="-171450" algn="l" rtl="0">
              <a:spcBef>
                <a:spcPts val="0"/>
              </a:spcBef>
              <a:spcAft>
                <a:spcPts val="0"/>
              </a:spcAft>
              <a:buClr>
                <a:schemeClr val="dk1"/>
              </a:buClr>
              <a:buSzPts val="1200"/>
              <a:buFont typeface="Arial"/>
              <a:buChar char="•"/>
            </a:pPr>
            <a:r>
              <a:rPr lang="en-GB" dirty="0"/>
              <a:t>Staff have an opportunity to act between a child experiencing trauma and developing lasting problems, including mental health problems. Reporting concerns will help make sure we intervene early</a:t>
            </a:r>
            <a:endParaRPr dirty="0"/>
          </a:p>
          <a:p>
            <a:pPr marL="171450" lvl="0" indent="-171450" algn="l" rtl="0">
              <a:spcBef>
                <a:spcPts val="0"/>
              </a:spcBef>
              <a:spcAft>
                <a:spcPts val="0"/>
              </a:spcAft>
              <a:buClr>
                <a:schemeClr val="dk1"/>
              </a:buClr>
              <a:buSzPts val="1200"/>
              <a:buFont typeface="Arial"/>
              <a:buChar char="•"/>
            </a:pPr>
            <a:r>
              <a:rPr lang="en-GB" dirty="0"/>
              <a:t>Go through your procedures for reporting safeguarding and mental health concerns. Explain:</a:t>
            </a:r>
            <a:endParaRPr dirty="0"/>
          </a:p>
          <a:p>
            <a:pPr marL="512763" lvl="1" indent="-171450" algn="l" rtl="0">
              <a:spcBef>
                <a:spcPts val="0"/>
              </a:spcBef>
              <a:spcAft>
                <a:spcPts val="0"/>
              </a:spcAft>
              <a:buClr>
                <a:schemeClr val="dk1"/>
              </a:buClr>
              <a:buSzPts val="1200"/>
              <a:buFont typeface="Arial"/>
              <a:buChar char="•"/>
            </a:pPr>
            <a:r>
              <a:rPr lang="en-GB" b="1" dirty="0"/>
              <a:t>Who</a:t>
            </a:r>
            <a:r>
              <a:rPr lang="en-GB" dirty="0"/>
              <a:t> to report concerns to, and </a:t>
            </a:r>
            <a:r>
              <a:rPr lang="en-GB" b="1" dirty="0"/>
              <a:t>how</a:t>
            </a:r>
            <a:r>
              <a:rPr lang="en-GB" dirty="0"/>
              <a:t> to report concerns – for example, what form/system to use, and what to include</a:t>
            </a:r>
            <a:endParaRPr dirty="0"/>
          </a:p>
          <a:p>
            <a:pPr marL="512763" lvl="1" indent="-171450" algn="l" rtl="0">
              <a:spcBef>
                <a:spcPts val="0"/>
              </a:spcBef>
              <a:spcAft>
                <a:spcPts val="0"/>
              </a:spcAft>
              <a:buClr>
                <a:schemeClr val="dk1"/>
              </a:buClr>
              <a:buSzPts val="1200"/>
              <a:buFont typeface="Arial"/>
              <a:buChar char="•"/>
            </a:pPr>
            <a:r>
              <a:rPr lang="en-GB" dirty="0"/>
              <a:t>If staff have a mental health concern that’s also a safeguarding concern, they should report it to the DSL. As protecting mental health is also part of safeguarding, mental health concerns are also likely to be safeguarding concerns</a:t>
            </a:r>
            <a:endParaRPr dirty="0"/>
          </a:p>
          <a:p>
            <a:pPr marL="512763" lvl="1" indent="-171450" algn="l" rtl="0">
              <a:spcBef>
                <a:spcPts val="0"/>
              </a:spcBef>
              <a:spcAft>
                <a:spcPts val="0"/>
              </a:spcAft>
              <a:buClr>
                <a:schemeClr val="dk1"/>
              </a:buClr>
              <a:buSzPts val="1200"/>
              <a:buFont typeface="Arial"/>
              <a:buChar char="•"/>
            </a:pPr>
            <a:r>
              <a:rPr lang="en-GB" dirty="0"/>
              <a:t>The DSL and/or mental health lead can find out more and decide what steps to take next. This might include a plan for how to respond to a child and put proactive measures in place to help them feel safe and secure in school</a:t>
            </a:r>
            <a:endParaRPr dirty="0"/>
          </a:p>
        </p:txBody>
      </p:sp>
      <p:sp>
        <p:nvSpPr>
          <p:cNvPr id="1912" name="Google Shape;1912;p1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130</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9"/>
        <p:cNvGrpSpPr/>
        <p:nvPr/>
      </p:nvGrpSpPr>
      <p:grpSpPr>
        <a:xfrm>
          <a:off x="0" y="0"/>
          <a:ext cx="0" cy="0"/>
          <a:chOff x="0" y="0"/>
          <a:chExt cx="0" cy="0"/>
        </a:xfrm>
      </p:grpSpPr>
      <p:sp>
        <p:nvSpPr>
          <p:cNvPr id="1920" name="Google Shape;1920;p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921" name="Google Shape;1921;p1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9: trauma and PTSD (continued)</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[Note: staff can also read the scenario in part 7 of their activity pack]</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Tell staff that they’re now going to do a live role-play activity to practise responding ‘in the moment’</a:t>
            </a: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Ask staff to get into groups of 3 and assign the following roles:</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Person 1 (Jayden): act out Jayden’s reaction to having his bag grabbed</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Person 2 (the staff member): respond to Jayden 'in the moment', de-escalate the situation, and try to support him</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Person 3 (the observer): watch the interaction and listen out for best practice or mistakes, such as the staff member incorrectly promising to keep the situation a secret</a:t>
            </a:r>
            <a:endParaRPr dirty="0"/>
          </a:p>
          <a:p>
            <a:pPr marL="171450" lvl="0" indent="-171450" algn="l" rtl="0">
              <a:spcBef>
                <a:spcPts val="0"/>
              </a:spcBef>
              <a:spcAft>
                <a:spcPts val="0"/>
              </a:spcAft>
              <a:buClr>
                <a:schemeClr val="dk1"/>
              </a:buClr>
              <a:buSzPts val="1200"/>
              <a:buFont typeface="Arial"/>
              <a:buChar char="•"/>
            </a:pPr>
            <a:r>
              <a:rPr lang="en-GB" sz="1200" b="1" i="0" u="none" strike="noStrike" dirty="0">
                <a:solidFill>
                  <a:schemeClr val="dk1"/>
                </a:solidFill>
                <a:latin typeface="Arial"/>
                <a:ea typeface="Arial"/>
                <a:cs typeface="Arial"/>
                <a:sym typeface="Arial"/>
              </a:rPr>
              <a:t>Select to bring up the scenario on the screen</a:t>
            </a: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Give staff</a:t>
            </a:r>
            <a:r>
              <a:rPr lang="en-GB" sz="1200" b="1" i="0" u="none" strike="noStrike" dirty="0">
                <a:solidFill>
                  <a:schemeClr val="dk1"/>
                </a:solidFill>
                <a:latin typeface="Arial"/>
                <a:ea typeface="Arial"/>
                <a:cs typeface="Arial"/>
                <a:sym typeface="Arial"/>
              </a:rPr>
              <a:t>  5 minutes</a:t>
            </a:r>
            <a:r>
              <a:rPr lang="en-GB" sz="1200" b="0" i="0" u="none" strike="noStrike" dirty="0">
                <a:solidFill>
                  <a:schemeClr val="dk1"/>
                </a:solidFill>
                <a:latin typeface="Arial"/>
                <a:ea typeface="Arial"/>
                <a:cs typeface="Arial"/>
                <a:sym typeface="Arial"/>
              </a:rPr>
              <a:t> for the activity</a:t>
            </a: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After the activity, ask the observers from 1 or 2 groups to explain what they saw and heard</a:t>
            </a: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Tell staff that a good response should include the following:</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Following specific plans that Jayden has or techniques you know that will help de-escalate his distress and hyperarousal, such as finding a quiet space</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Asking if he’s OK and keeping your language consistent and simple, and your voice low and slow (this is particularly important to help de-escalate his initial aggression)</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If Jayden isn’t able to talk about it (as he is currently disengaged and staring blankly), reassuring him that you’re ready to listen when he’s ready to talk</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Trying to offer Jayden a choice – for example, to have a small break or try to focus on his work again once he is ready</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Reporting this to your DSL, deputy and/or other relevant members of staff afterwards, so they can advise what to do next and follow up with the situation</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dirty="0"/>
          </a:p>
        </p:txBody>
      </p:sp>
      <p:sp>
        <p:nvSpPr>
          <p:cNvPr id="1922" name="Google Shape;1922;p1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3"/>
        <p:cNvGrpSpPr/>
        <p:nvPr/>
      </p:nvGrpSpPr>
      <p:grpSpPr>
        <a:xfrm>
          <a:off x="0" y="0"/>
          <a:ext cx="0" cy="0"/>
          <a:chOff x="0" y="0"/>
          <a:chExt cx="0" cy="0"/>
        </a:xfrm>
      </p:grpSpPr>
      <p:sp>
        <p:nvSpPr>
          <p:cNvPr id="1954" name="Google Shape;1954;p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955" name="Google Shape;1955;p1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dirty="0">
                <a:latin typeface="Arial"/>
                <a:ea typeface="Arial"/>
                <a:cs typeface="Arial"/>
                <a:sym typeface="Arial"/>
              </a:rPr>
              <a:t>Safeguarding issue 10: parental conflict</a:t>
            </a:r>
            <a:endParaRPr dirty="0"/>
          </a:p>
          <a:p>
            <a:pPr marL="0" marR="0" lvl="0" indent="0" algn="l" rtl="0">
              <a:lnSpc>
                <a:spcPct val="100000"/>
              </a:lnSpc>
              <a:spcBef>
                <a:spcPts val="0"/>
              </a:spcBef>
              <a:spcAft>
                <a:spcPts val="0"/>
              </a:spcAft>
              <a:buClr>
                <a:schemeClr val="dk1"/>
              </a:buClr>
              <a:buSzPts val="1800"/>
              <a:buFont typeface="Arial"/>
              <a:buNone/>
            </a:pPr>
            <a:endParaRPr sz="1800" b="1"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800"/>
              <a:buFont typeface="Arial"/>
              <a:buChar char="•"/>
            </a:pPr>
            <a:r>
              <a:rPr lang="en-GB" sz="1800" b="0" dirty="0">
                <a:solidFill>
                  <a:schemeClr val="dk1"/>
                </a:solidFill>
                <a:latin typeface="Arial"/>
                <a:ea typeface="Arial"/>
                <a:cs typeface="Arial"/>
                <a:sym typeface="Arial"/>
              </a:rPr>
              <a:t>Tell staff you’re now going to look at the issue of parental conflict</a:t>
            </a:r>
            <a:endParaRPr sz="1800" b="0"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b="0" dirty="0"/>
          </a:p>
          <a:p>
            <a:pPr marL="171450" lvl="0" indent="-171450" algn="l" rtl="0">
              <a:spcBef>
                <a:spcPts val="0"/>
              </a:spcBef>
              <a:spcAft>
                <a:spcPts val="0"/>
              </a:spcAft>
              <a:buClr>
                <a:schemeClr val="dk1"/>
              </a:buClr>
              <a:buSzPts val="1200"/>
              <a:buFont typeface="Arial"/>
              <a:buChar char="•"/>
            </a:pPr>
            <a:r>
              <a:rPr lang="en-GB" b="0" dirty="0"/>
              <a:t>Explain that Working Together to Safeguard Children says that everyone working with children and families needs appropriate training to help them understand their role in identifying emerging safeguarding problems</a:t>
            </a:r>
            <a:endParaRPr dirty="0"/>
          </a:p>
          <a:p>
            <a:pPr marL="628650" lvl="1" indent="-171450" algn="l" rtl="0">
              <a:spcBef>
                <a:spcPts val="0"/>
              </a:spcBef>
              <a:spcAft>
                <a:spcPts val="0"/>
              </a:spcAft>
              <a:buClr>
                <a:schemeClr val="dk1"/>
              </a:buClr>
              <a:buSzPts val="1200"/>
              <a:buFont typeface="Arial"/>
              <a:buChar char="•"/>
            </a:pPr>
            <a:r>
              <a:rPr lang="en-GB" b="0" dirty="0"/>
              <a:t>Part of this is having an </a:t>
            </a:r>
            <a:r>
              <a:rPr lang="en-GB" dirty="0"/>
              <a:t>understanding of parental conflict that is </a:t>
            </a:r>
            <a:r>
              <a:rPr lang="en-GB" b="0" dirty="0"/>
              <a:t>frequent, intense and unresolved</a:t>
            </a:r>
            <a:endParaRPr dirty="0"/>
          </a:p>
          <a:p>
            <a:pPr marL="171450" marR="0" lvl="0" indent="-171450" algn="l" rtl="0">
              <a:lnSpc>
                <a:spcPct val="100000"/>
              </a:lnSpc>
              <a:spcBef>
                <a:spcPts val="0"/>
              </a:spcBef>
              <a:spcAft>
                <a:spcPts val="0"/>
              </a:spcAft>
              <a:buClr>
                <a:schemeClr val="dk1"/>
              </a:buClr>
              <a:buSzPts val="1200"/>
              <a:buFont typeface="Arial"/>
              <a:buChar char="•"/>
            </a:pPr>
            <a:r>
              <a:rPr lang="en-GB" sz="1200" dirty="0"/>
              <a:t>Emphasise that some level of arguing and parental conflict is often a normal part of everyday life, but that harmful parental conflict is a pattern of damaging behaviour</a:t>
            </a:r>
            <a:endParaRPr dirty="0"/>
          </a:p>
          <a:p>
            <a:pPr marL="171450" marR="0" lvl="0" indent="-171450" algn="l" rtl="0">
              <a:lnSpc>
                <a:spcPct val="100000"/>
              </a:lnSpc>
              <a:spcBef>
                <a:spcPts val="0"/>
              </a:spcBef>
              <a:spcAft>
                <a:spcPts val="0"/>
              </a:spcAft>
              <a:buClr>
                <a:schemeClr val="dk1"/>
              </a:buClr>
              <a:buSzPts val="1200"/>
              <a:buFont typeface="Arial"/>
              <a:buChar char="•"/>
            </a:pPr>
            <a:r>
              <a:rPr lang="en-GB" sz="1200" dirty="0"/>
              <a:t>Explain that parental conflict can become a safeguarding concern if it’s </a:t>
            </a:r>
            <a:r>
              <a:rPr lang="en-GB" b="0" i="0" dirty="0"/>
              <a:t>frequent, intense, unresolved or damaging, </a:t>
            </a:r>
            <a:r>
              <a:rPr lang="en-GB" i="0" dirty="0"/>
              <a:t>as this can have a significant negative impact on children’s mental health, which can be long-term</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i="0" dirty="0"/>
              <a:t>Ask staff what they think parental conflict might look like. Take 1 or 2 answers</a:t>
            </a:r>
            <a:endParaRPr dirty="0"/>
          </a:p>
          <a:p>
            <a:pPr marL="171450" marR="0" lvl="0" indent="-171450" algn="l" rtl="0">
              <a:lnSpc>
                <a:spcPct val="100000"/>
              </a:lnSpc>
              <a:spcBef>
                <a:spcPts val="0"/>
              </a:spcBef>
              <a:spcAft>
                <a:spcPts val="0"/>
              </a:spcAft>
              <a:buClr>
                <a:schemeClr val="dk1"/>
              </a:buClr>
              <a:buSzPts val="1200"/>
              <a:buFont typeface="Arial"/>
              <a:buChar char="•"/>
            </a:pPr>
            <a:r>
              <a:rPr lang="en-GB" b="1" i="0" dirty="0"/>
              <a:t>Select to bring up the text on the slide, </a:t>
            </a:r>
            <a:r>
              <a:rPr lang="en-GB" b="0" i="0" dirty="0"/>
              <a:t>and explain that it can look like:</a:t>
            </a:r>
            <a:endParaRPr dirty="0"/>
          </a:p>
          <a:p>
            <a:pPr marL="628650" marR="0" lvl="1" indent="-171450" algn="l" rtl="0">
              <a:lnSpc>
                <a:spcPct val="100000"/>
              </a:lnSpc>
              <a:spcBef>
                <a:spcPts val="0"/>
              </a:spcBef>
              <a:spcAft>
                <a:spcPts val="0"/>
              </a:spcAft>
              <a:buClr>
                <a:schemeClr val="dk1"/>
              </a:buClr>
              <a:buSzPts val="1200"/>
              <a:buFont typeface="Arial"/>
              <a:buChar char="•"/>
            </a:pPr>
            <a:r>
              <a:rPr lang="en-GB" i="0" dirty="0"/>
              <a:t>Unresolved arguing</a:t>
            </a:r>
            <a:endParaRPr dirty="0"/>
          </a:p>
          <a:p>
            <a:pPr marL="628650" marR="0" lvl="1" indent="-171450" algn="l" rtl="0">
              <a:lnSpc>
                <a:spcPct val="100000"/>
              </a:lnSpc>
              <a:spcBef>
                <a:spcPts val="0"/>
              </a:spcBef>
              <a:spcAft>
                <a:spcPts val="0"/>
              </a:spcAft>
              <a:buClr>
                <a:schemeClr val="dk1"/>
              </a:buClr>
              <a:buSzPts val="1200"/>
              <a:buFont typeface="Arial"/>
              <a:buChar char="•"/>
            </a:pPr>
            <a:r>
              <a:rPr lang="en-GB" i="0" dirty="0"/>
              <a:t>Silence</a:t>
            </a:r>
            <a:endParaRPr dirty="0"/>
          </a:p>
          <a:p>
            <a:pPr marL="628650" marR="0" lvl="1" indent="-171450" algn="l" rtl="0">
              <a:lnSpc>
                <a:spcPct val="100000"/>
              </a:lnSpc>
              <a:spcBef>
                <a:spcPts val="0"/>
              </a:spcBef>
              <a:spcAft>
                <a:spcPts val="0"/>
              </a:spcAft>
              <a:buClr>
                <a:schemeClr val="dk1"/>
              </a:buClr>
              <a:buSzPts val="1200"/>
              <a:buFont typeface="Arial"/>
              <a:buChar char="•"/>
            </a:pPr>
            <a:r>
              <a:rPr lang="en-GB" i="0" dirty="0"/>
              <a:t>Lack of respect </a:t>
            </a:r>
            <a:r>
              <a:rPr lang="en-GB" b="0" dirty="0"/>
              <a:t>– </a:t>
            </a:r>
            <a:r>
              <a:rPr lang="en-GB" sz="1200" b="0" i="0" dirty="0">
                <a:solidFill>
                  <a:schemeClr val="dk1"/>
                </a:solidFill>
                <a:latin typeface="Arial"/>
                <a:ea typeface="Arial"/>
                <a:cs typeface="Arial"/>
                <a:sym typeface="Arial"/>
              </a:rPr>
              <a:t>hostile or dismissive behaviour between parents/carers, or talking down to each other, can negatively impact the child's home life and emotional wellbeing</a:t>
            </a:r>
            <a:endParaRPr i="0" dirty="0"/>
          </a:p>
          <a:p>
            <a:pPr marL="628650" marR="0" lvl="1" indent="-171450" algn="l" rtl="0">
              <a:lnSpc>
                <a:spcPct val="100000"/>
              </a:lnSpc>
              <a:spcBef>
                <a:spcPts val="0"/>
              </a:spcBef>
              <a:spcAft>
                <a:spcPts val="0"/>
              </a:spcAft>
              <a:buClr>
                <a:schemeClr val="dk1"/>
              </a:buClr>
              <a:buSzPts val="1200"/>
              <a:buFont typeface="Arial"/>
              <a:buChar char="•"/>
            </a:pPr>
            <a:r>
              <a:rPr lang="en-GB" i="0" dirty="0"/>
              <a:t>Lack of resolution </a:t>
            </a:r>
            <a:r>
              <a:rPr lang="en-GB" b="0" dirty="0"/>
              <a:t>– </a:t>
            </a:r>
            <a:r>
              <a:rPr lang="en-GB" sz="1200" b="0" i="0" dirty="0">
                <a:solidFill>
                  <a:schemeClr val="dk1"/>
                </a:solidFill>
                <a:latin typeface="Arial"/>
                <a:ea typeface="Arial"/>
                <a:cs typeface="Arial"/>
                <a:sym typeface="Arial"/>
              </a:rPr>
              <a:t>this means the arguments are ongoing and never truly settled, creating a continuously stressful environment for the child</a:t>
            </a:r>
            <a:endParaRPr i="0" dirty="0"/>
          </a:p>
          <a:p>
            <a:pPr marL="457200" marR="0" lvl="1" indent="0" algn="l" rtl="0">
              <a:lnSpc>
                <a:spcPct val="100000"/>
              </a:lnSpc>
              <a:spcBef>
                <a:spcPts val="0"/>
              </a:spcBef>
              <a:spcAft>
                <a:spcPts val="0"/>
              </a:spcAft>
              <a:buClr>
                <a:schemeClr val="dk1"/>
              </a:buClr>
              <a:buSzPts val="1200"/>
              <a:buFont typeface="Arial"/>
              <a:buNone/>
            </a:pPr>
            <a:endParaRPr i="0" dirty="0"/>
          </a:p>
          <a:p>
            <a:pPr marL="171450" marR="0" lvl="0" indent="-171450" algn="l" rtl="0">
              <a:lnSpc>
                <a:spcPct val="100000"/>
              </a:lnSpc>
              <a:spcBef>
                <a:spcPts val="0"/>
              </a:spcBef>
              <a:spcAft>
                <a:spcPts val="0"/>
              </a:spcAft>
              <a:buClr>
                <a:schemeClr val="dk1"/>
              </a:buClr>
              <a:buSzPts val="1200"/>
              <a:buFont typeface="Arial"/>
              <a:buChar char="•"/>
            </a:pPr>
            <a:r>
              <a:rPr lang="en-GB" i="0" dirty="0"/>
              <a:t>Highlight how it’s understandable that certain periods are more stressful for families, and they’ll likely need more support. For example:</a:t>
            </a:r>
            <a:endParaRPr dirty="0"/>
          </a:p>
          <a:p>
            <a:pPr marL="628650" marR="0" lvl="1" indent="-171450" algn="l" rtl="0">
              <a:lnSpc>
                <a:spcPct val="100000"/>
              </a:lnSpc>
              <a:spcBef>
                <a:spcPts val="0"/>
              </a:spcBef>
              <a:spcAft>
                <a:spcPts val="0"/>
              </a:spcAft>
              <a:buClr>
                <a:schemeClr val="dk1"/>
              </a:buClr>
              <a:buSzPts val="1200"/>
              <a:buFont typeface="Arial"/>
              <a:buChar char="•"/>
            </a:pPr>
            <a:r>
              <a:rPr lang="en-GB" i="0" dirty="0"/>
              <a:t>Bereavement </a:t>
            </a:r>
            <a:endParaRPr dirty="0"/>
          </a:p>
          <a:p>
            <a:pPr marL="628650" marR="0" lvl="1" indent="-171450" algn="l" rtl="0">
              <a:lnSpc>
                <a:spcPct val="100000"/>
              </a:lnSpc>
              <a:spcBef>
                <a:spcPts val="0"/>
              </a:spcBef>
              <a:spcAft>
                <a:spcPts val="0"/>
              </a:spcAft>
              <a:buClr>
                <a:schemeClr val="dk1"/>
              </a:buClr>
              <a:buSzPts val="1200"/>
              <a:buFont typeface="Arial"/>
              <a:buChar char="•"/>
            </a:pPr>
            <a:r>
              <a:rPr lang="en-GB" i="0" dirty="0"/>
              <a:t>A new baby</a:t>
            </a:r>
            <a:endParaRPr dirty="0"/>
          </a:p>
          <a:p>
            <a:pPr marL="628650" marR="0" lvl="1" indent="-171450" algn="l" rtl="0">
              <a:lnSpc>
                <a:spcPct val="100000"/>
              </a:lnSpc>
              <a:spcBef>
                <a:spcPts val="0"/>
              </a:spcBef>
              <a:spcAft>
                <a:spcPts val="0"/>
              </a:spcAft>
              <a:buClr>
                <a:schemeClr val="dk1"/>
              </a:buClr>
              <a:buSzPts val="1200"/>
              <a:buFont typeface="Arial"/>
              <a:buChar char="•"/>
            </a:pPr>
            <a:r>
              <a:rPr lang="en-GB" i="0" dirty="0"/>
              <a:t>Children starting a new school</a:t>
            </a:r>
            <a:endParaRPr dirty="0"/>
          </a:p>
          <a:p>
            <a:pPr marL="628650" marR="0" lvl="1" indent="-171450" algn="l" rtl="0">
              <a:lnSpc>
                <a:spcPct val="100000"/>
              </a:lnSpc>
              <a:spcBef>
                <a:spcPts val="0"/>
              </a:spcBef>
              <a:spcAft>
                <a:spcPts val="0"/>
              </a:spcAft>
              <a:buClr>
                <a:schemeClr val="dk1"/>
              </a:buClr>
              <a:buSzPts val="1200"/>
              <a:buFont typeface="Arial"/>
              <a:buChar char="•"/>
            </a:pPr>
            <a:r>
              <a:rPr lang="en-GB" i="0" dirty="0"/>
              <a:t>Separation or divorce </a:t>
            </a:r>
            <a:endParaRPr dirty="0"/>
          </a:p>
          <a:p>
            <a:pPr marL="628650" marR="0" lvl="1" indent="-171450" algn="l" rtl="0">
              <a:lnSpc>
                <a:spcPct val="100000"/>
              </a:lnSpc>
              <a:spcBef>
                <a:spcPts val="0"/>
              </a:spcBef>
              <a:spcAft>
                <a:spcPts val="0"/>
              </a:spcAft>
              <a:buClr>
                <a:schemeClr val="dk1"/>
              </a:buClr>
              <a:buSzPts val="1200"/>
              <a:buFont typeface="Arial"/>
              <a:buChar char="•"/>
            </a:pPr>
            <a:r>
              <a:rPr lang="en-GB" i="0" dirty="0"/>
              <a:t>Periods of financial difficulty </a:t>
            </a:r>
            <a:endParaRPr dirty="0"/>
          </a:p>
          <a:p>
            <a:pPr marL="171450" marR="0" lvl="0" indent="-171450" algn="l" rtl="0">
              <a:lnSpc>
                <a:spcPct val="100000"/>
              </a:lnSpc>
              <a:spcBef>
                <a:spcPts val="0"/>
              </a:spcBef>
              <a:spcAft>
                <a:spcPts val="0"/>
              </a:spcAft>
              <a:buClr>
                <a:schemeClr val="dk1"/>
              </a:buClr>
              <a:buSzPts val="1200"/>
              <a:buFont typeface="Arial"/>
              <a:buChar char="•"/>
            </a:pPr>
            <a:r>
              <a:rPr lang="en-GB" i="0" dirty="0"/>
              <a:t>Although it won’t always be the case, these situations can increase the likelihood of harmful conflict</a:t>
            </a:r>
            <a:endParaRPr dirty="0"/>
          </a:p>
          <a:p>
            <a:pPr marL="171450" marR="0" lvl="0" indent="-171450" algn="l" rtl="0">
              <a:lnSpc>
                <a:spcPct val="100000"/>
              </a:lnSpc>
              <a:spcBef>
                <a:spcPts val="0"/>
              </a:spcBef>
              <a:spcAft>
                <a:spcPts val="0"/>
              </a:spcAft>
              <a:buClr>
                <a:schemeClr val="dk1"/>
              </a:buClr>
              <a:buSzPts val="1200"/>
              <a:buFont typeface="Arial"/>
              <a:buChar char="•"/>
            </a:pPr>
            <a:r>
              <a:rPr lang="en-GB" i="0" dirty="0"/>
              <a:t>Parents/carers may also experience drug or substance abuse and their own mental health problems, which can contribute to conflict</a:t>
            </a:r>
            <a:br>
              <a:rPr lang="en-GB" i="0" dirty="0"/>
            </a:br>
            <a:endParaRPr i="0" dirty="0"/>
          </a:p>
          <a:p>
            <a:pPr marL="171450" marR="0" lvl="0" indent="-171450" algn="l" rtl="0">
              <a:lnSpc>
                <a:spcPct val="100000"/>
              </a:lnSpc>
              <a:spcBef>
                <a:spcPts val="0"/>
              </a:spcBef>
              <a:spcAft>
                <a:spcPts val="0"/>
              </a:spcAft>
              <a:buClr>
                <a:schemeClr val="dk1"/>
              </a:buClr>
              <a:buSzPts val="1200"/>
              <a:buFont typeface="Arial"/>
              <a:buChar char="•"/>
            </a:pPr>
            <a:r>
              <a:rPr lang="en-GB" b="1" i="0" dirty="0"/>
              <a:t>Select to bring up the final points on the slide. </a:t>
            </a:r>
            <a:r>
              <a:rPr lang="en-GB" i="0" dirty="0"/>
              <a:t>As with other safeguarding issues, school staff are well placed to spot signs of concern and are often the first professionals to see that children are being affected by damaging conflict at home. They should look out for pupils who:</a:t>
            </a:r>
            <a:endParaRPr dirty="0"/>
          </a:p>
          <a:p>
            <a:pPr marL="628650" marR="0" lvl="1" indent="-171450" algn="l" rtl="0">
              <a:lnSpc>
                <a:spcPct val="100000"/>
              </a:lnSpc>
              <a:spcBef>
                <a:spcPts val="0"/>
              </a:spcBef>
              <a:spcAft>
                <a:spcPts val="0"/>
              </a:spcAft>
              <a:buClr>
                <a:schemeClr val="dk1"/>
              </a:buClr>
              <a:buSzPts val="1200"/>
              <a:buFont typeface="Arial"/>
              <a:buChar char="•"/>
            </a:pPr>
            <a:r>
              <a:rPr lang="en-GB" i="0" dirty="0"/>
              <a:t>Seem less ready to learn when they come to school</a:t>
            </a:r>
            <a:endParaRPr dirty="0"/>
          </a:p>
          <a:p>
            <a:pPr marL="628650" marR="0" lvl="1" indent="-171450" algn="l" rtl="0">
              <a:lnSpc>
                <a:spcPct val="100000"/>
              </a:lnSpc>
              <a:spcBef>
                <a:spcPts val="0"/>
              </a:spcBef>
              <a:spcAft>
                <a:spcPts val="0"/>
              </a:spcAft>
              <a:buClr>
                <a:schemeClr val="dk1"/>
              </a:buClr>
              <a:buSzPts val="1200"/>
              <a:buFont typeface="Arial"/>
              <a:buChar char="•"/>
            </a:pPr>
            <a:r>
              <a:rPr lang="en-GB" i="0" dirty="0"/>
              <a:t>Have poor attention or concentration due to lack of sleep</a:t>
            </a:r>
            <a:endParaRPr dirty="0"/>
          </a:p>
          <a:p>
            <a:pPr marL="628650" marR="0" lvl="1" indent="-171450" algn="l" rtl="0">
              <a:lnSpc>
                <a:spcPct val="100000"/>
              </a:lnSpc>
              <a:spcBef>
                <a:spcPts val="0"/>
              </a:spcBef>
              <a:spcAft>
                <a:spcPts val="0"/>
              </a:spcAft>
              <a:buClr>
                <a:schemeClr val="dk1"/>
              </a:buClr>
              <a:buSzPts val="1200"/>
              <a:buFont typeface="Arial"/>
              <a:buChar char="•"/>
            </a:pPr>
            <a:r>
              <a:rPr lang="en-GB" i="0" dirty="0"/>
              <a:t>Have emotional or behavioural problems, including social difficulties with their peers</a:t>
            </a:r>
            <a:br>
              <a:rPr lang="en-GB" dirty="0"/>
            </a:b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dirty="0"/>
              <a:t>GOV.UK – </a:t>
            </a:r>
            <a:r>
              <a:rPr lang="en-GB" sz="1200" b="0" i="1" dirty="0">
                <a:solidFill>
                  <a:schemeClr val="dk1"/>
                </a:solidFill>
                <a:latin typeface="Arial"/>
                <a:ea typeface="Arial"/>
                <a:cs typeface="Arial"/>
                <a:sym typeface="Arial"/>
              </a:rPr>
              <a:t>Working together to safeguard children. </a:t>
            </a:r>
            <a:r>
              <a:rPr lang="en-GB" dirty="0"/>
              <a:t>https://www.gov.uk/government/publications/working-together-to-safeguard-children--2</a:t>
            </a:r>
            <a:endParaRPr b="0" dirty="0"/>
          </a:p>
          <a:p>
            <a:pPr marL="171450" marR="0" lvl="0" indent="-171450" algn="l" rtl="0">
              <a:lnSpc>
                <a:spcPct val="100000"/>
              </a:lnSpc>
              <a:spcBef>
                <a:spcPts val="0"/>
              </a:spcBef>
              <a:spcAft>
                <a:spcPts val="0"/>
              </a:spcAft>
              <a:buClr>
                <a:schemeClr val="dk1"/>
              </a:buClr>
              <a:buSzPts val="1200"/>
              <a:buFont typeface="Arial"/>
              <a:buChar char="•"/>
            </a:pPr>
            <a:r>
              <a:rPr lang="en-GB" b="0" dirty="0"/>
              <a:t>GOV.UK – Department for Work and Pensions, </a:t>
            </a:r>
            <a:r>
              <a:rPr lang="en-GB" b="0" i="1" dirty="0"/>
              <a:t>Reducing Parental Conflict: what is parental conflict? </a:t>
            </a:r>
            <a:r>
              <a:rPr lang="en-GB" b="0" dirty="0"/>
              <a:t>https://www.gov.uk/guidance/reducing-parental-conflict-what-is-parental-conflict</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dirty="0"/>
              <a:t>GOV.UK – Department for Work and Pensions, </a:t>
            </a:r>
            <a:r>
              <a:rPr lang="en-GB" b="0" i="1" dirty="0">
                <a:solidFill>
                  <a:srgbClr val="0B0C0C"/>
                </a:solidFill>
                <a:highlight>
                  <a:srgbClr val="FFFFFF"/>
                </a:highlight>
                <a:latin typeface="Arial"/>
                <a:ea typeface="Arial"/>
                <a:cs typeface="Arial"/>
                <a:sym typeface="Arial"/>
              </a:rPr>
              <a:t>Reducing Parental Conflict: training and tools for practitioners and their managers.</a:t>
            </a:r>
            <a:r>
              <a:rPr lang="en-GB" b="0" i="1" dirty="0"/>
              <a:t> </a:t>
            </a:r>
            <a:r>
              <a:rPr lang="en-GB" b="0" dirty="0"/>
              <a:t>https://www.gov.uk/guidance/reducing-parental-conflict-training-and-tools-for-practitioners-and-their-managers</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dirty="0"/>
              <a:t>GOV.UK – Department for Work and Pensions, </a:t>
            </a:r>
            <a:r>
              <a:rPr lang="en-GB" b="0" i="1" dirty="0">
                <a:solidFill>
                  <a:srgbClr val="0B0C0C"/>
                </a:solidFill>
                <a:highlight>
                  <a:srgbClr val="FFFFFF"/>
                </a:highlight>
                <a:latin typeface="Arial"/>
                <a:ea typeface="Arial"/>
                <a:cs typeface="Arial"/>
                <a:sym typeface="Arial"/>
              </a:rPr>
              <a:t>Reducing Parental Conflict: the impact on local services.</a:t>
            </a:r>
            <a:r>
              <a:rPr lang="en-GB" b="0" i="1" dirty="0"/>
              <a:t> </a:t>
            </a:r>
            <a:r>
              <a:rPr lang="en-GB" b="0" dirty="0"/>
              <a:t>https://www.gov.uk/guidance/reducing-parental-conflict-the-impact-on-local-services#education </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dirty="0"/>
              <a:t>Barnardo’s – </a:t>
            </a:r>
            <a:r>
              <a:rPr lang="en-GB" b="0" i="1" dirty="0"/>
              <a:t>Parental conflict</a:t>
            </a:r>
            <a:r>
              <a:rPr lang="en-GB" b="0" dirty="0"/>
              <a:t>. https://families.barnardos.org.uk/families/parental-conflicts </a:t>
            </a:r>
            <a:endParaRPr dirty="0"/>
          </a:p>
        </p:txBody>
      </p:sp>
      <p:sp>
        <p:nvSpPr>
          <p:cNvPr id="1956" name="Google Shape;1956;p1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9"/>
        <p:cNvGrpSpPr/>
        <p:nvPr/>
      </p:nvGrpSpPr>
      <p:grpSpPr>
        <a:xfrm>
          <a:off x="0" y="0"/>
          <a:ext cx="0" cy="0"/>
          <a:chOff x="0" y="0"/>
          <a:chExt cx="0" cy="0"/>
        </a:xfrm>
      </p:grpSpPr>
      <p:sp>
        <p:nvSpPr>
          <p:cNvPr id="1970" name="Google Shape;1970;p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GB" dirty="0"/>
          </a:p>
        </p:txBody>
      </p:sp>
      <p:sp>
        <p:nvSpPr>
          <p:cNvPr id="1971" name="Google Shape;1971;p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GB" sz="1800" b="1" dirty="0">
                <a:latin typeface="Arial"/>
                <a:ea typeface="Arial"/>
                <a:cs typeface="Arial"/>
                <a:sym typeface="Arial"/>
              </a:rPr>
              <a:t>Safeguarding issue 11: domestic abuse </a:t>
            </a:r>
            <a:endParaRPr dirty="0"/>
          </a:p>
          <a:p>
            <a:pPr marL="0" marR="0" lvl="0" indent="0" algn="l" rtl="0">
              <a:lnSpc>
                <a:spcPct val="100000"/>
              </a:lnSpc>
              <a:spcBef>
                <a:spcPts val="0"/>
              </a:spcBef>
              <a:spcAft>
                <a:spcPts val="0"/>
              </a:spcAft>
              <a:buClr>
                <a:schemeClr val="dk1"/>
              </a:buClr>
              <a:buSzPts val="1800"/>
              <a:buFont typeface="Arial"/>
              <a:buNone/>
            </a:pPr>
            <a:endParaRPr sz="1800" b="1" dirty="0">
              <a:solidFill>
                <a:schemeClr val="dk1"/>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800"/>
              <a:buFont typeface="Arial"/>
              <a:buChar char="•"/>
            </a:pPr>
            <a:r>
              <a:rPr lang="en-GB" sz="1800" b="0" dirty="0">
                <a:solidFill>
                  <a:schemeClr val="dk1"/>
                </a:solidFill>
                <a:latin typeface="Arial"/>
                <a:ea typeface="Arial"/>
                <a:cs typeface="Arial"/>
                <a:sym typeface="Arial"/>
              </a:rPr>
              <a:t>Tell staff you’re now going to look at the issue of domestic abuse </a:t>
            </a:r>
            <a:endParaRPr dirty="0"/>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Explain that domestic abuse covers a wide range of behaviours, which often overlap. These include:</a:t>
            </a:r>
            <a:endParaRPr sz="1800" b="0"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Physical abuse and sexual abuse, including violence, assault, or sexual coercion</a:t>
            </a:r>
            <a:endParaRPr sz="1800" b="0"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Emotional and psychological abuse, including persistent emotional maltreatment. It often includes controlling or coercive behaviour, which are deliberate tactics used to hurt, humiliate, intimidate, isolate, and dominate the victim</a:t>
            </a:r>
            <a:endParaRPr sz="1800" b="0"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Financial abuse, including s</a:t>
            </a:r>
            <a:r>
              <a:rPr lang="en-GB" dirty="0"/>
              <a:t>topping someone from getting, spending, or keeping their own money to force them to depend on an abuser</a:t>
            </a:r>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Child to parent or caregiver abuse, including a child physically assaulting a parent/caregiver (e.g. kicking or hitting), or emotionally abusing them (e.g. persistent name-calling or making threats)</a:t>
            </a:r>
            <a:endParaRPr sz="1200" b="0" i="0" u="none" strike="noStrike"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Children can be victims of domestic abuse and </a:t>
            </a:r>
            <a:r>
              <a:rPr lang="en-GB" dirty="0"/>
              <a:t>see, hear, or experience the effects of it at home – it can have a detrimental and long-term impact on their health, wellbeing, development, and ability to learn</a:t>
            </a:r>
            <a:endParaRPr sz="1200" b="0" i="0" u="none" strike="noStrike" dirty="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Arial"/>
                <a:ea typeface="Arial"/>
                <a:cs typeface="Arial"/>
                <a:sym typeface="Arial"/>
              </a:rPr>
              <a:t>Tell staff that it’s important to remember that pupils can experience these types of domestic abuse within their own intimate personal relationships. This is sometimes referred to as teenage relationship abuse</a:t>
            </a:r>
            <a:br>
              <a:rPr lang="en-GB" dirty="0"/>
            </a:br>
            <a:endParaRPr dirty="0"/>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Sources:</a:t>
            </a:r>
            <a:endParaRPr dirty="0"/>
          </a:p>
          <a:p>
            <a:pPr marL="171450" marR="0" lvl="0" indent="-171450" algn="l" rtl="0">
              <a:lnSpc>
                <a:spcPct val="100000"/>
              </a:lnSpc>
              <a:spcBef>
                <a:spcPts val="0"/>
              </a:spcBef>
              <a:spcAft>
                <a:spcPts val="0"/>
              </a:spcAft>
              <a:buClr>
                <a:srgbClr val="12263F"/>
              </a:buClr>
              <a:buSzPts val="1200"/>
              <a:buFont typeface="Arial"/>
              <a:buChar char="•"/>
            </a:pPr>
            <a:r>
              <a:rPr lang="en-GB" sz="1200" dirty="0">
                <a:solidFill>
                  <a:srgbClr val="12263F"/>
                </a:solidFill>
                <a:latin typeface="Arial"/>
                <a:ea typeface="Arial"/>
                <a:cs typeface="Arial"/>
                <a:sym typeface="Arial"/>
              </a:rPr>
              <a:t>GOV.UK – Department for Education (DfE)</a:t>
            </a:r>
            <a:r>
              <a:rPr lang="en-GB" dirty="0"/>
              <a:t>, </a:t>
            </a:r>
            <a:r>
              <a:rPr lang="en-GB" i="1" dirty="0"/>
              <a:t>Keeping Children Safe in Education</a:t>
            </a:r>
            <a:r>
              <a:rPr lang="en-GB" dirty="0"/>
              <a:t>. https://www.gov.uk/government/publications/keeping-children-safe-in-education--2</a:t>
            </a:r>
            <a:endParaRPr dirty="0"/>
          </a:p>
          <a:p>
            <a:pPr marL="171450" marR="0" lvl="0" indent="-171450" algn="l" rtl="0">
              <a:lnSpc>
                <a:spcPct val="100000"/>
              </a:lnSpc>
              <a:spcBef>
                <a:spcPts val="0"/>
              </a:spcBef>
              <a:spcAft>
                <a:spcPts val="0"/>
              </a:spcAft>
              <a:buClr>
                <a:schemeClr val="dk1"/>
              </a:buClr>
              <a:buSzPts val="1200"/>
              <a:buFont typeface="Arial"/>
              <a:buChar char="•"/>
            </a:pPr>
            <a:r>
              <a:rPr lang="en-GB" b="0" dirty="0"/>
              <a:t>GOV.UK – </a:t>
            </a:r>
            <a:r>
              <a:rPr lang="en-GB" sz="1200" b="0" i="1" dirty="0">
                <a:solidFill>
                  <a:schemeClr val="dk1"/>
                </a:solidFill>
                <a:latin typeface="Arial"/>
                <a:ea typeface="Arial"/>
                <a:cs typeface="Arial"/>
                <a:sym typeface="Arial"/>
              </a:rPr>
              <a:t>Working together to safeguard children. </a:t>
            </a:r>
            <a:r>
              <a:rPr lang="en-GB" dirty="0"/>
              <a:t>https://www.gov.uk/government/publications/working-together-to-safeguard-children--2</a:t>
            </a:r>
            <a:endParaRPr b="0" dirty="0"/>
          </a:p>
        </p:txBody>
      </p:sp>
      <p:sp>
        <p:nvSpPr>
          <p:cNvPr id="1972" name="Google Shape;1972;p1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133</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p:cNvGrpSpPr/>
        <p:nvPr/>
      </p:nvGrpSpPr>
      <p:grpSpPr>
        <a:xfrm>
          <a:off x="0" y="0"/>
          <a:ext cx="0" cy="0"/>
          <a:chOff x="0" y="0"/>
          <a:chExt cx="0" cy="0"/>
        </a:xfrm>
      </p:grpSpPr>
      <p:sp>
        <p:nvSpPr>
          <p:cNvPr id="1856" name="Google Shape;1856;p125:notes"/>
          <p:cNvSpPr>
            <a:spLocks noGrp="1" noRot="1" noChangeAspect="1"/>
          </p:cNvSpPr>
          <p:nvPr>
            <p:ph type="sldImg" idx="2"/>
          </p:nvPr>
        </p:nvSpPr>
        <p:spPr>
          <a:xfrm>
            <a:off x="444500" y="1243013"/>
            <a:ext cx="5969000" cy="33575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7" name="Google Shape;1857;p125:notes"/>
          <p:cNvSpPr txBox="1">
            <a:spLocks noGrp="1"/>
          </p:cNvSpPr>
          <p:nvPr>
            <p:ph type="body" idx="1"/>
          </p:nvPr>
        </p:nvSpPr>
        <p:spPr>
          <a:xfrm>
            <a:off x="685800" y="4786362"/>
            <a:ext cx="5486400" cy="391611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sz="1200" b="1" dirty="0">
                <a:latin typeface="Arial"/>
                <a:ea typeface="Arial"/>
                <a:cs typeface="Arial"/>
                <a:sym typeface="Arial"/>
              </a:rPr>
              <a:t>Safeguarding issue 11: domestic abuse (continued)</a:t>
            </a:r>
            <a:endParaRPr dirty="0"/>
          </a:p>
          <a:p>
            <a:pPr marL="0" marR="0" lvl="0" indent="0" algn="l" rtl="0">
              <a:lnSpc>
                <a:spcPct val="100000"/>
              </a:lnSpc>
              <a:spcBef>
                <a:spcPts val="0"/>
              </a:spcBef>
              <a:spcAft>
                <a:spcPts val="0"/>
              </a:spcAft>
              <a:buClr>
                <a:schemeClr val="dk1"/>
              </a:buClr>
              <a:buSzPts val="1200"/>
              <a:buFont typeface="Arial"/>
              <a:buNone/>
            </a:pPr>
            <a:endParaRPr sz="1200" b="1" dirty="0">
              <a:latin typeface="Arial"/>
              <a:ea typeface="Arial"/>
              <a:cs typeface="Arial"/>
              <a:sym typeface="Arial"/>
            </a:endParaRPr>
          </a:p>
          <a:p>
            <a:pPr marL="0" lvl="0" indent="0" algn="l" rtl="0">
              <a:spcBef>
                <a:spcPts val="0"/>
              </a:spcBef>
              <a:spcAft>
                <a:spcPts val="0"/>
              </a:spcAft>
              <a:buNone/>
            </a:pPr>
            <a:r>
              <a:rPr lang="en-GB" b="1" dirty="0"/>
              <a:t>[In advance: edit this slide to cover your school’s reporting procedures]</a:t>
            </a:r>
            <a:endParaRPr dirty="0"/>
          </a:p>
          <a:p>
            <a:pPr marL="0" lvl="0" indent="0" algn="l" rtl="0">
              <a:spcBef>
                <a:spcPts val="0"/>
              </a:spcBef>
              <a:spcAft>
                <a:spcPts val="0"/>
              </a:spcAft>
              <a:buNone/>
            </a:pPr>
            <a:endParaRPr dirty="0"/>
          </a:p>
          <a:p>
            <a:pPr marL="171450" marR="0" lvl="0" indent="-171450" algn="l" rtl="0">
              <a:lnSpc>
                <a:spcPct val="100000"/>
              </a:lnSpc>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Explain that Working Together to Safeguard Children says that all staff must consider the impact of domestic abuse on a child. It reinforces that under the Domestic Abuse Act 2021, children who see, hear, or experience the effects of domestic abuse at home are legally recognised as victims of domestic abuse. If staff suspect a pupil may be a victim of domestic abuse, they must:</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Act immediately – speak to the DSL or a deputy straight away</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Never assume others will act – don’t presume that another staff member will act and share critical information on their behalf</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Act in emergencies – if a child is in immediate danger or needs urgent medical attention, staff should call 999 or take them to A&amp;E immediately</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Maintain appropriate confidentiality without making promises – staff should reassure the child that they are being taken seriously but must never promise to keep a report of abuse a secret</a:t>
            </a:r>
            <a:endParaRPr dirty="0"/>
          </a:p>
          <a:p>
            <a:pPr marL="628650" lvl="1" indent="-171450" algn="l" rtl="0">
              <a:spcBef>
                <a:spcPts val="0"/>
              </a:spcBef>
              <a:spcAft>
                <a:spcPts val="0"/>
              </a:spcAft>
              <a:buClr>
                <a:schemeClr val="dk1"/>
              </a:buClr>
              <a:buSzPts val="1200"/>
              <a:buFont typeface="Arial"/>
              <a:buChar char="•"/>
            </a:pPr>
            <a:r>
              <a:rPr lang="en-GB" sz="1200" b="0" i="0" u="none" strike="noStrike" dirty="0">
                <a:solidFill>
                  <a:schemeClr val="dk1"/>
                </a:solidFill>
                <a:latin typeface="Calibri"/>
                <a:ea typeface="Calibri"/>
                <a:cs typeface="Calibri"/>
                <a:sym typeface="Calibri"/>
              </a:rPr>
              <a:t>Keep clear records – all concerns, discussions, and decisions made about the child must be clearly recorded in writing</a:t>
            </a:r>
            <a:endParaRPr dirty="0"/>
          </a:p>
          <a:p>
            <a:pPr marL="628650" lvl="1" indent="-95250" algn="l" rtl="0">
              <a:spcBef>
                <a:spcPts val="0"/>
              </a:spcBef>
              <a:spcAft>
                <a:spcPts val="0"/>
              </a:spcAft>
              <a:buClr>
                <a:schemeClr val="dk1"/>
              </a:buClr>
              <a:buSzPts val="1200"/>
              <a:buFont typeface="Arial"/>
              <a:buNone/>
            </a:pPr>
            <a:endParaRPr sz="1200" b="0" i="0" u="none" strike="noStrike" dirty="0">
              <a:solidFill>
                <a:schemeClr val="dk1"/>
              </a:solidFill>
              <a:latin typeface="Calibri"/>
              <a:ea typeface="Calibri"/>
              <a:cs typeface="Calibri"/>
              <a:sym typeface="Calibri"/>
            </a:endParaRPr>
          </a:p>
          <a:p>
            <a:pPr marL="171450" lvl="0" indent="-171450" algn="l" rtl="0">
              <a:spcBef>
                <a:spcPts val="0"/>
              </a:spcBef>
              <a:spcAft>
                <a:spcPts val="0"/>
              </a:spcAft>
              <a:buClr>
                <a:schemeClr val="dk1"/>
              </a:buClr>
              <a:buSzPts val="1200"/>
              <a:buFont typeface="Webdings" panose="05030102010509060703" pitchFamily="18" charset="2"/>
              <a:buChar char="i"/>
            </a:pPr>
            <a:r>
              <a:rPr lang="en-GB" dirty="0"/>
              <a:t>Source:</a:t>
            </a:r>
            <a:endParaRPr dirty="0"/>
          </a:p>
          <a:p>
            <a:pPr marL="171450" lvl="0" indent="-171450" algn="l" rtl="0">
              <a:spcBef>
                <a:spcPts val="0"/>
              </a:spcBef>
              <a:spcAft>
                <a:spcPts val="0"/>
              </a:spcAft>
              <a:buClr>
                <a:schemeClr val="dk1"/>
              </a:buClr>
              <a:buSzPts val="1200"/>
              <a:buFont typeface="Arial"/>
              <a:buChar char="•"/>
            </a:pPr>
            <a:r>
              <a:rPr lang="en-GB" b="0" dirty="0"/>
              <a:t>GOV.UK – </a:t>
            </a:r>
            <a:r>
              <a:rPr lang="en-GB" sz="1200" b="0" i="1" dirty="0">
                <a:solidFill>
                  <a:schemeClr val="dk1"/>
                </a:solidFill>
                <a:latin typeface="Calibri"/>
                <a:ea typeface="Calibri"/>
                <a:cs typeface="Calibri"/>
                <a:sym typeface="Calibri"/>
              </a:rPr>
              <a:t>Working together to safeguard children. </a:t>
            </a:r>
            <a:r>
              <a:rPr lang="en-GB" dirty="0"/>
              <a:t>https://www.gov.uk/government/publications/working-together-to-safeguard-children--2</a:t>
            </a:r>
            <a:endParaRPr dirty="0"/>
          </a:p>
        </p:txBody>
      </p:sp>
      <p:sp>
        <p:nvSpPr>
          <p:cNvPr id="1858" name="Google Shape;1858;p125:notes"/>
          <p:cNvSpPr txBox="1">
            <a:spLocks noGrp="1"/>
          </p:cNvSpPr>
          <p:nvPr>
            <p:ph type="sldNum" idx="12"/>
          </p:nvPr>
        </p:nvSpPr>
        <p:spPr>
          <a:xfrm>
            <a:off x="3884613" y="9446678"/>
            <a:ext cx="2971800" cy="49901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134</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421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60113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2E4E9-8B2C-28C1-F718-2180864138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4053CA-4521-433C-51A2-616B652F9F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3FBFE1-D255-7A90-8560-5792C8A79E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031B4E-7C60-47BB-89C4-5F13A2C345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25889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E130D-B99A-3BDF-8B11-AE23233CEF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664519-9008-533B-06AC-091AED1F8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91775A-BFD6-E5DB-0F01-BD9134C657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2976E8-D93C-55AE-5BB8-9B141A19FF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5E4A9-B6DC-144A-9918-FF0984617A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1775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hyperlink" Target="http://thekeysupport.com/terms" TargetMode="Externa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hyperlink" Target="http://thekeysupport.com/terms" TargetMode="Externa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hyperlink" Target="http://thekeysupport.com/terms" TargetMode="External"/></Relationships>
</file>

<file path=ppt/slideLayouts/_rels/slideLayout60.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hyperlink" Target="http://thekeysupport.com/terms" TargetMode="External"/><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818B-B02A-4040-9F18-F6A03F27698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EFB7640-2703-FD4F-869B-6A3B8BBAD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68B6198-AAFC-7444-A801-410BB44BA981}"/>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7561AFB8-C0D9-7C4C-9170-BE2328CD4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2CAF41-ADC0-0D4C-9549-635BC320CBD8}"/>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3635581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8DA3C-000F-7640-BD17-7C8A59027F3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7F37688-A15B-714A-8270-D694C23F8BE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8747F00-B206-7B48-99EA-C4C229B9D1FD}"/>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DF1D903C-0D2C-A143-AA9C-39F077663C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24DE00-F48A-074E-82BF-A79602A5C6D5}"/>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950299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96E5B-3946-0D49-B033-0037DB71B7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55D0EA4-27F2-1C4F-9C7F-7DB4D0E901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FABAD7D-1640-1348-9C38-29696F5EEC33}"/>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9F37476D-91B1-414A-953F-76F62F2AF4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3638EE-B505-6B45-BFBD-38407753BA6B}"/>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3210931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023BB-0B40-564E-90F1-C5FA640E7CC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A6A8F4-69D7-024C-A893-D0AB82E84BF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564AC5A-2901-4149-B526-DB39A0B7632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D5DE6EC-F1AD-7E4D-B3E0-24323A1E0F2D}"/>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6" name="Footer Placeholder 5">
            <a:extLst>
              <a:ext uri="{FF2B5EF4-FFF2-40B4-BE49-F238E27FC236}">
                <a16:creationId xmlns:a16="http://schemas.microsoft.com/office/drawing/2014/main" id="{701B62F7-7375-174E-B46F-B52E762885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17EF5C-CAF0-7744-B4F5-3BC77CBE44AA}"/>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497069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19A26-F95F-2A4E-A628-576715E7FB6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5C85835-9511-AE4C-9813-6B9A4F648E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9BA73A3-39E3-4647-807D-AC0B922A00F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EE0ACEA-805A-5844-8728-C0679340F3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D8938C6-C695-634B-AB04-F2246B0C948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B36711A-A185-904C-9EBB-BC2753BD3198}"/>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8" name="Footer Placeholder 7">
            <a:extLst>
              <a:ext uri="{FF2B5EF4-FFF2-40B4-BE49-F238E27FC236}">
                <a16:creationId xmlns:a16="http://schemas.microsoft.com/office/drawing/2014/main" id="{B4EE941F-3C55-FD49-8BDB-C46CB59C52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555890-AD33-0D45-8E44-ADA41E3A32E6}"/>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210305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A8F74-138E-2C49-91FB-976FC3B35CA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68E3B07-89D4-8848-8EE5-01F8F7CFDD57}"/>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4" name="Footer Placeholder 3">
            <a:extLst>
              <a:ext uri="{FF2B5EF4-FFF2-40B4-BE49-F238E27FC236}">
                <a16:creationId xmlns:a16="http://schemas.microsoft.com/office/drawing/2014/main" id="{2659EEDE-4283-304B-BF57-137DDAEA89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E71673B-5D2E-7E40-BC8D-7986E0BA70F6}"/>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3723272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67929B-D607-3A43-86E0-FACAEFFDB864}"/>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3" name="Footer Placeholder 2">
            <a:extLst>
              <a:ext uri="{FF2B5EF4-FFF2-40B4-BE49-F238E27FC236}">
                <a16:creationId xmlns:a16="http://schemas.microsoft.com/office/drawing/2014/main" id="{116C3C2C-C6DE-034F-9079-40235FB6FD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EF3E1A-D2AB-974A-97E2-3843B32FB008}"/>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774989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D5672-85F8-A345-AB3B-D52CDC7C11D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DA4BC55-8EDC-7F48-A9E8-EE56F2DFBB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836077D-3B14-1D42-AA99-0F4585EA8F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D2D9248-4F10-AF4D-9BF1-6478843BF51E}"/>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6" name="Footer Placeholder 5">
            <a:extLst>
              <a:ext uri="{FF2B5EF4-FFF2-40B4-BE49-F238E27FC236}">
                <a16:creationId xmlns:a16="http://schemas.microsoft.com/office/drawing/2014/main" id="{2AA3CC7F-E33A-5344-A765-6608CC0D63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D95929-260D-C848-9F1A-94718893E9E8}"/>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1802754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C0B38-378F-D742-91C3-11C2F33A4F5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9121E37-B344-BA49-8438-7E0F8796F3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0F412D-03E6-5F40-B37F-B634E661E8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7882371-86E0-7148-85FF-BB4507AEDC2A}"/>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6" name="Footer Placeholder 5">
            <a:extLst>
              <a:ext uri="{FF2B5EF4-FFF2-40B4-BE49-F238E27FC236}">
                <a16:creationId xmlns:a16="http://schemas.microsoft.com/office/drawing/2014/main" id="{2094CBF7-AC90-624A-88AC-C4F4FC90F5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5C4472-B168-B741-8A40-E7A11A6B68E9}"/>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1482187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F86BD-3EBE-3B49-9743-4CE0E202A5E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92B2BDB-F03A-BC48-BCFF-6FFFC2FD8C5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7305C43-31CD-8C41-B9B2-C5EF6632482F}"/>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B70A5904-3FA2-3444-B2BC-B3EDB43A68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65FCD1-D667-E64E-85B9-661761E73665}"/>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277933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64C912-9BE4-1443-B2E0-9F76FDF9BA7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4D1D234-0D5D-034B-BD44-67AEA4D952A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F19D2EB-3D4B-A84B-9AD8-8F226500D870}"/>
              </a:ext>
            </a:extLst>
          </p:cNvPr>
          <p:cNvSpPr>
            <a:spLocks noGrp="1"/>
          </p:cNvSpPr>
          <p:nvPr>
            <p:ph type="dt" sz="half" idx="10"/>
          </p:nvPr>
        </p:nvSpPr>
        <p:spPr/>
        <p:txBody>
          <a:body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8E7DC62A-0AC0-E44A-A9AF-A44169013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AB58FE-5F3D-0149-BCD6-8D7D86D66C21}"/>
              </a:ext>
            </a:extLst>
          </p:cNvPr>
          <p:cNvSpPr>
            <a:spLocks noGrp="1"/>
          </p:cNvSpPr>
          <p:nvPr>
            <p:ph type="sldNum" sz="quarter" idx="12"/>
          </p:nvPr>
        </p:nvSpPr>
        <p:spPr/>
        <p:txBody>
          <a:bodyPr/>
          <a:lstStyle/>
          <a:p>
            <a:fld id="{D192CE29-3BDC-324A-94F8-47C498786372}" type="slidenum">
              <a:rPr lang="en-US" smtClean="0"/>
              <a:t>‹#›</a:t>
            </a:fld>
            <a:endParaRPr lang="en-US"/>
          </a:p>
        </p:txBody>
      </p:sp>
    </p:spTree>
    <p:extLst>
      <p:ext uri="{BB962C8B-B14F-4D97-AF65-F5344CB8AC3E}">
        <p14:creationId xmlns:p14="http://schemas.microsoft.com/office/powerpoint/2010/main" val="2541586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 Title Slide">
  <p:cSld name="1. Title Slide">
    <p:spTree>
      <p:nvGrpSpPr>
        <p:cNvPr id="1" name="Shape 15"/>
        <p:cNvGrpSpPr/>
        <p:nvPr/>
      </p:nvGrpSpPr>
      <p:grpSpPr>
        <a:xfrm>
          <a:off x="0" y="0"/>
          <a:ext cx="0" cy="0"/>
          <a:chOff x="0" y="0"/>
          <a:chExt cx="0" cy="0"/>
        </a:xfrm>
      </p:grpSpPr>
      <p:sp>
        <p:nvSpPr>
          <p:cNvPr id="16" name="Google Shape;16;p126"/>
          <p:cNvSpPr txBox="1">
            <a:spLocks noGrp="1"/>
          </p:cNvSpPr>
          <p:nvPr>
            <p:ph type="body" idx="1"/>
          </p:nvPr>
        </p:nvSpPr>
        <p:spPr>
          <a:xfrm>
            <a:off x="5105953" y="2668511"/>
            <a:ext cx="5352638" cy="134093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4800"/>
              <a:buNone/>
              <a:defRPr sz="4800" b="1" u="sng">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126"/>
          <p:cNvSpPr/>
          <p:nvPr/>
        </p:nvSpPr>
        <p:spPr>
          <a:xfrm>
            <a:off x="483322" y="6406168"/>
            <a:ext cx="3686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r>
              <a:rPr lang="en-GB" sz="1250" b="0" i="0" u="none" strike="noStrike" cap="none" dirty="0">
                <a:solidFill>
                  <a:srgbClr val="A6AAA9"/>
                </a:solidFill>
                <a:latin typeface="Arial"/>
                <a:ea typeface="Arial"/>
                <a:cs typeface="Arial"/>
                <a:sym typeface="Arial"/>
              </a:rPr>
              <a:t>￼</a:t>
            </a:r>
            <a:endParaRPr dirty="0"/>
          </a:p>
        </p:txBody>
      </p:sp>
      <p:sp>
        <p:nvSpPr>
          <p:cNvPr id="18" name="Google Shape;18;p126"/>
          <p:cNvSpPr/>
          <p:nvPr/>
        </p:nvSpPr>
        <p:spPr>
          <a:xfrm>
            <a:off x="532383" y="6406168"/>
            <a:ext cx="34615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b="0" i="0" u="none" strike="noStrike" cap="none">
                <a:solidFill>
                  <a:srgbClr val="A6AAA9"/>
                </a:solidFill>
                <a:latin typeface="Arial"/>
                <a:ea typeface="Arial"/>
                <a:cs typeface="Arial"/>
                <a:sym typeface="Arial"/>
              </a:rPr>
              <a:t>‹#›</a:t>
            </a:fld>
            <a:r>
              <a:rPr lang="en-GB" sz="1250" b="0" i="0" u="none" strike="noStrike" cap="none" dirty="0">
                <a:solidFill>
                  <a:srgbClr val="A6AAA9"/>
                </a:solidFill>
                <a:latin typeface="Arial"/>
                <a:ea typeface="Arial"/>
                <a:cs typeface="Arial"/>
                <a:sym typeface="Arial"/>
              </a:rPr>
              <a:t>￼</a:t>
            </a:r>
            <a:endParaRPr dirty="0"/>
          </a:p>
        </p:txBody>
      </p:sp>
      <p:pic>
        <p:nvPicPr>
          <p:cNvPr id="19" name="Google Shape;19;p126"/>
          <p:cNvPicPr preferRelativeResize="0"/>
          <p:nvPr/>
        </p:nvPicPr>
        <p:blipFill rotWithShape="1">
          <a:blip r:embed="rId2">
            <a:alphaModFix/>
          </a:blip>
          <a:srcRect/>
          <a:stretch/>
        </p:blipFill>
        <p:spPr>
          <a:xfrm>
            <a:off x="813774" y="1334189"/>
            <a:ext cx="3242917" cy="3657887"/>
          </a:xfrm>
          <a:prstGeom prst="rect">
            <a:avLst/>
          </a:prstGeom>
          <a:noFill/>
          <a:ln>
            <a:noFill/>
          </a:ln>
        </p:spPr>
      </p:pic>
      <p:pic>
        <p:nvPicPr>
          <p:cNvPr id="20" name="Google Shape;20;p126" descr="A picture containing logo&#10;&#10;Description automatically generated"/>
          <p:cNvPicPr preferRelativeResize="0"/>
          <p:nvPr/>
        </p:nvPicPr>
        <p:blipFill rotWithShape="1">
          <a:blip r:embed="rId3">
            <a:alphaModFix/>
          </a:blip>
          <a:srcRect/>
          <a:stretch/>
        </p:blipFill>
        <p:spPr>
          <a:xfrm>
            <a:off x="8928524" y="154266"/>
            <a:ext cx="3132229" cy="469835"/>
          </a:xfrm>
          <a:prstGeom prst="rect">
            <a:avLst/>
          </a:prstGeom>
          <a:noFill/>
          <a:ln>
            <a:noFill/>
          </a:ln>
        </p:spPr>
      </p:pic>
      <p:sp>
        <p:nvSpPr>
          <p:cNvPr id="21" name="Google Shape;21;p126"/>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u="none" strike="noStrike" cap="none" dirty="0">
                <a:solidFill>
                  <a:srgbClr val="7F7F7F"/>
                </a:solidFill>
                <a:latin typeface="Lato"/>
                <a:ea typeface="Lato"/>
                <a:cs typeface="Lato"/>
                <a:sym typeface="Lato"/>
              </a:rPr>
              <a:t>© The Key Support Services Ltd | For terms of use, visit </a:t>
            </a:r>
            <a:r>
              <a:rPr lang="en-GB" sz="1000" b="0" i="0" u="sng" strike="noStrike" cap="none" dirty="0">
                <a:solidFill>
                  <a:srgbClr val="7F7F7F"/>
                </a:solidFill>
                <a:latin typeface="Lato"/>
                <a:ea typeface="Lato"/>
                <a:cs typeface="Lato"/>
                <a:sym typeface="Lato"/>
                <a:hlinkClick r:id="rId4">
                  <a:extLst>
                    <a:ext uri="{A12FA001-AC4F-418D-AE19-62706E023703}">
                      <ahyp:hlinkClr xmlns:ahyp="http://schemas.microsoft.com/office/drawing/2018/hyperlinkcolor" val="tx"/>
                    </a:ext>
                  </a:extLst>
                </a:hlinkClick>
              </a:rPr>
              <a:t>thekeysupport.com/terms</a:t>
            </a:r>
            <a:endParaRPr sz="1000" b="0" i="0" u="none" strike="noStrike" cap="none" dirty="0">
              <a:solidFill>
                <a:srgbClr val="7F7F7F"/>
              </a:solidFill>
              <a:latin typeface="Arial"/>
              <a:ea typeface="Arial"/>
              <a:cs typeface="Arial"/>
              <a:sym typeface="Arial"/>
            </a:endParaRPr>
          </a:p>
        </p:txBody>
      </p:sp>
    </p:spTree>
    <p:extLst>
      <p:ext uri="{BB962C8B-B14F-4D97-AF65-F5344CB8AC3E}">
        <p14:creationId xmlns:p14="http://schemas.microsoft.com/office/powerpoint/2010/main" val="3523392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4. Blank Copy Slide">
  <p:cSld name="4. Blank Copy Slide">
    <p:spTree>
      <p:nvGrpSpPr>
        <p:cNvPr id="1" name="Shape 22"/>
        <p:cNvGrpSpPr/>
        <p:nvPr/>
      </p:nvGrpSpPr>
      <p:grpSpPr>
        <a:xfrm>
          <a:off x="0" y="0"/>
          <a:ext cx="0" cy="0"/>
          <a:chOff x="0" y="0"/>
          <a:chExt cx="0" cy="0"/>
        </a:xfrm>
      </p:grpSpPr>
      <p:sp>
        <p:nvSpPr>
          <p:cNvPr id="23" name="Google Shape;23;p127"/>
          <p:cNvSpPr txBox="1">
            <a:spLocks noGrp="1"/>
          </p:cNvSpPr>
          <p:nvPr>
            <p:ph type="body" idx="1"/>
          </p:nvPr>
        </p:nvSpPr>
        <p:spPr>
          <a:xfrm>
            <a:off x="709851" y="2169042"/>
            <a:ext cx="3508581" cy="218154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12263F"/>
              </a:buClr>
              <a:buSzPts val="4800"/>
              <a:buNone/>
              <a:defRPr sz="4800" b="1">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27"/>
          <p:cNvSpPr txBox="1"/>
          <p:nvPr/>
        </p:nvSpPr>
        <p:spPr>
          <a:xfrm>
            <a:off x="7921256" y="2169042"/>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
        <p:nvSpPr>
          <p:cNvPr id="25" name="Google Shape;25;p127"/>
          <p:cNvSpPr/>
          <p:nvPr/>
        </p:nvSpPr>
        <p:spPr>
          <a:xfrm>
            <a:off x="532382" y="6406167"/>
            <a:ext cx="43580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6" name="Google Shape;26;p127"/>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27" name="Google Shape;27;p127"/>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Arial"/>
              <a:ea typeface="Arial"/>
              <a:cs typeface="Arial"/>
              <a:sym typeface="Arial"/>
            </a:endParaRPr>
          </a:p>
        </p:txBody>
      </p:sp>
    </p:spTree>
    <p:extLst>
      <p:ext uri="{BB962C8B-B14F-4D97-AF65-F5344CB8AC3E}">
        <p14:creationId xmlns:p14="http://schemas.microsoft.com/office/powerpoint/2010/main" val="3352247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8"/>
        <p:cNvGrpSpPr/>
        <p:nvPr/>
      </p:nvGrpSpPr>
      <p:grpSpPr>
        <a:xfrm>
          <a:off x="0" y="0"/>
          <a:ext cx="0" cy="0"/>
          <a:chOff x="0" y="0"/>
          <a:chExt cx="0" cy="0"/>
        </a:xfrm>
      </p:grpSpPr>
      <p:sp>
        <p:nvSpPr>
          <p:cNvPr id="29" name="Google Shape;29;p1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1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2" name="Google Shape;32;p1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3" name="Google Shape;33;p1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8947437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Divider Slide 2">
  <p:cSld name="3. Divider Slide 2">
    <p:spTree>
      <p:nvGrpSpPr>
        <p:cNvPr id="1" name="Shape 34"/>
        <p:cNvGrpSpPr/>
        <p:nvPr/>
      </p:nvGrpSpPr>
      <p:grpSpPr>
        <a:xfrm>
          <a:off x="0" y="0"/>
          <a:ext cx="0" cy="0"/>
          <a:chOff x="0" y="0"/>
          <a:chExt cx="0" cy="0"/>
        </a:xfrm>
      </p:grpSpPr>
      <p:sp>
        <p:nvSpPr>
          <p:cNvPr id="35" name="Google Shape;35;p129"/>
          <p:cNvSpPr txBox="1">
            <a:spLocks noGrp="1"/>
          </p:cNvSpPr>
          <p:nvPr>
            <p:ph type="body" idx="1"/>
          </p:nvPr>
        </p:nvSpPr>
        <p:spPr>
          <a:xfrm>
            <a:off x="5764191" y="1881810"/>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FFCD00"/>
              </a:buClr>
              <a:buSzPts val="2800"/>
              <a:buFont typeface="Arial"/>
              <a:buNone/>
              <a:defRPr sz="2800" b="0">
                <a:solidFill>
                  <a:srgbClr val="FFCD00"/>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29"/>
          <p:cNvSpPr txBox="1">
            <a:spLocks noGrp="1"/>
          </p:cNvSpPr>
          <p:nvPr>
            <p:ph type="body" idx="2"/>
          </p:nvPr>
        </p:nvSpPr>
        <p:spPr>
          <a:xfrm>
            <a:off x="5764191" y="2438402"/>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12263F"/>
              </a:buClr>
              <a:buSzPts val="2800"/>
              <a:buFont typeface="Arial"/>
              <a:buNone/>
              <a:defRPr sz="2800" b="0">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29"/>
          <p:cNvSpPr txBox="1">
            <a:spLocks noGrp="1"/>
          </p:cNvSpPr>
          <p:nvPr>
            <p:ph type="body" idx="3"/>
          </p:nvPr>
        </p:nvSpPr>
        <p:spPr>
          <a:xfrm>
            <a:off x="5764191" y="2981741"/>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12263F"/>
              </a:buClr>
              <a:buSzPts val="2800"/>
              <a:buFont typeface="Arial"/>
              <a:buNone/>
              <a:defRPr sz="2800" b="0">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29"/>
          <p:cNvSpPr txBox="1">
            <a:spLocks noGrp="1"/>
          </p:cNvSpPr>
          <p:nvPr>
            <p:ph type="body" idx="4"/>
          </p:nvPr>
        </p:nvSpPr>
        <p:spPr>
          <a:xfrm>
            <a:off x="5764191" y="3525080"/>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12263F"/>
              </a:buClr>
              <a:buSzPts val="2800"/>
              <a:buFont typeface="Arial"/>
              <a:buNone/>
              <a:defRPr sz="2800" b="0">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129"/>
          <p:cNvSpPr txBox="1">
            <a:spLocks noGrp="1"/>
          </p:cNvSpPr>
          <p:nvPr>
            <p:ph type="body" idx="5"/>
          </p:nvPr>
        </p:nvSpPr>
        <p:spPr>
          <a:xfrm>
            <a:off x="5764191" y="4081672"/>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12263F"/>
              </a:buClr>
              <a:buSzPts val="2800"/>
              <a:buFont typeface="Arial"/>
              <a:buNone/>
              <a:defRPr sz="2800" b="0">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29"/>
          <p:cNvSpPr txBox="1">
            <a:spLocks noGrp="1"/>
          </p:cNvSpPr>
          <p:nvPr>
            <p:ph type="body" idx="6"/>
          </p:nvPr>
        </p:nvSpPr>
        <p:spPr>
          <a:xfrm>
            <a:off x="5764191" y="4625011"/>
            <a:ext cx="5352638" cy="437322"/>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000"/>
              </a:spcBef>
              <a:spcAft>
                <a:spcPts val="0"/>
              </a:spcAft>
              <a:buClr>
                <a:srgbClr val="12263F"/>
              </a:buClr>
              <a:buSzPts val="2800"/>
              <a:buFont typeface="Arial"/>
              <a:buNone/>
              <a:defRPr sz="2800" b="0">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29"/>
          <p:cNvSpPr/>
          <p:nvPr/>
        </p:nvSpPr>
        <p:spPr>
          <a:xfrm>
            <a:off x="532383" y="6406168"/>
            <a:ext cx="417876"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42" name="Google Shape;42;p129"/>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43" name="Google Shape;43;p129"/>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Arial"/>
              <a:ea typeface="Arial"/>
              <a:cs typeface="Arial"/>
              <a:sym typeface="Arial"/>
            </a:endParaRPr>
          </a:p>
        </p:txBody>
      </p:sp>
    </p:spTree>
    <p:extLst>
      <p:ext uri="{BB962C8B-B14F-4D97-AF65-F5344CB8AC3E}">
        <p14:creationId xmlns:p14="http://schemas.microsoft.com/office/powerpoint/2010/main" val="1758952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 Text &amp; Pebble Photo Slide">
  <p:cSld name="5. Text &amp; Pebble Photo Slide">
    <p:spTree>
      <p:nvGrpSpPr>
        <p:cNvPr id="1" name="Shape 44"/>
        <p:cNvGrpSpPr/>
        <p:nvPr/>
      </p:nvGrpSpPr>
      <p:grpSpPr>
        <a:xfrm>
          <a:off x="0" y="0"/>
          <a:ext cx="0" cy="0"/>
          <a:chOff x="0" y="0"/>
          <a:chExt cx="0" cy="0"/>
        </a:xfrm>
      </p:grpSpPr>
      <p:sp>
        <p:nvSpPr>
          <p:cNvPr id="45" name="Google Shape;45;p130"/>
          <p:cNvSpPr>
            <a:spLocks noGrp="1"/>
          </p:cNvSpPr>
          <p:nvPr>
            <p:ph type="pic" idx="2"/>
          </p:nvPr>
        </p:nvSpPr>
        <p:spPr>
          <a:xfrm>
            <a:off x="6613902" y="1227102"/>
            <a:ext cx="5098395" cy="4403795"/>
          </a:xfrm>
          <a:prstGeom prst="rect">
            <a:avLst/>
          </a:prstGeom>
          <a:noFill/>
          <a:ln>
            <a:noFill/>
          </a:ln>
        </p:spPr>
        <p:txBody>
          <a:bodyPr/>
          <a:lstStyle/>
          <a:p>
            <a:endParaRPr lang="en-GB" dirty="0"/>
          </a:p>
        </p:txBody>
      </p:sp>
      <p:sp>
        <p:nvSpPr>
          <p:cNvPr id="46" name="Google Shape;46;p130"/>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130"/>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30"/>
          <p:cNvSpPr/>
          <p:nvPr/>
        </p:nvSpPr>
        <p:spPr>
          <a:xfrm>
            <a:off x="532383" y="6406168"/>
            <a:ext cx="399946"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49" name="Google Shape;49;p130"/>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50" name="Google Shape;50;p130"/>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Arial"/>
              <a:ea typeface="Arial"/>
              <a:cs typeface="Arial"/>
              <a:sym typeface="Arial"/>
            </a:endParaRPr>
          </a:p>
        </p:txBody>
      </p:sp>
    </p:spTree>
    <p:extLst>
      <p:ext uri="{BB962C8B-B14F-4D97-AF65-F5344CB8AC3E}">
        <p14:creationId xmlns:p14="http://schemas.microsoft.com/office/powerpoint/2010/main" val="1812784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2. Copy Call Out &amp; Photo Slide">
  <p:cSld name="12. Copy Call Out &amp; Photo Slide">
    <p:spTree>
      <p:nvGrpSpPr>
        <p:cNvPr id="1" name="Shape 51"/>
        <p:cNvGrpSpPr/>
        <p:nvPr/>
      </p:nvGrpSpPr>
      <p:grpSpPr>
        <a:xfrm>
          <a:off x="0" y="0"/>
          <a:ext cx="0" cy="0"/>
          <a:chOff x="0" y="0"/>
          <a:chExt cx="0" cy="0"/>
        </a:xfrm>
      </p:grpSpPr>
      <p:sp>
        <p:nvSpPr>
          <p:cNvPr id="52" name="Google Shape;52;p131"/>
          <p:cNvSpPr>
            <a:spLocks noGrp="1"/>
          </p:cNvSpPr>
          <p:nvPr>
            <p:ph type="pic" idx="2"/>
          </p:nvPr>
        </p:nvSpPr>
        <p:spPr>
          <a:xfrm>
            <a:off x="7153901" y="1914524"/>
            <a:ext cx="3985355" cy="3780219"/>
          </a:xfrm>
          <a:prstGeom prst="rect">
            <a:avLst/>
          </a:prstGeom>
          <a:noFill/>
          <a:ln>
            <a:noFill/>
          </a:ln>
        </p:spPr>
        <p:txBody>
          <a:bodyPr/>
          <a:lstStyle/>
          <a:p>
            <a:endParaRPr lang="en-GB" dirty="0"/>
          </a:p>
        </p:txBody>
      </p:sp>
      <p:sp>
        <p:nvSpPr>
          <p:cNvPr id="53" name="Google Shape;53;p131"/>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2800"/>
              <a:buNone/>
              <a:defRPr>
                <a:solidFill>
                  <a:srgbClr val="12263F"/>
                </a:solidFill>
                <a:latin typeface="Arial"/>
                <a:ea typeface="Arial"/>
                <a:cs typeface="Arial"/>
                <a:sym typeface="Arial"/>
              </a:defRPr>
            </a:lvl1pPr>
            <a:lvl2pPr marL="914400" lvl="1" indent="-381000" algn="l">
              <a:lnSpc>
                <a:spcPct val="90000"/>
              </a:lnSpc>
              <a:spcBef>
                <a:spcPts val="500"/>
              </a:spcBef>
              <a:spcAft>
                <a:spcPts val="0"/>
              </a:spcAft>
              <a:buClr>
                <a:srgbClr val="12263F"/>
              </a:buClr>
              <a:buSzPts val="2400"/>
              <a:buChar char="•"/>
              <a:defRPr>
                <a:solidFill>
                  <a:srgbClr val="12263F"/>
                </a:solidFill>
                <a:latin typeface="Arial"/>
                <a:ea typeface="Arial"/>
                <a:cs typeface="Arial"/>
                <a:sym typeface="Arial"/>
              </a:defRPr>
            </a:lvl2pPr>
            <a:lvl3pPr marL="1371600" lvl="2" indent="-355600" algn="l">
              <a:lnSpc>
                <a:spcPct val="90000"/>
              </a:lnSpc>
              <a:spcBef>
                <a:spcPts val="500"/>
              </a:spcBef>
              <a:spcAft>
                <a:spcPts val="0"/>
              </a:spcAft>
              <a:buClr>
                <a:srgbClr val="12263F"/>
              </a:buClr>
              <a:buSzPts val="2000"/>
              <a:buChar char="•"/>
              <a:defRPr>
                <a:solidFill>
                  <a:srgbClr val="12263F"/>
                </a:solidFill>
                <a:latin typeface="Arial"/>
                <a:ea typeface="Arial"/>
                <a:cs typeface="Arial"/>
                <a:sym typeface="Arial"/>
              </a:defRPr>
            </a:lvl3pPr>
            <a:lvl4pPr marL="1828800" lvl="3" indent="-342900" algn="l">
              <a:lnSpc>
                <a:spcPct val="90000"/>
              </a:lnSpc>
              <a:spcBef>
                <a:spcPts val="500"/>
              </a:spcBef>
              <a:spcAft>
                <a:spcPts val="0"/>
              </a:spcAft>
              <a:buClr>
                <a:srgbClr val="12263F"/>
              </a:buClr>
              <a:buSzPts val="1800"/>
              <a:buChar char="•"/>
              <a:defRPr>
                <a:solidFill>
                  <a:srgbClr val="12263F"/>
                </a:solidFill>
                <a:latin typeface="Arial"/>
                <a:ea typeface="Arial"/>
                <a:cs typeface="Arial"/>
                <a:sym typeface="Arial"/>
              </a:defRPr>
            </a:lvl4pPr>
            <a:lvl5pPr marL="2286000" lvl="4" indent="-342900" algn="l">
              <a:lnSpc>
                <a:spcPct val="90000"/>
              </a:lnSpc>
              <a:spcBef>
                <a:spcPts val="500"/>
              </a:spcBef>
              <a:spcAft>
                <a:spcPts val="0"/>
              </a:spcAft>
              <a:buClr>
                <a:srgbClr val="12263F"/>
              </a:buClr>
              <a:buSzPts val="1800"/>
              <a:buChar char="•"/>
              <a:defRPr b="1">
                <a:solidFill>
                  <a:srgbClr val="12263F"/>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131"/>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31"/>
          <p:cNvSpPr/>
          <p:nvPr/>
        </p:nvSpPr>
        <p:spPr>
          <a:xfrm>
            <a:off x="532383" y="6406168"/>
            <a:ext cx="471664"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56" name="Google Shape;56;p131"/>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57" name="Google Shape;57;p131"/>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Arial"/>
              <a:ea typeface="Arial"/>
              <a:cs typeface="Arial"/>
              <a:sym typeface="Arial"/>
            </a:endParaRPr>
          </a:p>
        </p:txBody>
      </p:sp>
    </p:spTree>
    <p:extLst>
      <p:ext uri="{BB962C8B-B14F-4D97-AF65-F5344CB8AC3E}">
        <p14:creationId xmlns:p14="http://schemas.microsoft.com/office/powerpoint/2010/main" val="1713571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1. Activity/video slide - v3">
  <p:cSld name="11. Activity/video slide - v3">
    <p:spTree>
      <p:nvGrpSpPr>
        <p:cNvPr id="1" name="Shape 58"/>
        <p:cNvGrpSpPr/>
        <p:nvPr/>
      </p:nvGrpSpPr>
      <p:grpSpPr>
        <a:xfrm>
          <a:off x="0" y="0"/>
          <a:ext cx="0" cy="0"/>
          <a:chOff x="0" y="0"/>
          <a:chExt cx="0" cy="0"/>
        </a:xfrm>
      </p:grpSpPr>
      <p:sp>
        <p:nvSpPr>
          <p:cNvPr id="59" name="Google Shape;59;p132"/>
          <p:cNvSpPr/>
          <p:nvPr/>
        </p:nvSpPr>
        <p:spPr>
          <a:xfrm>
            <a:off x="9969308" y="263302"/>
            <a:ext cx="1950766" cy="753631"/>
          </a:xfrm>
          <a:prstGeom prst="roundRect">
            <a:avLst>
              <a:gd name="adj" fmla="val 16667"/>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60" name="Google Shape;60;p132"/>
          <p:cNvSpPr txBox="1">
            <a:spLocks noGrp="1"/>
          </p:cNvSpPr>
          <p:nvPr>
            <p:ph type="title"/>
          </p:nvPr>
        </p:nvSpPr>
        <p:spPr>
          <a:xfrm>
            <a:off x="1090800" y="914400"/>
            <a:ext cx="8921621" cy="6173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32"/>
          <p:cNvSpPr/>
          <p:nvPr/>
        </p:nvSpPr>
        <p:spPr>
          <a:xfrm>
            <a:off x="532382" y="6406167"/>
            <a:ext cx="558417"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62" name="Google Shape;62;p132"/>
          <p:cNvSpPr txBox="1">
            <a:spLocks noGrp="1"/>
          </p:cNvSpPr>
          <p:nvPr>
            <p:ph type="body" idx="1"/>
          </p:nvPr>
        </p:nvSpPr>
        <p:spPr>
          <a:xfrm>
            <a:off x="10224618" y="483724"/>
            <a:ext cx="1583026" cy="34136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1800"/>
              <a:buNone/>
              <a:defRPr sz="1800" b="1">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132"/>
          <p:cNvSpPr txBox="1">
            <a:spLocks noGrp="1"/>
          </p:cNvSpPr>
          <p:nvPr>
            <p:ph type="body" idx="2"/>
          </p:nvPr>
        </p:nvSpPr>
        <p:spPr>
          <a:xfrm>
            <a:off x="1090800" y="2034000"/>
            <a:ext cx="8921621" cy="3684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132"/>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65" name="Google Shape;65;p132"/>
          <p:cNvSpPr/>
          <p:nvPr/>
        </p:nvSpPr>
        <p:spPr>
          <a:xfrm>
            <a:off x="5756031" y="6335548"/>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Arial"/>
              <a:ea typeface="Arial"/>
              <a:cs typeface="Arial"/>
              <a:sym typeface="Arial"/>
            </a:endParaRPr>
          </a:p>
        </p:txBody>
      </p:sp>
    </p:spTree>
    <p:extLst>
      <p:ext uri="{BB962C8B-B14F-4D97-AF65-F5344CB8AC3E}">
        <p14:creationId xmlns:p14="http://schemas.microsoft.com/office/powerpoint/2010/main" val="21092815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4. Blank White Slide">
  <p:cSld name="14. Blank White Slide">
    <p:spTree>
      <p:nvGrpSpPr>
        <p:cNvPr id="1" name="Shape 66"/>
        <p:cNvGrpSpPr/>
        <p:nvPr/>
      </p:nvGrpSpPr>
      <p:grpSpPr>
        <a:xfrm>
          <a:off x="0" y="0"/>
          <a:ext cx="0" cy="0"/>
          <a:chOff x="0" y="0"/>
          <a:chExt cx="0" cy="0"/>
        </a:xfrm>
      </p:grpSpPr>
      <p:sp>
        <p:nvSpPr>
          <p:cNvPr id="67" name="Google Shape;67;p133"/>
          <p:cNvSpPr/>
          <p:nvPr/>
        </p:nvSpPr>
        <p:spPr>
          <a:xfrm>
            <a:off x="532382" y="6406168"/>
            <a:ext cx="40891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68" name="Google Shape;68;p133"/>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33"/>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70" name="Google Shape;70;p133"/>
          <p:cNvSpPr/>
          <p:nvPr/>
        </p:nvSpPr>
        <p:spPr>
          <a:xfrm>
            <a:off x="10257183" y="6211957"/>
            <a:ext cx="1803569" cy="55399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Arial"/>
              <a:ea typeface="Arial"/>
              <a:cs typeface="Arial"/>
              <a:sym typeface="Arial"/>
            </a:endParaRPr>
          </a:p>
        </p:txBody>
      </p:sp>
    </p:spTree>
    <p:extLst>
      <p:ext uri="{BB962C8B-B14F-4D97-AF65-F5344CB8AC3E}">
        <p14:creationId xmlns:p14="http://schemas.microsoft.com/office/powerpoint/2010/main" val="406086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3. Blank White Slide with Logo">
  <p:cSld name="13. Blank White Slide with Logo">
    <p:spTree>
      <p:nvGrpSpPr>
        <p:cNvPr id="1" name="Shape 71"/>
        <p:cNvGrpSpPr/>
        <p:nvPr/>
      </p:nvGrpSpPr>
      <p:grpSpPr>
        <a:xfrm>
          <a:off x="0" y="0"/>
          <a:ext cx="0" cy="0"/>
          <a:chOff x="0" y="0"/>
          <a:chExt cx="0" cy="0"/>
        </a:xfrm>
      </p:grpSpPr>
      <p:sp>
        <p:nvSpPr>
          <p:cNvPr id="72" name="Google Shape;72;p137"/>
          <p:cNvSpPr/>
          <p:nvPr/>
        </p:nvSpPr>
        <p:spPr>
          <a:xfrm>
            <a:off x="532382" y="6406168"/>
            <a:ext cx="43580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73" name="Google Shape;73;p137"/>
          <p:cNvSpPr>
            <a:spLocks noGrp="1"/>
          </p:cNvSpPr>
          <p:nvPr>
            <p:ph type="pic" idx="2"/>
          </p:nvPr>
        </p:nvSpPr>
        <p:spPr>
          <a:xfrm>
            <a:off x="7153901" y="1914524"/>
            <a:ext cx="3985355" cy="3780219"/>
          </a:xfrm>
          <a:prstGeom prst="rect">
            <a:avLst/>
          </a:prstGeom>
          <a:noFill/>
          <a:ln>
            <a:noFill/>
          </a:ln>
        </p:spPr>
        <p:txBody>
          <a:bodyPr/>
          <a:lstStyle/>
          <a:p>
            <a:endParaRPr lang="en-GB" dirty="0"/>
          </a:p>
        </p:txBody>
      </p:sp>
      <p:sp>
        <p:nvSpPr>
          <p:cNvPr id="74" name="Google Shape;74;p137"/>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2800"/>
              <a:buNone/>
              <a:defRPr>
                <a:solidFill>
                  <a:srgbClr val="12263F"/>
                </a:solidFill>
                <a:latin typeface="Arial"/>
                <a:ea typeface="Arial"/>
                <a:cs typeface="Arial"/>
                <a:sym typeface="Arial"/>
              </a:defRPr>
            </a:lvl1pPr>
            <a:lvl2pPr marL="914400" lvl="1" indent="-381000" algn="l">
              <a:lnSpc>
                <a:spcPct val="90000"/>
              </a:lnSpc>
              <a:spcBef>
                <a:spcPts val="500"/>
              </a:spcBef>
              <a:spcAft>
                <a:spcPts val="0"/>
              </a:spcAft>
              <a:buClr>
                <a:srgbClr val="12263F"/>
              </a:buClr>
              <a:buSzPts val="2400"/>
              <a:buChar char="•"/>
              <a:defRPr>
                <a:solidFill>
                  <a:srgbClr val="12263F"/>
                </a:solidFill>
                <a:latin typeface="Arial"/>
                <a:ea typeface="Arial"/>
                <a:cs typeface="Arial"/>
                <a:sym typeface="Arial"/>
              </a:defRPr>
            </a:lvl2pPr>
            <a:lvl3pPr marL="1371600" lvl="2" indent="-355600" algn="l">
              <a:lnSpc>
                <a:spcPct val="90000"/>
              </a:lnSpc>
              <a:spcBef>
                <a:spcPts val="500"/>
              </a:spcBef>
              <a:spcAft>
                <a:spcPts val="0"/>
              </a:spcAft>
              <a:buClr>
                <a:srgbClr val="12263F"/>
              </a:buClr>
              <a:buSzPts val="2000"/>
              <a:buChar char="•"/>
              <a:defRPr>
                <a:solidFill>
                  <a:srgbClr val="12263F"/>
                </a:solidFill>
                <a:latin typeface="Arial"/>
                <a:ea typeface="Arial"/>
                <a:cs typeface="Arial"/>
                <a:sym typeface="Arial"/>
              </a:defRPr>
            </a:lvl3pPr>
            <a:lvl4pPr marL="1828800" lvl="3" indent="-342900" algn="l">
              <a:lnSpc>
                <a:spcPct val="90000"/>
              </a:lnSpc>
              <a:spcBef>
                <a:spcPts val="500"/>
              </a:spcBef>
              <a:spcAft>
                <a:spcPts val="0"/>
              </a:spcAft>
              <a:buClr>
                <a:srgbClr val="12263F"/>
              </a:buClr>
              <a:buSzPts val="1800"/>
              <a:buChar char="•"/>
              <a:defRPr>
                <a:solidFill>
                  <a:srgbClr val="12263F"/>
                </a:solidFill>
                <a:latin typeface="Arial"/>
                <a:ea typeface="Arial"/>
                <a:cs typeface="Arial"/>
                <a:sym typeface="Arial"/>
              </a:defRPr>
            </a:lvl4pPr>
            <a:lvl5pPr marL="2286000" lvl="4" indent="-342900" algn="l">
              <a:lnSpc>
                <a:spcPct val="90000"/>
              </a:lnSpc>
              <a:spcBef>
                <a:spcPts val="500"/>
              </a:spcBef>
              <a:spcAft>
                <a:spcPts val="0"/>
              </a:spcAft>
              <a:buClr>
                <a:srgbClr val="12263F"/>
              </a:buClr>
              <a:buSzPts val="1800"/>
              <a:buChar char="•"/>
              <a:defRPr b="1">
                <a:solidFill>
                  <a:srgbClr val="12263F"/>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37"/>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7"/>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77" name="Google Shape;77;p137"/>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Arial"/>
              <a:ea typeface="Arial"/>
              <a:cs typeface="Arial"/>
              <a:sym typeface="Arial"/>
            </a:endParaRPr>
          </a:p>
        </p:txBody>
      </p:sp>
    </p:spTree>
    <p:extLst>
      <p:ext uri="{BB962C8B-B14F-4D97-AF65-F5344CB8AC3E}">
        <p14:creationId xmlns:p14="http://schemas.microsoft.com/office/powerpoint/2010/main" val="35458969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14. Blank White Slide">
  <p:cSld name="1_14. Blank White Slide">
    <p:spTree>
      <p:nvGrpSpPr>
        <p:cNvPr id="1" name="Shape 78"/>
        <p:cNvGrpSpPr/>
        <p:nvPr/>
      </p:nvGrpSpPr>
      <p:grpSpPr>
        <a:xfrm>
          <a:off x="0" y="0"/>
          <a:ext cx="0" cy="0"/>
          <a:chOff x="0" y="0"/>
          <a:chExt cx="0" cy="0"/>
        </a:xfrm>
      </p:grpSpPr>
      <p:sp>
        <p:nvSpPr>
          <p:cNvPr id="79" name="Google Shape;79;p138"/>
          <p:cNvSpPr/>
          <p:nvPr/>
        </p:nvSpPr>
        <p:spPr>
          <a:xfrm>
            <a:off x="532382" y="6406168"/>
            <a:ext cx="44602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80" name="Google Shape;80;p138"/>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81" name="Google Shape;81;p138"/>
          <p:cNvSpPr/>
          <p:nvPr/>
        </p:nvSpPr>
        <p:spPr>
          <a:xfrm>
            <a:off x="10257183" y="6211957"/>
            <a:ext cx="1803569" cy="55399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Arial"/>
              <a:ea typeface="Arial"/>
              <a:cs typeface="Arial"/>
              <a:sym typeface="Arial"/>
            </a:endParaRPr>
          </a:p>
        </p:txBody>
      </p:sp>
      <p:sp>
        <p:nvSpPr>
          <p:cNvPr id="82" name="Google Shape;82;p138"/>
          <p:cNvSpPr txBox="1"/>
          <p:nvPr/>
        </p:nvSpPr>
        <p:spPr>
          <a:xfrm>
            <a:off x="546504" y="-559245"/>
            <a:ext cx="1811610" cy="62478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0" i="0" u="none" strike="noStrike" dirty="0">
                <a:solidFill>
                  <a:srgbClr val="FFE67F"/>
                </a:solidFill>
                <a:latin typeface="Arial"/>
                <a:ea typeface="Arial"/>
                <a:cs typeface="Arial"/>
                <a:sym typeface="Arial"/>
              </a:rPr>
              <a:t>“</a:t>
            </a:r>
            <a:endParaRPr sz="40000" dirty="0">
              <a:solidFill>
                <a:srgbClr val="FFE67F"/>
              </a:solidFill>
              <a:latin typeface="Arial"/>
              <a:ea typeface="Arial"/>
              <a:cs typeface="Arial"/>
              <a:sym typeface="Arial"/>
            </a:endParaRPr>
          </a:p>
        </p:txBody>
      </p:sp>
    </p:spTree>
    <p:extLst>
      <p:ext uri="{BB962C8B-B14F-4D97-AF65-F5344CB8AC3E}">
        <p14:creationId xmlns:p14="http://schemas.microsoft.com/office/powerpoint/2010/main" val="30259644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9. Text/Special Section Slide">
  <p:cSld name="9. Text/Special Section Slide">
    <p:spTree>
      <p:nvGrpSpPr>
        <p:cNvPr id="1" name="Shape 83"/>
        <p:cNvGrpSpPr/>
        <p:nvPr/>
      </p:nvGrpSpPr>
      <p:grpSpPr>
        <a:xfrm>
          <a:off x="0" y="0"/>
          <a:ext cx="0" cy="0"/>
          <a:chOff x="0" y="0"/>
          <a:chExt cx="0" cy="0"/>
        </a:xfrm>
      </p:grpSpPr>
      <p:sp>
        <p:nvSpPr>
          <p:cNvPr id="84" name="Google Shape;84;p139"/>
          <p:cNvSpPr txBox="1">
            <a:spLocks noGrp="1"/>
          </p:cNvSpPr>
          <p:nvPr>
            <p:ph type="body" idx="1"/>
          </p:nvPr>
        </p:nvSpPr>
        <p:spPr>
          <a:xfrm>
            <a:off x="623656" y="1525104"/>
            <a:ext cx="10515600" cy="3684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139"/>
          <p:cNvSpPr txBox="1">
            <a:spLocks noGrp="1"/>
          </p:cNvSpPr>
          <p:nvPr>
            <p:ph type="body" idx="2"/>
          </p:nvPr>
        </p:nvSpPr>
        <p:spPr>
          <a:xfrm>
            <a:off x="5089943" y="5627433"/>
            <a:ext cx="1583026" cy="34136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12263F"/>
              </a:buClr>
              <a:buSzPts val="1800"/>
              <a:buNone/>
              <a:defRPr sz="1800" b="1">
                <a:solidFill>
                  <a:srgbClr val="12263F"/>
                </a:solidFill>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139"/>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139"/>
          <p:cNvSpPr/>
          <p:nvPr/>
        </p:nvSpPr>
        <p:spPr>
          <a:xfrm>
            <a:off x="532383" y="6406168"/>
            <a:ext cx="51648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88" name="Google Shape;88;p139"/>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89" name="Google Shape;89;p139"/>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Arial"/>
              <a:ea typeface="Arial"/>
              <a:cs typeface="Arial"/>
              <a:sym typeface="Arial"/>
            </a:endParaRPr>
          </a:p>
        </p:txBody>
      </p:sp>
    </p:spTree>
    <p:extLst>
      <p:ext uri="{BB962C8B-B14F-4D97-AF65-F5344CB8AC3E}">
        <p14:creationId xmlns:p14="http://schemas.microsoft.com/office/powerpoint/2010/main" val="8960779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11. Activity/video slide - v3">
  <p:cSld name="1_11. Activity/video slide - v3">
    <p:spTree>
      <p:nvGrpSpPr>
        <p:cNvPr id="1" name="Shape 90"/>
        <p:cNvGrpSpPr/>
        <p:nvPr/>
      </p:nvGrpSpPr>
      <p:grpSpPr>
        <a:xfrm>
          <a:off x="0" y="0"/>
          <a:ext cx="0" cy="0"/>
          <a:chOff x="0" y="0"/>
          <a:chExt cx="0" cy="0"/>
        </a:xfrm>
      </p:grpSpPr>
      <p:sp>
        <p:nvSpPr>
          <p:cNvPr id="91" name="Google Shape;91;p140"/>
          <p:cNvSpPr txBox="1">
            <a:spLocks noGrp="1"/>
          </p:cNvSpPr>
          <p:nvPr>
            <p:ph type="title"/>
          </p:nvPr>
        </p:nvSpPr>
        <p:spPr>
          <a:xfrm>
            <a:off x="1090800" y="914400"/>
            <a:ext cx="8921621" cy="617337"/>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40"/>
          <p:cNvSpPr/>
          <p:nvPr/>
        </p:nvSpPr>
        <p:spPr>
          <a:xfrm>
            <a:off x="532383" y="6406168"/>
            <a:ext cx="399946"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93" name="Google Shape;93;p140"/>
          <p:cNvSpPr txBox="1">
            <a:spLocks noGrp="1"/>
          </p:cNvSpPr>
          <p:nvPr>
            <p:ph type="body" idx="1"/>
          </p:nvPr>
        </p:nvSpPr>
        <p:spPr>
          <a:xfrm>
            <a:off x="1090800" y="2034000"/>
            <a:ext cx="8921621" cy="3684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140"/>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
        <p:nvSpPr>
          <p:cNvPr id="95" name="Google Shape;95;p140"/>
          <p:cNvSpPr/>
          <p:nvPr/>
        </p:nvSpPr>
        <p:spPr>
          <a:xfrm>
            <a:off x="5756031" y="6335548"/>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Arial"/>
              <a:ea typeface="Arial"/>
              <a:cs typeface="Arial"/>
              <a:sym typeface="Arial"/>
            </a:endParaRPr>
          </a:p>
        </p:txBody>
      </p:sp>
    </p:spTree>
    <p:extLst>
      <p:ext uri="{BB962C8B-B14F-4D97-AF65-F5344CB8AC3E}">
        <p14:creationId xmlns:p14="http://schemas.microsoft.com/office/powerpoint/2010/main" val="35144249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7. Pebble background slide 3">
  <p:cSld name="7. Pebble background slide 3">
    <p:spTree>
      <p:nvGrpSpPr>
        <p:cNvPr id="1" name="Shape 117"/>
        <p:cNvGrpSpPr/>
        <p:nvPr/>
      </p:nvGrpSpPr>
      <p:grpSpPr>
        <a:xfrm>
          <a:off x="0" y="0"/>
          <a:ext cx="0" cy="0"/>
          <a:chOff x="0" y="0"/>
          <a:chExt cx="0" cy="0"/>
        </a:xfrm>
      </p:grpSpPr>
      <p:sp>
        <p:nvSpPr>
          <p:cNvPr id="118" name="Google Shape;118;p144"/>
          <p:cNvSpPr/>
          <p:nvPr/>
        </p:nvSpPr>
        <p:spPr>
          <a:xfrm>
            <a:off x="532382" y="6406168"/>
            <a:ext cx="42684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119" name="Google Shape;119;p144"/>
          <p:cNvSpPr>
            <a:spLocks noGrp="1"/>
          </p:cNvSpPr>
          <p:nvPr>
            <p:ph type="pic" idx="2"/>
          </p:nvPr>
        </p:nvSpPr>
        <p:spPr>
          <a:xfrm>
            <a:off x="7246620" y="2033560"/>
            <a:ext cx="3917298" cy="3608888"/>
          </a:xfrm>
          <a:prstGeom prst="rect">
            <a:avLst/>
          </a:prstGeom>
          <a:noFill/>
          <a:ln>
            <a:noFill/>
          </a:ln>
        </p:spPr>
        <p:txBody>
          <a:bodyPr/>
          <a:lstStyle/>
          <a:p>
            <a:endParaRPr lang="en-GB" dirty="0"/>
          </a:p>
        </p:txBody>
      </p:sp>
      <p:sp>
        <p:nvSpPr>
          <p:cNvPr id="120" name="Google Shape;120;p144"/>
          <p:cNvSpPr txBox="1">
            <a:spLocks noGrp="1"/>
          </p:cNvSpPr>
          <p:nvPr>
            <p:ph type="body" idx="1"/>
          </p:nvPr>
        </p:nvSpPr>
        <p:spPr>
          <a:xfrm>
            <a:off x="1090800" y="2034000"/>
            <a:ext cx="5774277" cy="360844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800"/>
              <a:buNone/>
              <a:defRPr>
                <a:solidFill>
                  <a:srgbClr val="12263F"/>
                </a:solidFill>
                <a:latin typeface="Arial"/>
                <a:ea typeface="Arial"/>
                <a:cs typeface="Arial"/>
                <a:sym typeface="Arial"/>
              </a:defRPr>
            </a:lvl1pPr>
            <a:lvl2pPr marL="914400" lvl="1" indent="-381000" algn="l">
              <a:lnSpc>
                <a:spcPct val="90000"/>
              </a:lnSpc>
              <a:spcBef>
                <a:spcPts val="500"/>
              </a:spcBef>
              <a:spcAft>
                <a:spcPts val="0"/>
              </a:spcAft>
              <a:buClr>
                <a:srgbClr val="12263F"/>
              </a:buClr>
              <a:buSzPts val="2400"/>
              <a:buChar char="•"/>
              <a:defRPr>
                <a:solidFill>
                  <a:srgbClr val="12263F"/>
                </a:solidFill>
                <a:latin typeface="Arial"/>
                <a:ea typeface="Arial"/>
                <a:cs typeface="Arial"/>
                <a:sym typeface="Arial"/>
              </a:defRPr>
            </a:lvl2pPr>
            <a:lvl3pPr marL="1371600" lvl="2" indent="-355600" algn="l">
              <a:lnSpc>
                <a:spcPct val="90000"/>
              </a:lnSpc>
              <a:spcBef>
                <a:spcPts val="500"/>
              </a:spcBef>
              <a:spcAft>
                <a:spcPts val="0"/>
              </a:spcAft>
              <a:buClr>
                <a:srgbClr val="12263F"/>
              </a:buClr>
              <a:buSzPts val="2000"/>
              <a:buChar char="•"/>
              <a:defRPr>
                <a:solidFill>
                  <a:srgbClr val="12263F"/>
                </a:solidFill>
                <a:latin typeface="Arial"/>
                <a:ea typeface="Arial"/>
                <a:cs typeface="Arial"/>
                <a:sym typeface="Arial"/>
              </a:defRPr>
            </a:lvl3pPr>
            <a:lvl4pPr marL="1828800" lvl="3" indent="-342900" algn="l">
              <a:lnSpc>
                <a:spcPct val="90000"/>
              </a:lnSpc>
              <a:spcBef>
                <a:spcPts val="500"/>
              </a:spcBef>
              <a:spcAft>
                <a:spcPts val="0"/>
              </a:spcAft>
              <a:buClr>
                <a:srgbClr val="12263F"/>
              </a:buClr>
              <a:buSzPts val="1800"/>
              <a:buChar char="•"/>
              <a:defRPr>
                <a:solidFill>
                  <a:srgbClr val="12263F"/>
                </a:solidFill>
                <a:latin typeface="Arial"/>
                <a:ea typeface="Arial"/>
                <a:cs typeface="Arial"/>
                <a:sym typeface="Arial"/>
              </a:defRPr>
            </a:lvl4pPr>
            <a:lvl5pPr marL="2286000" lvl="4" indent="-342900" algn="l">
              <a:lnSpc>
                <a:spcPct val="90000"/>
              </a:lnSpc>
              <a:spcBef>
                <a:spcPts val="500"/>
              </a:spcBef>
              <a:spcAft>
                <a:spcPts val="0"/>
              </a:spcAft>
              <a:buClr>
                <a:srgbClr val="12263F"/>
              </a:buClr>
              <a:buSzPts val="1800"/>
              <a:buChar char="•"/>
              <a:defRPr b="1">
                <a:solidFill>
                  <a:srgbClr val="12263F"/>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144"/>
          <p:cNvSpPr txBox="1">
            <a:spLocks noGrp="1"/>
          </p:cNvSpPr>
          <p:nvPr>
            <p:ph type="title"/>
          </p:nvPr>
        </p:nvSpPr>
        <p:spPr>
          <a:xfrm>
            <a:off x="1090800" y="907201"/>
            <a:ext cx="10073118" cy="6549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144"/>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0894224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 Title and text box slide">
  <p:cSld name="6. Title and text box slide">
    <p:spTree>
      <p:nvGrpSpPr>
        <p:cNvPr id="1" name="Shape 123"/>
        <p:cNvGrpSpPr/>
        <p:nvPr/>
      </p:nvGrpSpPr>
      <p:grpSpPr>
        <a:xfrm>
          <a:off x="0" y="0"/>
          <a:ext cx="0" cy="0"/>
          <a:chOff x="0" y="0"/>
          <a:chExt cx="0" cy="0"/>
        </a:xfrm>
      </p:grpSpPr>
      <p:sp>
        <p:nvSpPr>
          <p:cNvPr id="124" name="Google Shape;124;p145"/>
          <p:cNvSpPr txBox="1">
            <a:spLocks noGrp="1"/>
          </p:cNvSpPr>
          <p:nvPr>
            <p:ph type="body" idx="1"/>
          </p:nvPr>
        </p:nvSpPr>
        <p:spPr>
          <a:xfrm>
            <a:off x="1090800" y="2034000"/>
            <a:ext cx="10053526" cy="3684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145"/>
          <p:cNvSpPr txBox="1">
            <a:spLocks noGrp="1"/>
          </p:cNvSpPr>
          <p:nvPr>
            <p:ph type="title"/>
          </p:nvPr>
        </p:nvSpPr>
        <p:spPr>
          <a:xfrm>
            <a:off x="1090800" y="907200"/>
            <a:ext cx="10053526" cy="68317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145"/>
          <p:cNvSpPr/>
          <p:nvPr/>
        </p:nvSpPr>
        <p:spPr>
          <a:xfrm>
            <a:off x="532382" y="6406168"/>
            <a:ext cx="42684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127" name="Google Shape;127;p145"/>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804614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 Text &amp; Pebble Photo Slide">
  <p:cSld name="4. Text &amp; Pebble Photo Slide">
    <p:spTree>
      <p:nvGrpSpPr>
        <p:cNvPr id="1" name="Shape 128"/>
        <p:cNvGrpSpPr/>
        <p:nvPr/>
      </p:nvGrpSpPr>
      <p:grpSpPr>
        <a:xfrm>
          <a:off x="0" y="0"/>
          <a:ext cx="0" cy="0"/>
          <a:chOff x="0" y="0"/>
          <a:chExt cx="0" cy="0"/>
        </a:xfrm>
      </p:grpSpPr>
      <p:sp>
        <p:nvSpPr>
          <p:cNvPr id="129" name="Google Shape;129;p146"/>
          <p:cNvSpPr>
            <a:spLocks noGrp="1"/>
          </p:cNvSpPr>
          <p:nvPr>
            <p:ph type="pic" idx="2"/>
          </p:nvPr>
        </p:nvSpPr>
        <p:spPr>
          <a:xfrm>
            <a:off x="6694189" y="1995490"/>
            <a:ext cx="4461491" cy="3684588"/>
          </a:xfrm>
          <a:prstGeom prst="rect">
            <a:avLst/>
          </a:prstGeom>
          <a:noFill/>
          <a:ln>
            <a:noFill/>
          </a:ln>
        </p:spPr>
        <p:txBody>
          <a:bodyPr/>
          <a:lstStyle/>
          <a:p>
            <a:endParaRPr lang="en-GB" dirty="0"/>
          </a:p>
        </p:txBody>
      </p:sp>
      <p:sp>
        <p:nvSpPr>
          <p:cNvPr id="130" name="Google Shape;130;p146"/>
          <p:cNvSpPr txBox="1">
            <a:spLocks noGrp="1"/>
          </p:cNvSpPr>
          <p:nvPr>
            <p:ph type="body" idx="1"/>
          </p:nvPr>
        </p:nvSpPr>
        <p:spPr>
          <a:xfrm>
            <a:off x="1090800" y="2034000"/>
            <a:ext cx="5381899" cy="3684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p146"/>
          <p:cNvSpPr txBox="1">
            <a:spLocks noGrp="1"/>
          </p:cNvSpPr>
          <p:nvPr>
            <p:ph type="title"/>
          </p:nvPr>
        </p:nvSpPr>
        <p:spPr>
          <a:xfrm>
            <a:off x="1090800" y="914400"/>
            <a:ext cx="10064880" cy="70968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146"/>
          <p:cNvSpPr/>
          <p:nvPr/>
        </p:nvSpPr>
        <p:spPr>
          <a:xfrm>
            <a:off x="532382" y="6406168"/>
            <a:ext cx="40891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Tree>
    <p:extLst>
      <p:ext uri="{BB962C8B-B14F-4D97-AF65-F5344CB8AC3E}">
        <p14:creationId xmlns:p14="http://schemas.microsoft.com/office/powerpoint/2010/main" val="24286205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_4. Text &amp; Pebble Photo Slide 2">
  <p:cSld name="1_4. Text &amp; Pebble Photo Slide 2">
    <p:spTree>
      <p:nvGrpSpPr>
        <p:cNvPr id="1" name="Shape 133"/>
        <p:cNvGrpSpPr/>
        <p:nvPr/>
      </p:nvGrpSpPr>
      <p:grpSpPr>
        <a:xfrm>
          <a:off x="0" y="0"/>
          <a:ext cx="0" cy="0"/>
          <a:chOff x="0" y="0"/>
          <a:chExt cx="0" cy="0"/>
        </a:xfrm>
      </p:grpSpPr>
      <p:sp>
        <p:nvSpPr>
          <p:cNvPr id="134" name="Google Shape;134;p147"/>
          <p:cNvSpPr>
            <a:spLocks noGrp="1"/>
          </p:cNvSpPr>
          <p:nvPr>
            <p:ph type="pic" idx="2"/>
          </p:nvPr>
        </p:nvSpPr>
        <p:spPr>
          <a:xfrm rot="3400627">
            <a:off x="6824670" y="2174547"/>
            <a:ext cx="3782379" cy="3365768"/>
          </a:xfrm>
          <a:prstGeom prst="rect">
            <a:avLst/>
          </a:prstGeom>
          <a:noFill/>
          <a:ln>
            <a:noFill/>
          </a:ln>
        </p:spPr>
        <p:txBody>
          <a:bodyPr/>
          <a:lstStyle/>
          <a:p>
            <a:endParaRPr lang="en-GB" dirty="0"/>
          </a:p>
        </p:txBody>
      </p:sp>
      <p:sp>
        <p:nvSpPr>
          <p:cNvPr id="135" name="Google Shape;135;p147"/>
          <p:cNvSpPr txBox="1">
            <a:spLocks noGrp="1"/>
          </p:cNvSpPr>
          <p:nvPr>
            <p:ph type="body" idx="1"/>
          </p:nvPr>
        </p:nvSpPr>
        <p:spPr>
          <a:xfrm>
            <a:off x="1090800" y="2034000"/>
            <a:ext cx="5381899" cy="3684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000"/>
              <a:buNone/>
              <a:defRPr sz="2000">
                <a:solidFill>
                  <a:srgbClr val="12263F"/>
                </a:solidFill>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147"/>
          <p:cNvSpPr/>
          <p:nvPr/>
        </p:nvSpPr>
        <p:spPr>
          <a:xfrm>
            <a:off x="483322" y="6406168"/>
            <a:ext cx="3686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r>
              <a:rPr lang="en-GB" sz="1250" dirty="0">
                <a:solidFill>
                  <a:srgbClr val="A6AAA9"/>
                </a:solidFill>
                <a:latin typeface="Arial"/>
                <a:ea typeface="Arial"/>
                <a:cs typeface="Arial"/>
                <a:sym typeface="Arial"/>
              </a:rPr>
              <a:t>￼</a:t>
            </a:r>
            <a:endParaRPr dirty="0"/>
          </a:p>
        </p:txBody>
      </p:sp>
      <p:sp>
        <p:nvSpPr>
          <p:cNvPr id="137" name="Google Shape;137;p147"/>
          <p:cNvSpPr txBox="1">
            <a:spLocks noGrp="1"/>
          </p:cNvSpPr>
          <p:nvPr>
            <p:ph type="title"/>
          </p:nvPr>
        </p:nvSpPr>
        <p:spPr>
          <a:xfrm>
            <a:off x="1090800" y="914197"/>
            <a:ext cx="10070195" cy="6860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147"/>
          <p:cNvSpPr/>
          <p:nvPr/>
        </p:nvSpPr>
        <p:spPr>
          <a:xfrm>
            <a:off x="532382" y="6406168"/>
            <a:ext cx="39893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139" name="Google Shape;139;p147"/>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40203881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7. Pebble background slide 1">
  <p:cSld name="7. Pebble background slide 1">
    <p:spTree>
      <p:nvGrpSpPr>
        <p:cNvPr id="1" name="Shape 140"/>
        <p:cNvGrpSpPr/>
        <p:nvPr/>
      </p:nvGrpSpPr>
      <p:grpSpPr>
        <a:xfrm>
          <a:off x="0" y="0"/>
          <a:ext cx="0" cy="0"/>
          <a:chOff x="0" y="0"/>
          <a:chExt cx="0" cy="0"/>
        </a:xfrm>
      </p:grpSpPr>
      <p:sp>
        <p:nvSpPr>
          <p:cNvPr id="141" name="Google Shape;141;p148"/>
          <p:cNvSpPr>
            <a:spLocks noGrp="1"/>
          </p:cNvSpPr>
          <p:nvPr>
            <p:ph type="pic" idx="2"/>
          </p:nvPr>
        </p:nvSpPr>
        <p:spPr>
          <a:xfrm>
            <a:off x="7132786" y="2034000"/>
            <a:ext cx="3985355" cy="3780219"/>
          </a:xfrm>
          <a:prstGeom prst="rect">
            <a:avLst/>
          </a:prstGeom>
          <a:noFill/>
          <a:ln>
            <a:noFill/>
          </a:ln>
        </p:spPr>
        <p:txBody>
          <a:bodyPr/>
          <a:lstStyle/>
          <a:p>
            <a:endParaRPr lang="en-GB" dirty="0"/>
          </a:p>
        </p:txBody>
      </p:sp>
      <p:sp>
        <p:nvSpPr>
          <p:cNvPr id="142" name="Google Shape;142;p148"/>
          <p:cNvSpPr txBox="1">
            <a:spLocks noGrp="1"/>
          </p:cNvSpPr>
          <p:nvPr>
            <p:ph type="body" idx="1"/>
          </p:nvPr>
        </p:nvSpPr>
        <p:spPr>
          <a:xfrm>
            <a:off x="1090800" y="2034000"/>
            <a:ext cx="5826677" cy="3780219"/>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12263F"/>
              </a:buClr>
              <a:buSzPts val="2800"/>
              <a:buNone/>
              <a:defRPr>
                <a:solidFill>
                  <a:srgbClr val="12263F"/>
                </a:solidFill>
                <a:latin typeface="Arial"/>
                <a:ea typeface="Arial"/>
                <a:cs typeface="Arial"/>
                <a:sym typeface="Arial"/>
              </a:defRPr>
            </a:lvl1pPr>
            <a:lvl2pPr marL="914400" lvl="1" indent="-381000" algn="l">
              <a:lnSpc>
                <a:spcPct val="90000"/>
              </a:lnSpc>
              <a:spcBef>
                <a:spcPts val="500"/>
              </a:spcBef>
              <a:spcAft>
                <a:spcPts val="0"/>
              </a:spcAft>
              <a:buClr>
                <a:srgbClr val="12263F"/>
              </a:buClr>
              <a:buSzPts val="2400"/>
              <a:buChar char="•"/>
              <a:defRPr>
                <a:solidFill>
                  <a:srgbClr val="12263F"/>
                </a:solidFill>
                <a:latin typeface="Arial"/>
                <a:ea typeface="Arial"/>
                <a:cs typeface="Arial"/>
                <a:sym typeface="Arial"/>
              </a:defRPr>
            </a:lvl2pPr>
            <a:lvl3pPr marL="1371600" lvl="2" indent="-355600" algn="l">
              <a:lnSpc>
                <a:spcPct val="90000"/>
              </a:lnSpc>
              <a:spcBef>
                <a:spcPts val="500"/>
              </a:spcBef>
              <a:spcAft>
                <a:spcPts val="0"/>
              </a:spcAft>
              <a:buClr>
                <a:srgbClr val="12263F"/>
              </a:buClr>
              <a:buSzPts val="2000"/>
              <a:buChar char="•"/>
              <a:defRPr>
                <a:solidFill>
                  <a:srgbClr val="12263F"/>
                </a:solidFill>
                <a:latin typeface="Arial"/>
                <a:ea typeface="Arial"/>
                <a:cs typeface="Arial"/>
                <a:sym typeface="Arial"/>
              </a:defRPr>
            </a:lvl3pPr>
            <a:lvl4pPr marL="1828800" lvl="3" indent="-342900" algn="l">
              <a:lnSpc>
                <a:spcPct val="90000"/>
              </a:lnSpc>
              <a:spcBef>
                <a:spcPts val="500"/>
              </a:spcBef>
              <a:spcAft>
                <a:spcPts val="0"/>
              </a:spcAft>
              <a:buClr>
                <a:srgbClr val="12263F"/>
              </a:buClr>
              <a:buSzPts val="1800"/>
              <a:buChar char="•"/>
              <a:defRPr>
                <a:solidFill>
                  <a:srgbClr val="12263F"/>
                </a:solidFill>
                <a:latin typeface="Arial"/>
                <a:ea typeface="Arial"/>
                <a:cs typeface="Arial"/>
                <a:sym typeface="Arial"/>
              </a:defRPr>
            </a:lvl4pPr>
            <a:lvl5pPr marL="2286000" lvl="4" indent="-342900" algn="l">
              <a:lnSpc>
                <a:spcPct val="90000"/>
              </a:lnSpc>
              <a:spcBef>
                <a:spcPts val="500"/>
              </a:spcBef>
              <a:spcAft>
                <a:spcPts val="0"/>
              </a:spcAft>
              <a:buClr>
                <a:srgbClr val="12263F"/>
              </a:buClr>
              <a:buSzPts val="1800"/>
              <a:buChar char="•"/>
              <a:defRPr b="1">
                <a:solidFill>
                  <a:srgbClr val="12263F"/>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148"/>
          <p:cNvSpPr txBox="1">
            <a:spLocks noGrp="1"/>
          </p:cNvSpPr>
          <p:nvPr>
            <p:ph type="title"/>
          </p:nvPr>
        </p:nvSpPr>
        <p:spPr>
          <a:xfrm>
            <a:off x="1090800" y="907200"/>
            <a:ext cx="10027341" cy="632618"/>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p148"/>
          <p:cNvSpPr/>
          <p:nvPr/>
        </p:nvSpPr>
        <p:spPr>
          <a:xfrm>
            <a:off x="532383" y="6406167"/>
            <a:ext cx="444770"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145" name="Google Shape;145;p148"/>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7626927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46"/>
        <p:cNvGrpSpPr/>
        <p:nvPr/>
      </p:nvGrpSpPr>
      <p:grpSpPr>
        <a:xfrm>
          <a:off x="0" y="0"/>
          <a:ext cx="0" cy="0"/>
          <a:chOff x="0" y="0"/>
          <a:chExt cx="0" cy="0"/>
        </a:xfrm>
      </p:grpSpPr>
      <p:sp>
        <p:nvSpPr>
          <p:cNvPr id="147" name="Google Shape;147;p14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14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9" name="Google Shape;149;p1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50" name="Google Shape;150;p1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51" name="Google Shape;151;p1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6123700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2"/>
        <p:cNvGrpSpPr/>
        <p:nvPr/>
      </p:nvGrpSpPr>
      <p:grpSpPr>
        <a:xfrm>
          <a:off x="0" y="0"/>
          <a:ext cx="0" cy="0"/>
          <a:chOff x="0" y="0"/>
          <a:chExt cx="0" cy="0"/>
        </a:xfrm>
      </p:grpSpPr>
      <p:sp>
        <p:nvSpPr>
          <p:cNvPr id="153" name="Google Shape;153;p15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15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155" name="Google Shape;155;p1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56" name="Google Shape;156;p1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57" name="Google Shape;157;p1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4672690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58"/>
        <p:cNvGrpSpPr/>
        <p:nvPr/>
      </p:nvGrpSpPr>
      <p:grpSpPr>
        <a:xfrm>
          <a:off x="0" y="0"/>
          <a:ext cx="0" cy="0"/>
          <a:chOff x="0" y="0"/>
          <a:chExt cx="0" cy="0"/>
        </a:xfrm>
      </p:grpSpPr>
      <p:sp>
        <p:nvSpPr>
          <p:cNvPr id="159" name="Google Shape;159;p1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0" name="Google Shape;160;p15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1" name="Google Shape;161;p15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2" name="Google Shape;162;p1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63" name="Google Shape;163;p1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64" name="Google Shape;164;p1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3861079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65"/>
        <p:cNvGrpSpPr/>
        <p:nvPr/>
      </p:nvGrpSpPr>
      <p:grpSpPr>
        <a:xfrm>
          <a:off x="0" y="0"/>
          <a:ext cx="0" cy="0"/>
          <a:chOff x="0" y="0"/>
          <a:chExt cx="0" cy="0"/>
        </a:xfrm>
      </p:grpSpPr>
      <p:sp>
        <p:nvSpPr>
          <p:cNvPr id="166" name="Google Shape;166;p15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15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8" name="Google Shape;168;p15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9" name="Google Shape;169;p15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0" name="Google Shape;170;p15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1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72" name="Google Shape;172;p1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73" name="Google Shape;173;p1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280966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74"/>
        <p:cNvGrpSpPr/>
        <p:nvPr/>
      </p:nvGrpSpPr>
      <p:grpSpPr>
        <a:xfrm>
          <a:off x="0" y="0"/>
          <a:ext cx="0" cy="0"/>
          <a:chOff x="0" y="0"/>
          <a:chExt cx="0" cy="0"/>
        </a:xfrm>
      </p:grpSpPr>
      <p:sp>
        <p:nvSpPr>
          <p:cNvPr id="175" name="Google Shape;175;p1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1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77" name="Google Shape;177;p1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78" name="Google Shape;178;p1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5897800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9"/>
        <p:cNvGrpSpPr/>
        <p:nvPr/>
      </p:nvGrpSpPr>
      <p:grpSpPr>
        <a:xfrm>
          <a:off x="0" y="0"/>
          <a:ext cx="0" cy="0"/>
          <a:chOff x="0" y="0"/>
          <a:chExt cx="0" cy="0"/>
        </a:xfrm>
      </p:grpSpPr>
      <p:sp>
        <p:nvSpPr>
          <p:cNvPr id="180" name="Google Shape;180;p1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81" name="Google Shape;181;p1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82" name="Google Shape;182;p1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18873369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83"/>
        <p:cNvGrpSpPr/>
        <p:nvPr/>
      </p:nvGrpSpPr>
      <p:grpSpPr>
        <a:xfrm>
          <a:off x="0" y="0"/>
          <a:ext cx="0" cy="0"/>
          <a:chOff x="0" y="0"/>
          <a:chExt cx="0" cy="0"/>
        </a:xfrm>
      </p:grpSpPr>
      <p:sp>
        <p:nvSpPr>
          <p:cNvPr id="184" name="Google Shape;184;p1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15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86" name="Google Shape;186;p15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7" name="Google Shape;187;p1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88" name="Google Shape;188;p1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89" name="Google Shape;189;p1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4421288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90"/>
        <p:cNvGrpSpPr/>
        <p:nvPr/>
      </p:nvGrpSpPr>
      <p:grpSpPr>
        <a:xfrm>
          <a:off x="0" y="0"/>
          <a:ext cx="0" cy="0"/>
          <a:chOff x="0" y="0"/>
          <a:chExt cx="0" cy="0"/>
        </a:xfrm>
      </p:grpSpPr>
      <p:sp>
        <p:nvSpPr>
          <p:cNvPr id="191" name="Google Shape;191;p1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156"/>
          <p:cNvSpPr>
            <a:spLocks noGrp="1"/>
          </p:cNvSpPr>
          <p:nvPr>
            <p:ph type="pic" idx="2"/>
          </p:nvPr>
        </p:nvSpPr>
        <p:spPr>
          <a:xfrm>
            <a:off x="5183188" y="987425"/>
            <a:ext cx="6172200" cy="4873625"/>
          </a:xfrm>
          <a:prstGeom prst="rect">
            <a:avLst/>
          </a:prstGeom>
          <a:noFill/>
          <a:ln>
            <a:noFill/>
          </a:ln>
        </p:spPr>
        <p:txBody>
          <a:bodyPr/>
          <a:lstStyle/>
          <a:p>
            <a:endParaRPr lang="en-GB" dirty="0"/>
          </a:p>
        </p:txBody>
      </p:sp>
      <p:sp>
        <p:nvSpPr>
          <p:cNvPr id="193" name="Google Shape;193;p15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4" name="Google Shape;194;p1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95" name="Google Shape;195;p1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96" name="Google Shape;196;p1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29338361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97"/>
        <p:cNvGrpSpPr/>
        <p:nvPr/>
      </p:nvGrpSpPr>
      <p:grpSpPr>
        <a:xfrm>
          <a:off x="0" y="0"/>
          <a:ext cx="0" cy="0"/>
          <a:chOff x="0" y="0"/>
          <a:chExt cx="0" cy="0"/>
        </a:xfrm>
      </p:grpSpPr>
      <p:sp>
        <p:nvSpPr>
          <p:cNvPr id="198" name="Google Shape;198;p1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15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1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01" name="Google Shape;201;p1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02" name="Google Shape;202;p1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8698657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203"/>
        <p:cNvGrpSpPr/>
        <p:nvPr/>
      </p:nvGrpSpPr>
      <p:grpSpPr>
        <a:xfrm>
          <a:off x="0" y="0"/>
          <a:ext cx="0" cy="0"/>
          <a:chOff x="0" y="0"/>
          <a:chExt cx="0" cy="0"/>
        </a:xfrm>
      </p:grpSpPr>
      <p:sp>
        <p:nvSpPr>
          <p:cNvPr id="204" name="Google Shape;204;p15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5" name="Google Shape;205;p15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6" name="Google Shape;206;p1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07" name="Google Shape;207;p1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08" name="Google Shape;208;p1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6257217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_9. Summary Slide">
  <p:cSld name="1_9. Summary Slide">
    <p:spTree>
      <p:nvGrpSpPr>
        <p:cNvPr id="1" name="Shape 210"/>
        <p:cNvGrpSpPr/>
        <p:nvPr/>
      </p:nvGrpSpPr>
      <p:grpSpPr>
        <a:xfrm>
          <a:off x="0" y="0"/>
          <a:ext cx="0" cy="0"/>
          <a:chOff x="0" y="0"/>
          <a:chExt cx="0" cy="0"/>
        </a:xfrm>
      </p:grpSpPr>
      <p:sp>
        <p:nvSpPr>
          <p:cNvPr id="211" name="Google Shape;211;p135"/>
          <p:cNvSpPr txBox="1">
            <a:spLocks noGrp="1"/>
          </p:cNvSpPr>
          <p:nvPr>
            <p:ph type="body" idx="1"/>
          </p:nvPr>
        </p:nvSpPr>
        <p:spPr>
          <a:xfrm>
            <a:off x="623656" y="1525104"/>
            <a:ext cx="10515600"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135"/>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3" name="Google Shape;213;p135"/>
          <p:cNvSpPr/>
          <p:nvPr/>
        </p:nvSpPr>
        <p:spPr>
          <a:xfrm>
            <a:off x="532383" y="6406168"/>
            <a:ext cx="36408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14" name="Google Shape;214;p135"/>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15" name="Google Shape;215;p135"/>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40604574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1. Activity/video slide - v3">
  <p:cSld name="11. Activity/video slide - v3">
    <p:spTree>
      <p:nvGrpSpPr>
        <p:cNvPr id="1" name="Shape 216"/>
        <p:cNvGrpSpPr/>
        <p:nvPr/>
      </p:nvGrpSpPr>
      <p:grpSpPr>
        <a:xfrm>
          <a:off x="0" y="0"/>
          <a:ext cx="0" cy="0"/>
          <a:chOff x="0" y="0"/>
          <a:chExt cx="0" cy="0"/>
        </a:xfrm>
      </p:grpSpPr>
      <p:sp>
        <p:nvSpPr>
          <p:cNvPr id="217" name="Google Shape;217;p136"/>
          <p:cNvSpPr/>
          <p:nvPr/>
        </p:nvSpPr>
        <p:spPr>
          <a:xfrm>
            <a:off x="9969308" y="263302"/>
            <a:ext cx="1950766" cy="753631"/>
          </a:xfrm>
          <a:prstGeom prst="roundRect">
            <a:avLst>
              <a:gd name="adj" fmla="val 16667"/>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18" name="Google Shape;218;p136"/>
          <p:cNvSpPr txBox="1">
            <a:spLocks noGrp="1"/>
          </p:cNvSpPr>
          <p:nvPr>
            <p:ph type="title"/>
          </p:nvPr>
        </p:nvSpPr>
        <p:spPr>
          <a:xfrm>
            <a:off x="1090800" y="914400"/>
            <a:ext cx="8921621" cy="61733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9" name="Google Shape;219;p136"/>
          <p:cNvSpPr/>
          <p:nvPr/>
        </p:nvSpPr>
        <p:spPr>
          <a:xfrm>
            <a:off x="532383" y="6406168"/>
            <a:ext cx="417876"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20" name="Google Shape;220;p136"/>
          <p:cNvSpPr txBox="1">
            <a:spLocks noGrp="1"/>
          </p:cNvSpPr>
          <p:nvPr>
            <p:ph type="body" idx="1"/>
          </p:nvPr>
        </p:nvSpPr>
        <p:spPr>
          <a:xfrm>
            <a:off x="10224618" y="483724"/>
            <a:ext cx="1583026" cy="3413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1800"/>
              <a:buFont typeface="Arial"/>
              <a:buNone/>
              <a:defRPr sz="1800" b="1"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136"/>
          <p:cNvSpPr txBox="1">
            <a:spLocks noGrp="1"/>
          </p:cNvSpPr>
          <p:nvPr>
            <p:ph type="body" idx="2"/>
          </p:nvPr>
        </p:nvSpPr>
        <p:spPr>
          <a:xfrm>
            <a:off x="1090800" y="2034000"/>
            <a:ext cx="8921621"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2" name="Google Shape;222;p136"/>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23" name="Google Shape;223;p136"/>
          <p:cNvSpPr/>
          <p:nvPr/>
        </p:nvSpPr>
        <p:spPr>
          <a:xfrm>
            <a:off x="5756031" y="6335548"/>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33378011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 Title Slide">
  <p:cSld name="1. Title Slide">
    <p:spTree>
      <p:nvGrpSpPr>
        <p:cNvPr id="1" name="Shape 224"/>
        <p:cNvGrpSpPr/>
        <p:nvPr/>
      </p:nvGrpSpPr>
      <p:grpSpPr>
        <a:xfrm>
          <a:off x="0" y="0"/>
          <a:ext cx="0" cy="0"/>
          <a:chOff x="0" y="0"/>
          <a:chExt cx="0" cy="0"/>
        </a:xfrm>
      </p:grpSpPr>
      <p:sp>
        <p:nvSpPr>
          <p:cNvPr id="225" name="Google Shape;225;p159"/>
          <p:cNvSpPr txBox="1">
            <a:spLocks noGrp="1"/>
          </p:cNvSpPr>
          <p:nvPr>
            <p:ph type="body" idx="1"/>
          </p:nvPr>
        </p:nvSpPr>
        <p:spPr>
          <a:xfrm>
            <a:off x="5105953" y="2668511"/>
            <a:ext cx="5352638" cy="134093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4800"/>
              <a:buFont typeface="Arial"/>
              <a:buNone/>
              <a:defRPr sz="4800" b="1" i="0" u="sng"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p159"/>
          <p:cNvSpPr/>
          <p:nvPr/>
        </p:nvSpPr>
        <p:spPr>
          <a:xfrm>
            <a:off x="483322" y="6406168"/>
            <a:ext cx="3686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r>
              <a:rPr lang="en-GB" sz="1250" dirty="0">
                <a:solidFill>
                  <a:srgbClr val="A6AAA9"/>
                </a:solidFill>
                <a:latin typeface="Arial"/>
                <a:ea typeface="Arial"/>
                <a:cs typeface="Arial"/>
                <a:sym typeface="Arial"/>
              </a:rPr>
              <a:t>￼</a:t>
            </a:r>
            <a:endParaRPr dirty="0"/>
          </a:p>
        </p:txBody>
      </p:sp>
      <p:sp>
        <p:nvSpPr>
          <p:cNvPr id="227" name="Google Shape;227;p159"/>
          <p:cNvSpPr/>
          <p:nvPr/>
        </p:nvSpPr>
        <p:spPr>
          <a:xfrm>
            <a:off x="532382" y="6406168"/>
            <a:ext cx="48062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pic>
        <p:nvPicPr>
          <p:cNvPr id="228" name="Google Shape;228;p159"/>
          <p:cNvPicPr preferRelativeResize="0"/>
          <p:nvPr/>
        </p:nvPicPr>
        <p:blipFill rotWithShape="1">
          <a:blip r:embed="rId2">
            <a:alphaModFix/>
          </a:blip>
          <a:srcRect/>
          <a:stretch/>
        </p:blipFill>
        <p:spPr>
          <a:xfrm>
            <a:off x="813774" y="1334189"/>
            <a:ext cx="3242917" cy="3657887"/>
          </a:xfrm>
          <a:prstGeom prst="rect">
            <a:avLst/>
          </a:prstGeom>
          <a:noFill/>
          <a:ln>
            <a:noFill/>
          </a:ln>
        </p:spPr>
      </p:pic>
      <p:pic>
        <p:nvPicPr>
          <p:cNvPr id="229" name="Google Shape;229;p159" descr="A picture containing logo&#10;&#10;Description automatically generated"/>
          <p:cNvPicPr preferRelativeResize="0"/>
          <p:nvPr/>
        </p:nvPicPr>
        <p:blipFill rotWithShape="1">
          <a:blip r:embed="rId3">
            <a:alphaModFix/>
          </a:blip>
          <a:srcRect/>
          <a:stretch/>
        </p:blipFill>
        <p:spPr>
          <a:xfrm>
            <a:off x="8928524" y="154266"/>
            <a:ext cx="3132229" cy="469835"/>
          </a:xfrm>
          <a:prstGeom prst="rect">
            <a:avLst/>
          </a:prstGeom>
          <a:noFill/>
          <a:ln>
            <a:noFill/>
          </a:ln>
        </p:spPr>
      </p:pic>
      <p:sp>
        <p:nvSpPr>
          <p:cNvPr id="230" name="Google Shape;230;p159"/>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4">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13143826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2. Divider Slide">
  <p:cSld name="2. Divider Slide">
    <p:spTree>
      <p:nvGrpSpPr>
        <p:cNvPr id="1" name="Shape 231"/>
        <p:cNvGrpSpPr/>
        <p:nvPr/>
      </p:nvGrpSpPr>
      <p:grpSpPr>
        <a:xfrm>
          <a:off x="0" y="0"/>
          <a:ext cx="0" cy="0"/>
          <a:chOff x="0" y="0"/>
          <a:chExt cx="0" cy="0"/>
        </a:xfrm>
      </p:grpSpPr>
      <p:sp>
        <p:nvSpPr>
          <p:cNvPr id="232" name="Google Shape;232;p160"/>
          <p:cNvSpPr txBox="1">
            <a:spLocks noGrp="1"/>
          </p:cNvSpPr>
          <p:nvPr>
            <p:ph type="body" idx="1"/>
          </p:nvPr>
        </p:nvSpPr>
        <p:spPr>
          <a:xfrm>
            <a:off x="709851" y="2758532"/>
            <a:ext cx="5336340" cy="134093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4800"/>
              <a:buFont typeface="Arial"/>
              <a:buNone/>
              <a:defRPr sz="4800" b="1"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3" name="Google Shape;233;p160"/>
          <p:cNvSpPr txBox="1"/>
          <p:nvPr/>
        </p:nvSpPr>
        <p:spPr>
          <a:xfrm>
            <a:off x="7921256" y="2169042"/>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234" name="Google Shape;234;p160"/>
          <p:cNvPicPr preferRelativeResize="0"/>
          <p:nvPr/>
        </p:nvPicPr>
        <p:blipFill rotWithShape="1">
          <a:blip r:embed="rId2">
            <a:alphaModFix/>
          </a:blip>
          <a:srcRect/>
          <a:stretch/>
        </p:blipFill>
        <p:spPr>
          <a:xfrm>
            <a:off x="6330406" y="2290081"/>
            <a:ext cx="1232101" cy="2097795"/>
          </a:xfrm>
          <a:prstGeom prst="rect">
            <a:avLst/>
          </a:prstGeom>
          <a:noFill/>
          <a:ln>
            <a:noFill/>
          </a:ln>
        </p:spPr>
      </p:pic>
      <p:sp>
        <p:nvSpPr>
          <p:cNvPr id="235" name="Google Shape;235;p160"/>
          <p:cNvSpPr/>
          <p:nvPr/>
        </p:nvSpPr>
        <p:spPr>
          <a:xfrm>
            <a:off x="532382" y="6406168"/>
            <a:ext cx="40891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Tree>
    <p:extLst>
      <p:ext uri="{BB962C8B-B14F-4D97-AF65-F5344CB8AC3E}">
        <p14:creationId xmlns:p14="http://schemas.microsoft.com/office/powerpoint/2010/main" val="42697771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4. Blank Copy Slide">
  <p:cSld name="4. Blank Copy Slide">
    <p:spTree>
      <p:nvGrpSpPr>
        <p:cNvPr id="1" name="Shape 236"/>
        <p:cNvGrpSpPr/>
        <p:nvPr/>
      </p:nvGrpSpPr>
      <p:grpSpPr>
        <a:xfrm>
          <a:off x="0" y="0"/>
          <a:ext cx="0" cy="0"/>
          <a:chOff x="0" y="0"/>
          <a:chExt cx="0" cy="0"/>
        </a:xfrm>
      </p:grpSpPr>
      <p:sp>
        <p:nvSpPr>
          <p:cNvPr id="237" name="Google Shape;237;p161"/>
          <p:cNvSpPr txBox="1">
            <a:spLocks noGrp="1"/>
          </p:cNvSpPr>
          <p:nvPr>
            <p:ph type="body" idx="1"/>
          </p:nvPr>
        </p:nvSpPr>
        <p:spPr>
          <a:xfrm>
            <a:off x="709851" y="2169042"/>
            <a:ext cx="3508581" cy="2181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1000"/>
              </a:spcBef>
              <a:spcAft>
                <a:spcPts val="0"/>
              </a:spcAft>
              <a:buClr>
                <a:srgbClr val="12263F"/>
              </a:buClr>
              <a:buSzPts val="4800"/>
              <a:buFont typeface="Arial"/>
              <a:buNone/>
              <a:defRPr sz="4800" b="1"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8" name="Google Shape;238;p161"/>
          <p:cNvSpPr txBox="1"/>
          <p:nvPr/>
        </p:nvSpPr>
        <p:spPr>
          <a:xfrm>
            <a:off x="7921256" y="2169042"/>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39" name="Google Shape;239;p161"/>
          <p:cNvSpPr/>
          <p:nvPr/>
        </p:nvSpPr>
        <p:spPr>
          <a:xfrm>
            <a:off x="532383" y="6406168"/>
            <a:ext cx="444770"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40" name="Google Shape;240;p161"/>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41" name="Google Shape;241;p161"/>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399229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3. Divider Slide 2">
  <p:cSld name="3. Divider Slide 2">
    <p:spTree>
      <p:nvGrpSpPr>
        <p:cNvPr id="1" name="Shape 242"/>
        <p:cNvGrpSpPr/>
        <p:nvPr/>
      </p:nvGrpSpPr>
      <p:grpSpPr>
        <a:xfrm>
          <a:off x="0" y="0"/>
          <a:ext cx="0" cy="0"/>
          <a:chOff x="0" y="0"/>
          <a:chExt cx="0" cy="0"/>
        </a:xfrm>
      </p:grpSpPr>
      <p:sp>
        <p:nvSpPr>
          <p:cNvPr id="243" name="Google Shape;243;p162"/>
          <p:cNvSpPr txBox="1">
            <a:spLocks noGrp="1"/>
          </p:cNvSpPr>
          <p:nvPr>
            <p:ph type="body" idx="1"/>
          </p:nvPr>
        </p:nvSpPr>
        <p:spPr>
          <a:xfrm>
            <a:off x="5764191" y="1881810"/>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FFCD00"/>
              </a:buClr>
              <a:buSzPts val="2800"/>
              <a:buFont typeface="Arial"/>
              <a:buNone/>
              <a:defRPr sz="2800" b="0" i="0" u="none" strike="noStrike" cap="none">
                <a:solidFill>
                  <a:srgbClr val="FFCD00"/>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4" name="Google Shape;244;p162"/>
          <p:cNvSpPr txBox="1">
            <a:spLocks noGrp="1"/>
          </p:cNvSpPr>
          <p:nvPr>
            <p:ph type="body" idx="2"/>
          </p:nvPr>
        </p:nvSpPr>
        <p:spPr>
          <a:xfrm>
            <a:off x="5764191" y="2438402"/>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5" name="Google Shape;245;p162"/>
          <p:cNvSpPr txBox="1">
            <a:spLocks noGrp="1"/>
          </p:cNvSpPr>
          <p:nvPr>
            <p:ph type="body" idx="3"/>
          </p:nvPr>
        </p:nvSpPr>
        <p:spPr>
          <a:xfrm>
            <a:off x="5764191" y="2981741"/>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p162"/>
          <p:cNvSpPr txBox="1">
            <a:spLocks noGrp="1"/>
          </p:cNvSpPr>
          <p:nvPr>
            <p:ph type="body" idx="4"/>
          </p:nvPr>
        </p:nvSpPr>
        <p:spPr>
          <a:xfrm>
            <a:off x="5764191" y="3525080"/>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p162"/>
          <p:cNvSpPr txBox="1">
            <a:spLocks noGrp="1"/>
          </p:cNvSpPr>
          <p:nvPr>
            <p:ph type="body" idx="5"/>
          </p:nvPr>
        </p:nvSpPr>
        <p:spPr>
          <a:xfrm>
            <a:off x="5764191" y="4081672"/>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8" name="Google Shape;248;p162"/>
          <p:cNvSpPr txBox="1">
            <a:spLocks noGrp="1"/>
          </p:cNvSpPr>
          <p:nvPr>
            <p:ph type="body" idx="6"/>
          </p:nvPr>
        </p:nvSpPr>
        <p:spPr>
          <a:xfrm>
            <a:off x="5764191" y="4625011"/>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9" name="Google Shape;249;p162"/>
          <p:cNvSpPr/>
          <p:nvPr/>
        </p:nvSpPr>
        <p:spPr>
          <a:xfrm>
            <a:off x="532383" y="6406167"/>
            <a:ext cx="49855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50" name="Google Shape;250;p162"/>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51" name="Google Shape;251;p162"/>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8498224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5. Text &amp; Pebble Photo Slide">
  <p:cSld name="5. Text &amp; Pebble Photo Slide">
    <p:spTree>
      <p:nvGrpSpPr>
        <p:cNvPr id="1" name="Shape 252"/>
        <p:cNvGrpSpPr/>
        <p:nvPr/>
      </p:nvGrpSpPr>
      <p:grpSpPr>
        <a:xfrm>
          <a:off x="0" y="0"/>
          <a:ext cx="0" cy="0"/>
          <a:chOff x="0" y="0"/>
          <a:chExt cx="0" cy="0"/>
        </a:xfrm>
      </p:grpSpPr>
      <p:sp>
        <p:nvSpPr>
          <p:cNvPr id="253" name="Google Shape;253;p163"/>
          <p:cNvSpPr>
            <a:spLocks noGrp="1"/>
          </p:cNvSpPr>
          <p:nvPr>
            <p:ph type="pic" idx="2"/>
          </p:nvPr>
        </p:nvSpPr>
        <p:spPr>
          <a:xfrm>
            <a:off x="6613902" y="1227102"/>
            <a:ext cx="5098395" cy="4403795"/>
          </a:xfrm>
          <a:prstGeom prst="rect">
            <a:avLst/>
          </a:prstGeom>
          <a:noFill/>
          <a:ln>
            <a:noFill/>
          </a:ln>
        </p:spPr>
        <p:txBody>
          <a:bodyPr/>
          <a:lstStyle/>
          <a:p>
            <a:endParaRPr lang="en-GB" dirty="0"/>
          </a:p>
        </p:txBody>
      </p:sp>
      <p:sp>
        <p:nvSpPr>
          <p:cNvPr id="254" name="Google Shape;254;p163"/>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5" name="Google Shape;255;p163"/>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56" name="Google Shape;256;p163"/>
          <p:cNvSpPr/>
          <p:nvPr/>
        </p:nvSpPr>
        <p:spPr>
          <a:xfrm>
            <a:off x="532383" y="6406168"/>
            <a:ext cx="543382"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57" name="Google Shape;257;p163"/>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58" name="Google Shape;258;p163"/>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18519065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6. Text &amp; Pebble Photo Slide">
  <p:cSld name="6. Text &amp; Pebble Photo Slide">
    <p:spTree>
      <p:nvGrpSpPr>
        <p:cNvPr id="1" name="Shape 259"/>
        <p:cNvGrpSpPr/>
        <p:nvPr/>
      </p:nvGrpSpPr>
      <p:grpSpPr>
        <a:xfrm>
          <a:off x="0" y="0"/>
          <a:ext cx="0" cy="0"/>
          <a:chOff x="0" y="0"/>
          <a:chExt cx="0" cy="0"/>
        </a:xfrm>
      </p:grpSpPr>
      <p:sp>
        <p:nvSpPr>
          <p:cNvPr id="260" name="Google Shape;260;p164"/>
          <p:cNvSpPr>
            <a:spLocks noGrp="1"/>
          </p:cNvSpPr>
          <p:nvPr>
            <p:ph type="pic" idx="2"/>
          </p:nvPr>
        </p:nvSpPr>
        <p:spPr>
          <a:xfrm rot="3400627">
            <a:off x="6807435" y="1185807"/>
            <a:ext cx="4715155" cy="4195803"/>
          </a:xfrm>
          <a:prstGeom prst="rect">
            <a:avLst/>
          </a:prstGeom>
          <a:noFill/>
          <a:ln>
            <a:noFill/>
          </a:ln>
        </p:spPr>
        <p:txBody>
          <a:bodyPr/>
          <a:lstStyle/>
          <a:p>
            <a:endParaRPr lang="en-GB" dirty="0"/>
          </a:p>
        </p:txBody>
      </p:sp>
      <p:sp>
        <p:nvSpPr>
          <p:cNvPr id="261" name="Google Shape;261;p164"/>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2" name="Google Shape;262;p164"/>
          <p:cNvSpPr/>
          <p:nvPr/>
        </p:nvSpPr>
        <p:spPr>
          <a:xfrm>
            <a:off x="483322" y="6406168"/>
            <a:ext cx="3686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r>
              <a:rPr lang="en-GB" sz="1250" dirty="0">
                <a:solidFill>
                  <a:srgbClr val="A6AAA9"/>
                </a:solidFill>
                <a:latin typeface="Arial"/>
                <a:ea typeface="Arial"/>
                <a:cs typeface="Arial"/>
                <a:sym typeface="Arial"/>
              </a:rPr>
              <a:t>￼</a:t>
            </a:r>
            <a:endParaRPr dirty="0"/>
          </a:p>
        </p:txBody>
      </p:sp>
      <p:sp>
        <p:nvSpPr>
          <p:cNvPr id="263" name="Google Shape;263;p164"/>
          <p:cNvSpPr/>
          <p:nvPr/>
        </p:nvSpPr>
        <p:spPr>
          <a:xfrm>
            <a:off x="532382" y="6406168"/>
            <a:ext cx="46168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64" name="Google Shape;264;p164"/>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65" name="Google Shape;265;p164"/>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6" name="Google Shape;266;p164"/>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4853445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7. Text &amp; Pebble Photo Slide">
  <p:cSld name="7. Text &amp; Pebble Photo Slide">
    <p:spTree>
      <p:nvGrpSpPr>
        <p:cNvPr id="1" name="Shape 267"/>
        <p:cNvGrpSpPr/>
        <p:nvPr/>
      </p:nvGrpSpPr>
      <p:grpSpPr>
        <a:xfrm>
          <a:off x="0" y="0"/>
          <a:ext cx="0" cy="0"/>
          <a:chOff x="0" y="0"/>
          <a:chExt cx="0" cy="0"/>
        </a:xfrm>
      </p:grpSpPr>
      <p:sp>
        <p:nvSpPr>
          <p:cNvPr id="268" name="Google Shape;268;p165"/>
          <p:cNvSpPr>
            <a:spLocks noGrp="1"/>
          </p:cNvSpPr>
          <p:nvPr>
            <p:ph type="pic" idx="2"/>
          </p:nvPr>
        </p:nvSpPr>
        <p:spPr>
          <a:xfrm rot="3400627">
            <a:off x="6781841" y="1328721"/>
            <a:ext cx="4233659" cy="4395153"/>
          </a:xfrm>
          <a:prstGeom prst="rect">
            <a:avLst/>
          </a:prstGeom>
          <a:noFill/>
          <a:ln>
            <a:noFill/>
          </a:ln>
        </p:spPr>
        <p:txBody>
          <a:bodyPr/>
          <a:lstStyle/>
          <a:p>
            <a:endParaRPr lang="en-GB" dirty="0"/>
          </a:p>
        </p:txBody>
      </p:sp>
      <p:sp>
        <p:nvSpPr>
          <p:cNvPr id="269" name="Google Shape;269;p165"/>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0" name="Google Shape;270;p165"/>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1" name="Google Shape;271;p165"/>
          <p:cNvSpPr/>
          <p:nvPr/>
        </p:nvSpPr>
        <p:spPr>
          <a:xfrm>
            <a:off x="532382" y="6406168"/>
            <a:ext cx="46269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72" name="Google Shape;272;p165"/>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73" name="Google Shape;273;p165"/>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8526244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8. Text &amp; Rectangle Photo Slide">
  <p:cSld name="8. Text &amp; Rectangle Photo Slide">
    <p:spTree>
      <p:nvGrpSpPr>
        <p:cNvPr id="1" name="Shape 274"/>
        <p:cNvGrpSpPr/>
        <p:nvPr/>
      </p:nvGrpSpPr>
      <p:grpSpPr>
        <a:xfrm>
          <a:off x="0" y="0"/>
          <a:ext cx="0" cy="0"/>
          <a:chOff x="0" y="0"/>
          <a:chExt cx="0" cy="0"/>
        </a:xfrm>
      </p:grpSpPr>
      <p:sp>
        <p:nvSpPr>
          <p:cNvPr id="275" name="Google Shape;275;p166"/>
          <p:cNvSpPr>
            <a:spLocks noGrp="1"/>
          </p:cNvSpPr>
          <p:nvPr>
            <p:ph type="pic" idx="2"/>
          </p:nvPr>
        </p:nvSpPr>
        <p:spPr>
          <a:xfrm>
            <a:off x="6207590" y="1492223"/>
            <a:ext cx="5690243" cy="3684588"/>
          </a:xfrm>
          <a:prstGeom prst="rect">
            <a:avLst/>
          </a:prstGeom>
          <a:noFill/>
          <a:ln>
            <a:noFill/>
          </a:ln>
        </p:spPr>
        <p:txBody>
          <a:bodyPr/>
          <a:lstStyle/>
          <a:p>
            <a:endParaRPr lang="en-GB" dirty="0"/>
          </a:p>
        </p:txBody>
      </p:sp>
      <p:sp>
        <p:nvSpPr>
          <p:cNvPr id="276" name="Google Shape;276;p166"/>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7" name="Google Shape;277;p166"/>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8" name="Google Shape;278;p166"/>
          <p:cNvSpPr/>
          <p:nvPr/>
        </p:nvSpPr>
        <p:spPr>
          <a:xfrm>
            <a:off x="532383" y="6406168"/>
            <a:ext cx="471664"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79" name="Google Shape;279;p166"/>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80" name="Google Shape;280;p166"/>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1291855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9. Text/Special Section Slide">
  <p:cSld name="9. Text/Special Section Slide">
    <p:spTree>
      <p:nvGrpSpPr>
        <p:cNvPr id="1" name="Shape 281"/>
        <p:cNvGrpSpPr/>
        <p:nvPr/>
      </p:nvGrpSpPr>
      <p:grpSpPr>
        <a:xfrm>
          <a:off x="0" y="0"/>
          <a:ext cx="0" cy="0"/>
          <a:chOff x="0" y="0"/>
          <a:chExt cx="0" cy="0"/>
        </a:xfrm>
      </p:grpSpPr>
      <p:sp>
        <p:nvSpPr>
          <p:cNvPr id="282" name="Google Shape;282;p167"/>
          <p:cNvSpPr txBox="1">
            <a:spLocks noGrp="1"/>
          </p:cNvSpPr>
          <p:nvPr>
            <p:ph type="body" idx="1"/>
          </p:nvPr>
        </p:nvSpPr>
        <p:spPr>
          <a:xfrm>
            <a:off x="623656" y="1525104"/>
            <a:ext cx="10515600"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3" name="Google Shape;283;p167"/>
          <p:cNvSpPr txBox="1">
            <a:spLocks noGrp="1"/>
          </p:cNvSpPr>
          <p:nvPr>
            <p:ph type="body" idx="2"/>
          </p:nvPr>
        </p:nvSpPr>
        <p:spPr>
          <a:xfrm>
            <a:off x="5089943" y="5627433"/>
            <a:ext cx="1583026" cy="3413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1800"/>
              <a:buFont typeface="Arial"/>
              <a:buNone/>
              <a:defRPr sz="1800" b="1"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4" name="Google Shape;284;p167"/>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5" name="Google Shape;285;p167"/>
          <p:cNvSpPr/>
          <p:nvPr/>
        </p:nvSpPr>
        <p:spPr>
          <a:xfrm>
            <a:off x="532382" y="6406168"/>
            <a:ext cx="507523"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86" name="Google Shape;286;p167"/>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87" name="Google Shape;287;p167"/>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8783117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10. Sources/References Slide">
  <p:cSld name="10. Sources/References Slide">
    <p:spTree>
      <p:nvGrpSpPr>
        <p:cNvPr id="1" name="Shape 288"/>
        <p:cNvGrpSpPr/>
        <p:nvPr/>
      </p:nvGrpSpPr>
      <p:grpSpPr>
        <a:xfrm>
          <a:off x="0" y="0"/>
          <a:ext cx="0" cy="0"/>
          <a:chOff x="0" y="0"/>
          <a:chExt cx="0" cy="0"/>
        </a:xfrm>
      </p:grpSpPr>
      <p:sp>
        <p:nvSpPr>
          <p:cNvPr id="289" name="Google Shape;289;p168"/>
          <p:cNvSpPr>
            <a:spLocks noGrp="1"/>
          </p:cNvSpPr>
          <p:nvPr>
            <p:ph type="pic" idx="2"/>
          </p:nvPr>
        </p:nvSpPr>
        <p:spPr>
          <a:xfrm>
            <a:off x="630624" y="1914705"/>
            <a:ext cx="3182937" cy="3558667"/>
          </a:xfrm>
          <a:prstGeom prst="rect">
            <a:avLst/>
          </a:prstGeom>
          <a:noFill/>
          <a:ln>
            <a:noFill/>
          </a:ln>
        </p:spPr>
        <p:txBody>
          <a:bodyPr/>
          <a:lstStyle/>
          <a:p>
            <a:endParaRPr lang="en-GB" dirty="0"/>
          </a:p>
        </p:txBody>
      </p:sp>
      <p:sp>
        <p:nvSpPr>
          <p:cNvPr id="290" name="Google Shape;290;p168"/>
          <p:cNvSpPr>
            <a:spLocks noGrp="1"/>
          </p:cNvSpPr>
          <p:nvPr>
            <p:ph type="pic" idx="3"/>
          </p:nvPr>
        </p:nvSpPr>
        <p:spPr>
          <a:xfrm>
            <a:off x="4033043" y="1914705"/>
            <a:ext cx="3182937" cy="3558667"/>
          </a:xfrm>
          <a:prstGeom prst="rect">
            <a:avLst/>
          </a:prstGeom>
          <a:noFill/>
          <a:ln>
            <a:noFill/>
          </a:ln>
        </p:spPr>
        <p:txBody>
          <a:bodyPr/>
          <a:lstStyle/>
          <a:p>
            <a:endParaRPr lang="en-GB" dirty="0"/>
          </a:p>
        </p:txBody>
      </p:sp>
      <p:sp>
        <p:nvSpPr>
          <p:cNvPr id="291" name="Google Shape;291;p168"/>
          <p:cNvSpPr>
            <a:spLocks noGrp="1"/>
          </p:cNvSpPr>
          <p:nvPr>
            <p:ph type="pic" idx="4"/>
          </p:nvPr>
        </p:nvSpPr>
        <p:spPr>
          <a:xfrm>
            <a:off x="7477992" y="1914705"/>
            <a:ext cx="3182937" cy="3558667"/>
          </a:xfrm>
          <a:prstGeom prst="rect">
            <a:avLst/>
          </a:prstGeom>
          <a:noFill/>
          <a:ln>
            <a:noFill/>
          </a:ln>
        </p:spPr>
        <p:txBody>
          <a:bodyPr/>
          <a:lstStyle/>
          <a:p>
            <a:endParaRPr lang="en-GB" dirty="0"/>
          </a:p>
        </p:txBody>
      </p:sp>
      <p:sp>
        <p:nvSpPr>
          <p:cNvPr id="292" name="Google Shape;292;p168"/>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3" name="Google Shape;293;p168"/>
          <p:cNvSpPr/>
          <p:nvPr/>
        </p:nvSpPr>
        <p:spPr>
          <a:xfrm>
            <a:off x="532382" y="6406168"/>
            <a:ext cx="60613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94" name="Google Shape;294;p168"/>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95" name="Google Shape;295;p168"/>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8526091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1. Copy Call Out Slide">
  <p:cSld name="11. Copy Call Out Slide">
    <p:spTree>
      <p:nvGrpSpPr>
        <p:cNvPr id="1" name="Shape 296"/>
        <p:cNvGrpSpPr/>
        <p:nvPr/>
      </p:nvGrpSpPr>
      <p:grpSpPr>
        <a:xfrm>
          <a:off x="0" y="0"/>
          <a:ext cx="0" cy="0"/>
          <a:chOff x="0" y="0"/>
          <a:chExt cx="0" cy="0"/>
        </a:xfrm>
      </p:grpSpPr>
      <p:sp>
        <p:nvSpPr>
          <p:cNvPr id="297" name="Google Shape;297;p169"/>
          <p:cNvSpPr/>
          <p:nvPr/>
        </p:nvSpPr>
        <p:spPr>
          <a:xfrm>
            <a:off x="520191" y="1662546"/>
            <a:ext cx="10757409" cy="4151364"/>
          </a:xfrm>
          <a:prstGeom prst="rect">
            <a:avLst/>
          </a:prstGeom>
          <a:solidFill>
            <a:srgbClr val="FFEFA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98" name="Google Shape;298;p169"/>
          <p:cNvSpPr/>
          <p:nvPr/>
        </p:nvSpPr>
        <p:spPr>
          <a:xfrm>
            <a:off x="520191" y="318655"/>
            <a:ext cx="10757409" cy="1091372"/>
          </a:xfrm>
          <a:prstGeom prst="rect">
            <a:avLst/>
          </a:prstGeom>
          <a:solidFill>
            <a:srgbClr val="FFEFA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99" name="Google Shape;299;p169"/>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2263F"/>
              </a:buClr>
              <a:buSzPts val="2800"/>
              <a:buFont typeface="Arial"/>
              <a:buChar char="•"/>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0" name="Google Shape;300;p169"/>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1" name="Google Shape;301;p169"/>
          <p:cNvSpPr/>
          <p:nvPr/>
        </p:nvSpPr>
        <p:spPr>
          <a:xfrm>
            <a:off x="532382" y="6406168"/>
            <a:ext cx="58820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302" name="Google Shape;302;p169"/>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03" name="Google Shape;303;p169"/>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5354634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2. Copy Call Out &amp; Photo Slide">
  <p:cSld name="12. Copy Call Out &amp; Photo Slide">
    <p:spTree>
      <p:nvGrpSpPr>
        <p:cNvPr id="1" name="Shape 304"/>
        <p:cNvGrpSpPr/>
        <p:nvPr/>
      </p:nvGrpSpPr>
      <p:grpSpPr>
        <a:xfrm>
          <a:off x="0" y="0"/>
          <a:ext cx="0" cy="0"/>
          <a:chOff x="0" y="0"/>
          <a:chExt cx="0" cy="0"/>
        </a:xfrm>
      </p:grpSpPr>
      <p:sp>
        <p:nvSpPr>
          <p:cNvPr id="305" name="Google Shape;305;p170"/>
          <p:cNvSpPr>
            <a:spLocks noGrp="1"/>
          </p:cNvSpPr>
          <p:nvPr>
            <p:ph type="pic" idx="2"/>
          </p:nvPr>
        </p:nvSpPr>
        <p:spPr>
          <a:xfrm>
            <a:off x="7153901" y="1914524"/>
            <a:ext cx="3985355" cy="3780219"/>
          </a:xfrm>
          <a:prstGeom prst="rect">
            <a:avLst/>
          </a:prstGeom>
          <a:noFill/>
          <a:ln>
            <a:noFill/>
          </a:ln>
        </p:spPr>
        <p:txBody>
          <a:bodyPr/>
          <a:lstStyle/>
          <a:p>
            <a:endParaRPr lang="en-GB" dirty="0"/>
          </a:p>
        </p:txBody>
      </p:sp>
      <p:sp>
        <p:nvSpPr>
          <p:cNvPr id="306" name="Google Shape;306;p170"/>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1"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7" name="Google Shape;307;p170"/>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8" name="Google Shape;308;p170"/>
          <p:cNvSpPr/>
          <p:nvPr/>
        </p:nvSpPr>
        <p:spPr>
          <a:xfrm>
            <a:off x="532383" y="6406168"/>
            <a:ext cx="489593"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309" name="Google Shape;309;p170"/>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10" name="Google Shape;310;p170"/>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37671045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3. Blank White Slide with Logo">
  <p:cSld name="13. Blank White Slide with Logo">
    <p:spTree>
      <p:nvGrpSpPr>
        <p:cNvPr id="1" name="Shape 311"/>
        <p:cNvGrpSpPr/>
        <p:nvPr/>
      </p:nvGrpSpPr>
      <p:grpSpPr>
        <a:xfrm>
          <a:off x="0" y="0"/>
          <a:ext cx="0" cy="0"/>
          <a:chOff x="0" y="0"/>
          <a:chExt cx="0" cy="0"/>
        </a:xfrm>
      </p:grpSpPr>
      <p:sp>
        <p:nvSpPr>
          <p:cNvPr id="312" name="Google Shape;312;p171"/>
          <p:cNvSpPr/>
          <p:nvPr/>
        </p:nvSpPr>
        <p:spPr>
          <a:xfrm>
            <a:off x="532382" y="6406168"/>
            <a:ext cx="48062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313" name="Google Shape;313;p171"/>
          <p:cNvSpPr>
            <a:spLocks noGrp="1"/>
          </p:cNvSpPr>
          <p:nvPr>
            <p:ph type="pic" idx="2"/>
          </p:nvPr>
        </p:nvSpPr>
        <p:spPr>
          <a:xfrm>
            <a:off x="7153901" y="1914524"/>
            <a:ext cx="3985355" cy="3780219"/>
          </a:xfrm>
          <a:prstGeom prst="rect">
            <a:avLst/>
          </a:prstGeom>
          <a:noFill/>
          <a:ln>
            <a:noFill/>
          </a:ln>
        </p:spPr>
        <p:txBody>
          <a:bodyPr/>
          <a:lstStyle/>
          <a:p>
            <a:endParaRPr lang="en-GB" dirty="0"/>
          </a:p>
        </p:txBody>
      </p:sp>
      <p:sp>
        <p:nvSpPr>
          <p:cNvPr id="314" name="Google Shape;314;p171"/>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1"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5" name="Google Shape;315;p171"/>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6" name="Google Shape;316;p171"/>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17" name="Google Shape;317;p171"/>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5806948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_13. Blank White Slide with Logo">
  <p:cSld name="1_13. Blank White Slide with Logo">
    <p:spTree>
      <p:nvGrpSpPr>
        <p:cNvPr id="1" name="Shape 318"/>
        <p:cNvGrpSpPr/>
        <p:nvPr/>
      </p:nvGrpSpPr>
      <p:grpSpPr>
        <a:xfrm>
          <a:off x="0" y="0"/>
          <a:ext cx="0" cy="0"/>
          <a:chOff x="0" y="0"/>
          <a:chExt cx="0" cy="0"/>
        </a:xfrm>
      </p:grpSpPr>
      <p:sp>
        <p:nvSpPr>
          <p:cNvPr id="319" name="Google Shape;319;p172"/>
          <p:cNvSpPr/>
          <p:nvPr/>
        </p:nvSpPr>
        <p:spPr>
          <a:xfrm>
            <a:off x="532382" y="6406167"/>
            <a:ext cx="60613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320" name="Google Shape;320;p172"/>
          <p:cNvSpPr>
            <a:spLocks noGrp="1"/>
          </p:cNvSpPr>
          <p:nvPr>
            <p:ph type="pic" idx="2"/>
          </p:nvPr>
        </p:nvSpPr>
        <p:spPr>
          <a:xfrm>
            <a:off x="7153901" y="1914524"/>
            <a:ext cx="3985355" cy="3780219"/>
          </a:xfrm>
          <a:prstGeom prst="rect">
            <a:avLst/>
          </a:prstGeom>
          <a:noFill/>
          <a:ln>
            <a:noFill/>
          </a:ln>
        </p:spPr>
        <p:txBody>
          <a:bodyPr/>
          <a:lstStyle/>
          <a:p>
            <a:endParaRPr lang="en-GB" dirty="0"/>
          </a:p>
        </p:txBody>
      </p:sp>
      <p:sp>
        <p:nvSpPr>
          <p:cNvPr id="321" name="Google Shape;321;p172"/>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1"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2" name="Google Shape;322;p172"/>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3" name="Google Shape;323;p172"/>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24" name="Google Shape;324;p172"/>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9790612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14. Blank White Slide">
  <p:cSld name="14. Blank White Slide">
    <p:spTree>
      <p:nvGrpSpPr>
        <p:cNvPr id="1" name="Shape 325"/>
        <p:cNvGrpSpPr/>
        <p:nvPr/>
      </p:nvGrpSpPr>
      <p:grpSpPr>
        <a:xfrm>
          <a:off x="0" y="0"/>
          <a:ext cx="0" cy="0"/>
          <a:chOff x="0" y="0"/>
          <a:chExt cx="0" cy="0"/>
        </a:xfrm>
      </p:grpSpPr>
      <p:sp>
        <p:nvSpPr>
          <p:cNvPr id="326" name="Google Shape;326;p173"/>
          <p:cNvSpPr/>
          <p:nvPr/>
        </p:nvSpPr>
        <p:spPr>
          <a:xfrm>
            <a:off x="532382" y="6406168"/>
            <a:ext cx="489593"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327" name="Google Shape;327;p173"/>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8" name="Google Shape;328;p173"/>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29" name="Google Shape;329;p173"/>
          <p:cNvSpPr/>
          <p:nvPr/>
        </p:nvSpPr>
        <p:spPr>
          <a:xfrm>
            <a:off x="10257183" y="6211957"/>
            <a:ext cx="1803569" cy="55399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3100505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1_14. Blank White Slide">
  <p:cSld name="1_14. Blank White Slide">
    <p:spTree>
      <p:nvGrpSpPr>
        <p:cNvPr id="1" name="Shape 330"/>
        <p:cNvGrpSpPr/>
        <p:nvPr/>
      </p:nvGrpSpPr>
      <p:grpSpPr>
        <a:xfrm>
          <a:off x="0" y="0"/>
          <a:ext cx="0" cy="0"/>
          <a:chOff x="0" y="0"/>
          <a:chExt cx="0" cy="0"/>
        </a:xfrm>
      </p:grpSpPr>
      <p:sp>
        <p:nvSpPr>
          <p:cNvPr id="331" name="Google Shape;331;p174"/>
          <p:cNvSpPr/>
          <p:nvPr/>
        </p:nvSpPr>
        <p:spPr>
          <a:xfrm>
            <a:off x="532382" y="6406168"/>
            <a:ext cx="53746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332" name="Google Shape;332;p174"/>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33" name="Google Shape;333;p174"/>
          <p:cNvSpPr/>
          <p:nvPr/>
        </p:nvSpPr>
        <p:spPr>
          <a:xfrm>
            <a:off x="10257183" y="6211957"/>
            <a:ext cx="1803569" cy="55399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
        <p:nvSpPr>
          <p:cNvPr id="334" name="Google Shape;334;p174"/>
          <p:cNvSpPr txBox="1"/>
          <p:nvPr/>
        </p:nvSpPr>
        <p:spPr>
          <a:xfrm>
            <a:off x="546504" y="-559245"/>
            <a:ext cx="1811610" cy="62478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0" i="0" u="none" strike="noStrike" dirty="0">
                <a:solidFill>
                  <a:srgbClr val="FFE67F"/>
                </a:solidFill>
                <a:latin typeface="Arial"/>
                <a:ea typeface="Arial"/>
                <a:cs typeface="Arial"/>
                <a:sym typeface="Arial"/>
              </a:rPr>
              <a:t>“</a:t>
            </a:r>
            <a:endParaRPr sz="40000" dirty="0">
              <a:solidFill>
                <a:srgbClr val="FFE67F"/>
              </a:solidFill>
              <a:latin typeface="Calibri"/>
              <a:ea typeface="Calibri"/>
              <a:cs typeface="Calibri"/>
              <a:sym typeface="Calibri"/>
            </a:endParaRPr>
          </a:p>
        </p:txBody>
      </p:sp>
    </p:spTree>
    <p:extLst>
      <p:ext uri="{BB962C8B-B14F-4D97-AF65-F5344CB8AC3E}">
        <p14:creationId xmlns:p14="http://schemas.microsoft.com/office/powerpoint/2010/main" val="15281667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5. Blank Blue Slide with Logo">
  <p:cSld name="15. Blank Blue Slide with Logo">
    <p:spTree>
      <p:nvGrpSpPr>
        <p:cNvPr id="1" name="Shape 335"/>
        <p:cNvGrpSpPr/>
        <p:nvPr/>
      </p:nvGrpSpPr>
      <p:grpSpPr>
        <a:xfrm>
          <a:off x="0" y="0"/>
          <a:ext cx="0" cy="0"/>
          <a:chOff x="0" y="0"/>
          <a:chExt cx="0" cy="0"/>
        </a:xfrm>
      </p:grpSpPr>
      <p:sp>
        <p:nvSpPr>
          <p:cNvPr id="336" name="Google Shape;336;p175"/>
          <p:cNvSpPr/>
          <p:nvPr/>
        </p:nvSpPr>
        <p:spPr>
          <a:xfrm>
            <a:off x="0" y="0"/>
            <a:ext cx="12192000" cy="6858000"/>
          </a:xfrm>
          <a:prstGeom prst="rect">
            <a:avLst/>
          </a:prstGeom>
          <a:solidFill>
            <a:srgbClr val="12263F"/>
          </a:solidFill>
          <a:ln w="12700" cap="flat" cmpd="sng">
            <a:solidFill>
              <a:srgbClr val="31538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37" name="Google Shape;337;p175"/>
          <p:cNvSpPr/>
          <p:nvPr/>
        </p:nvSpPr>
        <p:spPr>
          <a:xfrm>
            <a:off x="532383" y="6406168"/>
            <a:ext cx="51648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338" name="Google Shape;338;p175"/>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lt1"/>
              </a:buClr>
              <a:buSzPts val="3800"/>
              <a:buFont typeface="Arial"/>
              <a:buNone/>
              <a:defRPr sz="3800" b="1" i="0" u="none" strike="noStrike" cap="non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40300267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6. End Slide">
  <p:cSld name="16. End Slide">
    <p:spTree>
      <p:nvGrpSpPr>
        <p:cNvPr id="1" name="Shape 339"/>
        <p:cNvGrpSpPr/>
        <p:nvPr/>
      </p:nvGrpSpPr>
      <p:grpSpPr>
        <a:xfrm>
          <a:off x="0" y="0"/>
          <a:ext cx="0" cy="0"/>
          <a:chOff x="0" y="0"/>
          <a:chExt cx="0" cy="0"/>
        </a:xfrm>
      </p:grpSpPr>
      <p:pic>
        <p:nvPicPr>
          <p:cNvPr id="340" name="Google Shape;340;p176"/>
          <p:cNvPicPr preferRelativeResize="0"/>
          <p:nvPr/>
        </p:nvPicPr>
        <p:blipFill rotWithShape="1">
          <a:blip r:embed="rId2">
            <a:alphaModFix/>
          </a:blip>
          <a:srcRect/>
          <a:stretch/>
        </p:blipFill>
        <p:spPr>
          <a:xfrm>
            <a:off x="2582875" y="3011759"/>
            <a:ext cx="7026249" cy="1053938"/>
          </a:xfrm>
          <a:prstGeom prst="rect">
            <a:avLst/>
          </a:prstGeom>
          <a:noFill/>
          <a:ln>
            <a:noFill/>
          </a:ln>
        </p:spPr>
      </p:pic>
      <p:pic>
        <p:nvPicPr>
          <p:cNvPr id="341" name="Google Shape;341;p176" descr="Shape&#10;&#10;Description automatically generated"/>
          <p:cNvPicPr preferRelativeResize="0"/>
          <p:nvPr/>
        </p:nvPicPr>
        <p:blipFill rotWithShape="1">
          <a:blip r:embed="rId3">
            <a:alphaModFix amt="20000"/>
          </a:blip>
          <a:srcRect/>
          <a:stretch/>
        </p:blipFill>
        <p:spPr>
          <a:xfrm rot="-4408052">
            <a:off x="-1296269" y="-1528290"/>
            <a:ext cx="5533037" cy="5763581"/>
          </a:xfrm>
          <a:prstGeom prst="rect">
            <a:avLst/>
          </a:prstGeom>
          <a:noFill/>
          <a:ln>
            <a:noFill/>
          </a:ln>
        </p:spPr>
      </p:pic>
      <p:pic>
        <p:nvPicPr>
          <p:cNvPr id="342" name="Google Shape;342;p176" descr="Shape&#10;&#10;Description automatically generated"/>
          <p:cNvPicPr preferRelativeResize="0"/>
          <p:nvPr/>
        </p:nvPicPr>
        <p:blipFill rotWithShape="1">
          <a:blip r:embed="rId3">
            <a:alphaModFix amt="20000"/>
          </a:blip>
          <a:srcRect/>
          <a:stretch/>
        </p:blipFill>
        <p:spPr>
          <a:xfrm rot="-5760335">
            <a:off x="7846306" y="2948019"/>
            <a:ext cx="5533037" cy="5763581"/>
          </a:xfrm>
          <a:prstGeom prst="rect">
            <a:avLst/>
          </a:prstGeom>
          <a:noFill/>
          <a:ln>
            <a:noFill/>
          </a:ln>
        </p:spPr>
      </p:pic>
    </p:spTree>
    <p:extLst>
      <p:ext uri="{BB962C8B-B14F-4D97-AF65-F5344CB8AC3E}">
        <p14:creationId xmlns:p14="http://schemas.microsoft.com/office/powerpoint/2010/main" val="33498206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 Title Slide">
  <p:cSld name="1. Title Slide">
    <p:spTree>
      <p:nvGrpSpPr>
        <p:cNvPr id="1" name="Shape 10"/>
        <p:cNvGrpSpPr/>
        <p:nvPr/>
      </p:nvGrpSpPr>
      <p:grpSpPr>
        <a:xfrm>
          <a:off x="0" y="0"/>
          <a:ext cx="0" cy="0"/>
          <a:chOff x="0" y="0"/>
          <a:chExt cx="0" cy="0"/>
        </a:xfrm>
      </p:grpSpPr>
      <p:sp>
        <p:nvSpPr>
          <p:cNvPr id="11" name="Google Shape;11;p127"/>
          <p:cNvSpPr txBox="1">
            <a:spLocks noGrp="1"/>
          </p:cNvSpPr>
          <p:nvPr>
            <p:ph type="body" idx="1"/>
          </p:nvPr>
        </p:nvSpPr>
        <p:spPr>
          <a:xfrm>
            <a:off x="5105953" y="2668511"/>
            <a:ext cx="5352638" cy="134093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4800"/>
              <a:buFont typeface="Arial"/>
              <a:buNone/>
              <a:defRPr sz="4800" b="1" i="0" u="sng"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27"/>
          <p:cNvSpPr/>
          <p:nvPr/>
        </p:nvSpPr>
        <p:spPr>
          <a:xfrm>
            <a:off x="483322" y="6406168"/>
            <a:ext cx="3686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r>
              <a:rPr lang="en-GB" sz="1250" b="0" i="0" u="none" strike="noStrike" cap="none" dirty="0">
                <a:solidFill>
                  <a:srgbClr val="A6AAA9"/>
                </a:solidFill>
                <a:latin typeface="Arial"/>
                <a:ea typeface="Arial"/>
                <a:cs typeface="Arial"/>
                <a:sym typeface="Arial"/>
              </a:rPr>
              <a:t>￼</a:t>
            </a:r>
            <a:endParaRPr dirty="0"/>
          </a:p>
        </p:txBody>
      </p:sp>
      <p:sp>
        <p:nvSpPr>
          <p:cNvPr id="13" name="Google Shape;13;p127"/>
          <p:cNvSpPr/>
          <p:nvPr/>
        </p:nvSpPr>
        <p:spPr>
          <a:xfrm>
            <a:off x="532382" y="6406168"/>
            <a:ext cx="38827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b="0" i="0" u="none" strike="noStrike" cap="none">
                <a:solidFill>
                  <a:srgbClr val="A6AAA9"/>
                </a:solidFill>
                <a:latin typeface="Arial"/>
                <a:ea typeface="Arial"/>
                <a:cs typeface="Arial"/>
                <a:sym typeface="Arial"/>
              </a:rPr>
              <a:t>‹#›</a:t>
            </a:fld>
            <a:r>
              <a:rPr lang="en-GB" sz="1250" b="0" i="0" u="none" strike="noStrike" cap="none" dirty="0">
                <a:solidFill>
                  <a:srgbClr val="A6AAA9"/>
                </a:solidFill>
                <a:latin typeface="Arial"/>
                <a:ea typeface="Arial"/>
                <a:cs typeface="Arial"/>
                <a:sym typeface="Arial"/>
              </a:rPr>
              <a:t>￼</a:t>
            </a:r>
            <a:endParaRPr dirty="0"/>
          </a:p>
        </p:txBody>
      </p:sp>
      <p:pic>
        <p:nvPicPr>
          <p:cNvPr id="14" name="Google Shape;14;p127"/>
          <p:cNvPicPr preferRelativeResize="0"/>
          <p:nvPr/>
        </p:nvPicPr>
        <p:blipFill rotWithShape="1">
          <a:blip r:embed="rId2">
            <a:alphaModFix/>
          </a:blip>
          <a:srcRect/>
          <a:stretch/>
        </p:blipFill>
        <p:spPr>
          <a:xfrm>
            <a:off x="813774" y="1334189"/>
            <a:ext cx="3242917" cy="3657887"/>
          </a:xfrm>
          <a:prstGeom prst="rect">
            <a:avLst/>
          </a:prstGeom>
          <a:noFill/>
          <a:ln>
            <a:noFill/>
          </a:ln>
        </p:spPr>
      </p:pic>
      <p:pic>
        <p:nvPicPr>
          <p:cNvPr id="15" name="Google Shape;15;p127" descr="A picture containing logo&#10;&#10;Description automatically generated"/>
          <p:cNvPicPr preferRelativeResize="0"/>
          <p:nvPr/>
        </p:nvPicPr>
        <p:blipFill rotWithShape="1">
          <a:blip r:embed="rId3">
            <a:alphaModFix/>
          </a:blip>
          <a:srcRect/>
          <a:stretch/>
        </p:blipFill>
        <p:spPr>
          <a:xfrm>
            <a:off x="8928524" y="154266"/>
            <a:ext cx="3132229" cy="469835"/>
          </a:xfrm>
          <a:prstGeom prst="rect">
            <a:avLst/>
          </a:prstGeom>
          <a:noFill/>
          <a:ln>
            <a:noFill/>
          </a:ln>
        </p:spPr>
      </p:pic>
      <p:sp>
        <p:nvSpPr>
          <p:cNvPr id="16" name="Google Shape;16;p127"/>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u="none" strike="noStrike" cap="none" dirty="0">
                <a:solidFill>
                  <a:srgbClr val="7F7F7F"/>
                </a:solidFill>
                <a:latin typeface="Lato"/>
                <a:ea typeface="Lato"/>
                <a:cs typeface="Lato"/>
                <a:sym typeface="Lato"/>
              </a:rPr>
              <a:t>© The Key Support Services Ltd | For terms of use, visit </a:t>
            </a:r>
            <a:r>
              <a:rPr lang="en-GB" sz="1000" b="0" i="0" u="sng" strike="noStrike" cap="none" dirty="0">
                <a:solidFill>
                  <a:srgbClr val="7F7F7F"/>
                </a:solidFill>
                <a:latin typeface="Lato"/>
                <a:ea typeface="Lato"/>
                <a:cs typeface="Lato"/>
                <a:sym typeface="Lato"/>
                <a:hlinkClick r:id="rId4">
                  <a:extLst>
                    <a:ext uri="{A12FA001-AC4F-418D-AE19-62706E023703}">
                      <ahyp:hlinkClr xmlns:ahyp="http://schemas.microsoft.com/office/drawing/2018/hyperlinkcolor" val="tx"/>
                    </a:ext>
                  </a:extLst>
                </a:hlinkClick>
              </a:rPr>
              <a:t>thekeysupport.com/terms</a:t>
            </a:r>
            <a:endParaRPr sz="1000" b="0" i="0" u="none" strike="noStrike" cap="none"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17504677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4. Blank Copy Slide">
  <p:cSld name="4. Blank Copy Slide">
    <p:spTree>
      <p:nvGrpSpPr>
        <p:cNvPr id="1" name="Shape 17"/>
        <p:cNvGrpSpPr/>
        <p:nvPr/>
      </p:nvGrpSpPr>
      <p:grpSpPr>
        <a:xfrm>
          <a:off x="0" y="0"/>
          <a:ext cx="0" cy="0"/>
          <a:chOff x="0" y="0"/>
          <a:chExt cx="0" cy="0"/>
        </a:xfrm>
      </p:grpSpPr>
      <p:sp>
        <p:nvSpPr>
          <p:cNvPr id="18" name="Google Shape;18;p128"/>
          <p:cNvSpPr txBox="1">
            <a:spLocks noGrp="1"/>
          </p:cNvSpPr>
          <p:nvPr>
            <p:ph type="body" idx="1"/>
          </p:nvPr>
        </p:nvSpPr>
        <p:spPr>
          <a:xfrm>
            <a:off x="709851" y="2169042"/>
            <a:ext cx="3508581" cy="2181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1000"/>
              </a:spcBef>
              <a:spcAft>
                <a:spcPts val="0"/>
              </a:spcAft>
              <a:buClr>
                <a:srgbClr val="12263F"/>
              </a:buClr>
              <a:buSzPts val="4800"/>
              <a:buFont typeface="Arial"/>
              <a:buNone/>
              <a:defRPr sz="4800" b="1"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 name="Google Shape;19;p128"/>
          <p:cNvSpPr txBox="1"/>
          <p:nvPr/>
        </p:nvSpPr>
        <p:spPr>
          <a:xfrm>
            <a:off x="7921256" y="2169042"/>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0" name="Google Shape;20;p128"/>
          <p:cNvSpPr/>
          <p:nvPr/>
        </p:nvSpPr>
        <p:spPr>
          <a:xfrm>
            <a:off x="532382" y="6406168"/>
            <a:ext cx="42514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21" name="Google Shape;21;p128"/>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2" name="Google Shape;22;p128"/>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8460856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3. Divider Slide 2">
  <p:cSld name="3. Divider Slide 2">
    <p:spTree>
      <p:nvGrpSpPr>
        <p:cNvPr id="1" name="Shape 23"/>
        <p:cNvGrpSpPr/>
        <p:nvPr/>
      </p:nvGrpSpPr>
      <p:grpSpPr>
        <a:xfrm>
          <a:off x="0" y="0"/>
          <a:ext cx="0" cy="0"/>
          <a:chOff x="0" y="0"/>
          <a:chExt cx="0" cy="0"/>
        </a:xfrm>
      </p:grpSpPr>
      <p:sp>
        <p:nvSpPr>
          <p:cNvPr id="24" name="Google Shape;24;p129"/>
          <p:cNvSpPr txBox="1">
            <a:spLocks noGrp="1"/>
          </p:cNvSpPr>
          <p:nvPr>
            <p:ph type="body" idx="1"/>
          </p:nvPr>
        </p:nvSpPr>
        <p:spPr>
          <a:xfrm>
            <a:off x="5764191" y="1881810"/>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FFCD00"/>
              </a:buClr>
              <a:buSzPts val="2800"/>
              <a:buFont typeface="Arial"/>
              <a:buNone/>
              <a:defRPr sz="2800" b="0" i="0" u="none" strike="noStrike" cap="none">
                <a:solidFill>
                  <a:srgbClr val="FFCD00"/>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129"/>
          <p:cNvSpPr txBox="1">
            <a:spLocks noGrp="1"/>
          </p:cNvSpPr>
          <p:nvPr>
            <p:ph type="body" idx="2"/>
          </p:nvPr>
        </p:nvSpPr>
        <p:spPr>
          <a:xfrm>
            <a:off x="5764191" y="2438402"/>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129"/>
          <p:cNvSpPr txBox="1">
            <a:spLocks noGrp="1"/>
          </p:cNvSpPr>
          <p:nvPr>
            <p:ph type="body" idx="3"/>
          </p:nvPr>
        </p:nvSpPr>
        <p:spPr>
          <a:xfrm>
            <a:off x="5764191" y="2981741"/>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129"/>
          <p:cNvSpPr txBox="1">
            <a:spLocks noGrp="1"/>
          </p:cNvSpPr>
          <p:nvPr>
            <p:ph type="body" idx="4"/>
          </p:nvPr>
        </p:nvSpPr>
        <p:spPr>
          <a:xfrm>
            <a:off x="5764191" y="3525080"/>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129"/>
          <p:cNvSpPr txBox="1">
            <a:spLocks noGrp="1"/>
          </p:cNvSpPr>
          <p:nvPr>
            <p:ph type="body" idx="5"/>
          </p:nvPr>
        </p:nvSpPr>
        <p:spPr>
          <a:xfrm>
            <a:off x="5764191" y="4081672"/>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129"/>
          <p:cNvSpPr txBox="1">
            <a:spLocks noGrp="1"/>
          </p:cNvSpPr>
          <p:nvPr>
            <p:ph type="body" idx="6"/>
          </p:nvPr>
        </p:nvSpPr>
        <p:spPr>
          <a:xfrm>
            <a:off x="5764191" y="4625011"/>
            <a:ext cx="5352638" cy="43732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129"/>
          <p:cNvSpPr/>
          <p:nvPr/>
        </p:nvSpPr>
        <p:spPr>
          <a:xfrm>
            <a:off x="532382" y="6406168"/>
            <a:ext cx="37339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31" name="Google Shape;31;p129"/>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2" name="Google Shape;32;p129"/>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0117184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5. Text &amp; Pebble Photo Slide">
  <p:cSld name="5. Text &amp; Pebble Photo Slide">
    <p:spTree>
      <p:nvGrpSpPr>
        <p:cNvPr id="1" name="Shape 33"/>
        <p:cNvGrpSpPr/>
        <p:nvPr/>
      </p:nvGrpSpPr>
      <p:grpSpPr>
        <a:xfrm>
          <a:off x="0" y="0"/>
          <a:ext cx="0" cy="0"/>
          <a:chOff x="0" y="0"/>
          <a:chExt cx="0" cy="0"/>
        </a:xfrm>
      </p:grpSpPr>
      <p:sp>
        <p:nvSpPr>
          <p:cNvPr id="34" name="Google Shape;34;p130"/>
          <p:cNvSpPr>
            <a:spLocks noGrp="1"/>
          </p:cNvSpPr>
          <p:nvPr>
            <p:ph type="pic" idx="2"/>
          </p:nvPr>
        </p:nvSpPr>
        <p:spPr>
          <a:xfrm>
            <a:off x="6613902" y="1227102"/>
            <a:ext cx="5098395" cy="4403795"/>
          </a:xfrm>
          <a:prstGeom prst="rect">
            <a:avLst/>
          </a:prstGeom>
          <a:noFill/>
          <a:ln>
            <a:noFill/>
          </a:ln>
        </p:spPr>
        <p:txBody>
          <a:bodyPr/>
          <a:lstStyle/>
          <a:p>
            <a:endParaRPr lang="en-GB" dirty="0"/>
          </a:p>
        </p:txBody>
      </p:sp>
      <p:sp>
        <p:nvSpPr>
          <p:cNvPr id="35" name="Google Shape;35;p130"/>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130"/>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 name="Google Shape;37;p130"/>
          <p:cNvSpPr/>
          <p:nvPr/>
        </p:nvSpPr>
        <p:spPr>
          <a:xfrm>
            <a:off x="532382" y="6406168"/>
            <a:ext cx="46828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38" name="Google Shape;38;p130"/>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9" name="Google Shape;39;p130"/>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821700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2. Copy Call Out &amp; Photo Slide">
  <p:cSld name="12. Copy Call Out &amp; Photo Slide">
    <p:spTree>
      <p:nvGrpSpPr>
        <p:cNvPr id="1" name="Shape 40"/>
        <p:cNvGrpSpPr/>
        <p:nvPr/>
      </p:nvGrpSpPr>
      <p:grpSpPr>
        <a:xfrm>
          <a:off x="0" y="0"/>
          <a:ext cx="0" cy="0"/>
          <a:chOff x="0" y="0"/>
          <a:chExt cx="0" cy="0"/>
        </a:xfrm>
      </p:grpSpPr>
      <p:sp>
        <p:nvSpPr>
          <p:cNvPr id="41" name="Google Shape;41;p131"/>
          <p:cNvSpPr>
            <a:spLocks noGrp="1"/>
          </p:cNvSpPr>
          <p:nvPr>
            <p:ph type="pic" idx="2"/>
          </p:nvPr>
        </p:nvSpPr>
        <p:spPr>
          <a:xfrm>
            <a:off x="7153901" y="1914524"/>
            <a:ext cx="3985355" cy="3780219"/>
          </a:xfrm>
          <a:prstGeom prst="rect">
            <a:avLst/>
          </a:prstGeom>
          <a:noFill/>
          <a:ln>
            <a:noFill/>
          </a:ln>
        </p:spPr>
        <p:txBody>
          <a:bodyPr/>
          <a:lstStyle/>
          <a:p>
            <a:endParaRPr lang="en-GB" dirty="0"/>
          </a:p>
        </p:txBody>
      </p:sp>
      <p:sp>
        <p:nvSpPr>
          <p:cNvPr id="42" name="Google Shape;42;p131"/>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1"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 name="Google Shape;43;p131"/>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4" name="Google Shape;44;p131"/>
          <p:cNvSpPr/>
          <p:nvPr/>
        </p:nvSpPr>
        <p:spPr>
          <a:xfrm>
            <a:off x="532383" y="6406168"/>
            <a:ext cx="520040"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45" name="Google Shape;45;p131"/>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46" name="Google Shape;46;p131"/>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90641468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1. Activity/video slide - v3">
  <p:cSld name="11. Activity/video slide - v3">
    <p:spTree>
      <p:nvGrpSpPr>
        <p:cNvPr id="1" name="Shape 47"/>
        <p:cNvGrpSpPr/>
        <p:nvPr/>
      </p:nvGrpSpPr>
      <p:grpSpPr>
        <a:xfrm>
          <a:off x="0" y="0"/>
          <a:ext cx="0" cy="0"/>
          <a:chOff x="0" y="0"/>
          <a:chExt cx="0" cy="0"/>
        </a:xfrm>
      </p:grpSpPr>
      <p:sp>
        <p:nvSpPr>
          <p:cNvPr id="48" name="Google Shape;48;p132"/>
          <p:cNvSpPr/>
          <p:nvPr/>
        </p:nvSpPr>
        <p:spPr>
          <a:xfrm>
            <a:off x="9969308" y="263302"/>
            <a:ext cx="1950766" cy="753631"/>
          </a:xfrm>
          <a:prstGeom prst="roundRect">
            <a:avLst>
              <a:gd name="adj" fmla="val 16667"/>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49" name="Google Shape;49;p132"/>
          <p:cNvSpPr txBox="1">
            <a:spLocks noGrp="1"/>
          </p:cNvSpPr>
          <p:nvPr>
            <p:ph type="title"/>
          </p:nvPr>
        </p:nvSpPr>
        <p:spPr>
          <a:xfrm>
            <a:off x="1090800" y="914400"/>
            <a:ext cx="8921621" cy="61733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0" name="Google Shape;50;p132"/>
          <p:cNvSpPr/>
          <p:nvPr/>
        </p:nvSpPr>
        <p:spPr>
          <a:xfrm>
            <a:off x="532382" y="6406168"/>
            <a:ext cx="42514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51" name="Google Shape;51;p132"/>
          <p:cNvSpPr txBox="1">
            <a:spLocks noGrp="1"/>
          </p:cNvSpPr>
          <p:nvPr>
            <p:ph type="body" idx="1"/>
          </p:nvPr>
        </p:nvSpPr>
        <p:spPr>
          <a:xfrm>
            <a:off x="10224618" y="483724"/>
            <a:ext cx="1583026" cy="3413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1800"/>
              <a:buFont typeface="Arial"/>
              <a:buNone/>
              <a:defRPr sz="1800" b="1"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132"/>
          <p:cNvSpPr txBox="1">
            <a:spLocks noGrp="1"/>
          </p:cNvSpPr>
          <p:nvPr>
            <p:ph type="body" idx="2"/>
          </p:nvPr>
        </p:nvSpPr>
        <p:spPr>
          <a:xfrm>
            <a:off x="1090800" y="2034000"/>
            <a:ext cx="8921621"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2"/>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54" name="Google Shape;54;p132"/>
          <p:cNvSpPr/>
          <p:nvPr/>
        </p:nvSpPr>
        <p:spPr>
          <a:xfrm>
            <a:off x="5756031" y="6335548"/>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3471269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4. Blank White Slide">
  <p:cSld name="14. Blank White Slide">
    <p:spTree>
      <p:nvGrpSpPr>
        <p:cNvPr id="1" name="Shape 55"/>
        <p:cNvGrpSpPr/>
        <p:nvPr/>
      </p:nvGrpSpPr>
      <p:grpSpPr>
        <a:xfrm>
          <a:off x="0" y="0"/>
          <a:ext cx="0" cy="0"/>
          <a:chOff x="0" y="0"/>
          <a:chExt cx="0" cy="0"/>
        </a:xfrm>
      </p:grpSpPr>
      <p:sp>
        <p:nvSpPr>
          <p:cNvPr id="56" name="Google Shape;56;p133"/>
          <p:cNvSpPr/>
          <p:nvPr/>
        </p:nvSpPr>
        <p:spPr>
          <a:xfrm>
            <a:off x="532382" y="6406168"/>
            <a:ext cx="511413"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57" name="Google Shape;57;p133"/>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8" name="Google Shape;58;p133"/>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59" name="Google Shape;59;p133"/>
          <p:cNvSpPr/>
          <p:nvPr/>
        </p:nvSpPr>
        <p:spPr>
          <a:xfrm>
            <a:off x="10257183" y="6211957"/>
            <a:ext cx="1803569" cy="55399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37366050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1_9. Summary Slide">
  <p:cSld name="1_9. Summary Slide">
    <p:spTree>
      <p:nvGrpSpPr>
        <p:cNvPr id="1" name="Shape 60"/>
        <p:cNvGrpSpPr/>
        <p:nvPr/>
      </p:nvGrpSpPr>
      <p:grpSpPr>
        <a:xfrm>
          <a:off x="0" y="0"/>
          <a:ext cx="0" cy="0"/>
          <a:chOff x="0" y="0"/>
          <a:chExt cx="0" cy="0"/>
        </a:xfrm>
      </p:grpSpPr>
      <p:sp>
        <p:nvSpPr>
          <p:cNvPr id="61" name="Google Shape;61;p134"/>
          <p:cNvSpPr txBox="1">
            <a:spLocks noGrp="1"/>
          </p:cNvSpPr>
          <p:nvPr>
            <p:ph type="body" idx="1"/>
          </p:nvPr>
        </p:nvSpPr>
        <p:spPr>
          <a:xfrm>
            <a:off x="623656" y="1525104"/>
            <a:ext cx="10515600"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134"/>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Google Shape;63;p134"/>
          <p:cNvSpPr/>
          <p:nvPr/>
        </p:nvSpPr>
        <p:spPr>
          <a:xfrm>
            <a:off x="532383" y="6406168"/>
            <a:ext cx="485534"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64" name="Google Shape;64;p134"/>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65" name="Google Shape;65;p134"/>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30767293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3. Blank White Slide with Logo">
  <p:cSld name="13. Blank White Slide with Logo">
    <p:spTree>
      <p:nvGrpSpPr>
        <p:cNvPr id="1" name="Shape 66"/>
        <p:cNvGrpSpPr/>
        <p:nvPr/>
      </p:nvGrpSpPr>
      <p:grpSpPr>
        <a:xfrm>
          <a:off x="0" y="0"/>
          <a:ext cx="0" cy="0"/>
          <a:chOff x="0" y="0"/>
          <a:chExt cx="0" cy="0"/>
        </a:xfrm>
      </p:grpSpPr>
      <p:sp>
        <p:nvSpPr>
          <p:cNvPr id="67" name="Google Shape;67;p135"/>
          <p:cNvSpPr/>
          <p:nvPr/>
        </p:nvSpPr>
        <p:spPr>
          <a:xfrm>
            <a:off x="532383" y="6406168"/>
            <a:ext cx="47690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68" name="Google Shape;68;p135"/>
          <p:cNvSpPr>
            <a:spLocks noGrp="1"/>
          </p:cNvSpPr>
          <p:nvPr>
            <p:ph type="pic" idx="2"/>
          </p:nvPr>
        </p:nvSpPr>
        <p:spPr>
          <a:xfrm>
            <a:off x="7153901" y="1914524"/>
            <a:ext cx="3985355" cy="3780219"/>
          </a:xfrm>
          <a:prstGeom prst="rect">
            <a:avLst/>
          </a:prstGeom>
          <a:noFill/>
          <a:ln>
            <a:noFill/>
          </a:ln>
        </p:spPr>
        <p:txBody>
          <a:bodyPr/>
          <a:lstStyle/>
          <a:p>
            <a:endParaRPr lang="en-GB"/>
          </a:p>
        </p:txBody>
      </p:sp>
      <p:sp>
        <p:nvSpPr>
          <p:cNvPr id="69" name="Google Shape;69;p135"/>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1"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135"/>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1" name="Google Shape;71;p135"/>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72" name="Google Shape;72;p135"/>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40913220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_14. Blank White Slide">
  <p:cSld name="1_14. Blank White Slide">
    <p:spTree>
      <p:nvGrpSpPr>
        <p:cNvPr id="1" name="Shape 73"/>
        <p:cNvGrpSpPr/>
        <p:nvPr/>
      </p:nvGrpSpPr>
      <p:grpSpPr>
        <a:xfrm>
          <a:off x="0" y="0"/>
          <a:ext cx="0" cy="0"/>
          <a:chOff x="0" y="0"/>
          <a:chExt cx="0" cy="0"/>
        </a:xfrm>
      </p:grpSpPr>
      <p:sp>
        <p:nvSpPr>
          <p:cNvPr id="74" name="Google Shape;74;p136"/>
          <p:cNvSpPr/>
          <p:nvPr/>
        </p:nvSpPr>
        <p:spPr>
          <a:xfrm>
            <a:off x="532382" y="6406168"/>
            <a:ext cx="496317"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75" name="Google Shape;75;p136"/>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76" name="Google Shape;76;p136"/>
          <p:cNvSpPr/>
          <p:nvPr/>
        </p:nvSpPr>
        <p:spPr>
          <a:xfrm>
            <a:off x="10257183" y="6211957"/>
            <a:ext cx="1803569" cy="55399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
        <p:nvSpPr>
          <p:cNvPr id="77" name="Google Shape;77;p136"/>
          <p:cNvSpPr txBox="1"/>
          <p:nvPr/>
        </p:nvSpPr>
        <p:spPr>
          <a:xfrm>
            <a:off x="546504" y="-559245"/>
            <a:ext cx="1811610" cy="62478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40000" i="0" u="none" strike="noStrike" dirty="0">
                <a:solidFill>
                  <a:srgbClr val="FFE67F"/>
                </a:solidFill>
                <a:latin typeface="Arial"/>
                <a:ea typeface="Arial"/>
                <a:cs typeface="Arial"/>
                <a:sym typeface="Arial"/>
              </a:rPr>
              <a:t>“</a:t>
            </a:r>
            <a:endParaRPr sz="40000" dirty="0">
              <a:solidFill>
                <a:srgbClr val="FFE67F"/>
              </a:solidFill>
              <a:latin typeface="Calibri"/>
              <a:ea typeface="Calibri"/>
              <a:cs typeface="Calibri"/>
              <a:sym typeface="Calibri"/>
            </a:endParaRPr>
          </a:p>
        </p:txBody>
      </p:sp>
    </p:spTree>
    <p:extLst>
      <p:ext uri="{BB962C8B-B14F-4D97-AF65-F5344CB8AC3E}">
        <p14:creationId xmlns:p14="http://schemas.microsoft.com/office/powerpoint/2010/main" val="22152854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2. Divider Slide">
  <p:cSld name="2. Divider Slide">
    <p:spTree>
      <p:nvGrpSpPr>
        <p:cNvPr id="1" name="Shape 141"/>
        <p:cNvGrpSpPr/>
        <p:nvPr/>
      </p:nvGrpSpPr>
      <p:grpSpPr>
        <a:xfrm>
          <a:off x="0" y="0"/>
          <a:ext cx="0" cy="0"/>
          <a:chOff x="0" y="0"/>
          <a:chExt cx="0" cy="0"/>
        </a:xfrm>
      </p:grpSpPr>
      <p:sp>
        <p:nvSpPr>
          <p:cNvPr id="142" name="Google Shape;142;p147"/>
          <p:cNvSpPr txBox="1">
            <a:spLocks noGrp="1"/>
          </p:cNvSpPr>
          <p:nvPr>
            <p:ph type="body" idx="1"/>
          </p:nvPr>
        </p:nvSpPr>
        <p:spPr>
          <a:xfrm>
            <a:off x="709851" y="2758532"/>
            <a:ext cx="5336340" cy="134093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4800"/>
              <a:buFont typeface="Arial"/>
              <a:buNone/>
              <a:defRPr sz="4800" b="1" i="0" u="none" strike="noStrike" cap="none">
                <a:solidFill>
                  <a:srgbClr val="12263F"/>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3" name="Google Shape;143;p147"/>
          <p:cNvSpPr txBox="1"/>
          <p:nvPr/>
        </p:nvSpPr>
        <p:spPr>
          <a:xfrm>
            <a:off x="7921256" y="2169042"/>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44" name="Google Shape;144;p147"/>
          <p:cNvPicPr preferRelativeResize="0"/>
          <p:nvPr/>
        </p:nvPicPr>
        <p:blipFill rotWithShape="1">
          <a:blip r:embed="rId2">
            <a:alphaModFix/>
          </a:blip>
          <a:srcRect/>
          <a:stretch/>
        </p:blipFill>
        <p:spPr>
          <a:xfrm>
            <a:off x="6330406" y="2290081"/>
            <a:ext cx="1232101" cy="2097795"/>
          </a:xfrm>
          <a:prstGeom prst="rect">
            <a:avLst/>
          </a:prstGeom>
          <a:noFill/>
          <a:ln>
            <a:noFill/>
          </a:ln>
        </p:spPr>
      </p:pic>
      <p:sp>
        <p:nvSpPr>
          <p:cNvPr id="145" name="Google Shape;145;p147"/>
          <p:cNvSpPr/>
          <p:nvPr/>
        </p:nvSpPr>
        <p:spPr>
          <a:xfrm>
            <a:off x="532383" y="6406168"/>
            <a:ext cx="494160"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Tree>
    <p:extLst>
      <p:ext uri="{BB962C8B-B14F-4D97-AF65-F5344CB8AC3E}">
        <p14:creationId xmlns:p14="http://schemas.microsoft.com/office/powerpoint/2010/main" val="37300009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6. Text &amp; Pebble Photo Slide">
  <p:cSld name="6. Text &amp; Pebble Photo Slide">
    <p:spTree>
      <p:nvGrpSpPr>
        <p:cNvPr id="1" name="Shape 146"/>
        <p:cNvGrpSpPr/>
        <p:nvPr/>
      </p:nvGrpSpPr>
      <p:grpSpPr>
        <a:xfrm>
          <a:off x="0" y="0"/>
          <a:ext cx="0" cy="0"/>
          <a:chOff x="0" y="0"/>
          <a:chExt cx="0" cy="0"/>
        </a:xfrm>
      </p:grpSpPr>
      <p:sp>
        <p:nvSpPr>
          <p:cNvPr id="147" name="Google Shape;147;p148"/>
          <p:cNvSpPr>
            <a:spLocks noGrp="1"/>
          </p:cNvSpPr>
          <p:nvPr>
            <p:ph type="pic" idx="2"/>
          </p:nvPr>
        </p:nvSpPr>
        <p:spPr>
          <a:xfrm rot="3400627">
            <a:off x="6807435" y="1185807"/>
            <a:ext cx="4715155" cy="4195803"/>
          </a:xfrm>
          <a:prstGeom prst="rect">
            <a:avLst/>
          </a:prstGeom>
          <a:noFill/>
          <a:ln>
            <a:noFill/>
          </a:ln>
        </p:spPr>
      </p:sp>
      <p:sp>
        <p:nvSpPr>
          <p:cNvPr id="148" name="Google Shape;148;p148"/>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9" name="Google Shape;149;p148"/>
          <p:cNvSpPr/>
          <p:nvPr/>
        </p:nvSpPr>
        <p:spPr>
          <a:xfrm>
            <a:off x="483322" y="6406168"/>
            <a:ext cx="36869"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r>
              <a:rPr lang="en-GB" sz="1250" dirty="0">
                <a:solidFill>
                  <a:srgbClr val="A6AAA9"/>
                </a:solidFill>
                <a:latin typeface="Arial"/>
                <a:ea typeface="Arial"/>
                <a:cs typeface="Arial"/>
                <a:sym typeface="Arial"/>
              </a:rPr>
              <a:t>￼</a:t>
            </a:r>
            <a:endParaRPr dirty="0"/>
          </a:p>
        </p:txBody>
      </p:sp>
      <p:sp>
        <p:nvSpPr>
          <p:cNvPr id="150" name="Google Shape;150;p148"/>
          <p:cNvSpPr/>
          <p:nvPr/>
        </p:nvSpPr>
        <p:spPr>
          <a:xfrm>
            <a:off x="532383" y="6406168"/>
            <a:ext cx="442402"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151" name="Google Shape;151;p148"/>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52" name="Google Shape;152;p148"/>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3" name="Google Shape;153;p148"/>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23093398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7. Text &amp; Pebble Photo Slide">
  <p:cSld name="7. Text &amp; Pebble Photo Slide">
    <p:spTree>
      <p:nvGrpSpPr>
        <p:cNvPr id="1" name="Shape 154"/>
        <p:cNvGrpSpPr/>
        <p:nvPr/>
      </p:nvGrpSpPr>
      <p:grpSpPr>
        <a:xfrm>
          <a:off x="0" y="0"/>
          <a:ext cx="0" cy="0"/>
          <a:chOff x="0" y="0"/>
          <a:chExt cx="0" cy="0"/>
        </a:xfrm>
      </p:grpSpPr>
      <p:sp>
        <p:nvSpPr>
          <p:cNvPr id="155" name="Google Shape;155;p149"/>
          <p:cNvSpPr>
            <a:spLocks noGrp="1"/>
          </p:cNvSpPr>
          <p:nvPr>
            <p:ph type="pic" idx="2"/>
          </p:nvPr>
        </p:nvSpPr>
        <p:spPr>
          <a:xfrm rot="3400627">
            <a:off x="6781841" y="1328721"/>
            <a:ext cx="4233659" cy="4395153"/>
          </a:xfrm>
          <a:prstGeom prst="rect">
            <a:avLst/>
          </a:prstGeom>
          <a:noFill/>
          <a:ln>
            <a:noFill/>
          </a:ln>
        </p:spPr>
      </p:sp>
      <p:sp>
        <p:nvSpPr>
          <p:cNvPr id="156" name="Google Shape;156;p149"/>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7" name="Google Shape;157;p149"/>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8" name="Google Shape;158;p149"/>
          <p:cNvSpPr/>
          <p:nvPr/>
        </p:nvSpPr>
        <p:spPr>
          <a:xfrm>
            <a:off x="532383" y="6406168"/>
            <a:ext cx="571798"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159" name="Google Shape;159;p149"/>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60" name="Google Shape;160;p149"/>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4907915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8. Text &amp; Rectangle Photo Slide">
  <p:cSld name="8. Text &amp; Rectangle Photo Slide">
    <p:spTree>
      <p:nvGrpSpPr>
        <p:cNvPr id="1" name="Shape 161"/>
        <p:cNvGrpSpPr/>
        <p:nvPr/>
      </p:nvGrpSpPr>
      <p:grpSpPr>
        <a:xfrm>
          <a:off x="0" y="0"/>
          <a:ext cx="0" cy="0"/>
          <a:chOff x="0" y="0"/>
          <a:chExt cx="0" cy="0"/>
        </a:xfrm>
      </p:grpSpPr>
      <p:sp>
        <p:nvSpPr>
          <p:cNvPr id="162" name="Google Shape;162;p150"/>
          <p:cNvSpPr>
            <a:spLocks noGrp="1"/>
          </p:cNvSpPr>
          <p:nvPr>
            <p:ph type="pic" idx="2"/>
          </p:nvPr>
        </p:nvSpPr>
        <p:spPr>
          <a:xfrm>
            <a:off x="6207590" y="1492223"/>
            <a:ext cx="5690243" cy="3684588"/>
          </a:xfrm>
          <a:prstGeom prst="rect">
            <a:avLst/>
          </a:prstGeom>
          <a:noFill/>
          <a:ln>
            <a:noFill/>
          </a:ln>
        </p:spPr>
      </p:sp>
      <p:sp>
        <p:nvSpPr>
          <p:cNvPr id="163" name="Google Shape;163;p150"/>
          <p:cNvSpPr txBox="1">
            <a:spLocks noGrp="1"/>
          </p:cNvSpPr>
          <p:nvPr>
            <p:ph type="body" idx="1"/>
          </p:nvPr>
        </p:nvSpPr>
        <p:spPr>
          <a:xfrm>
            <a:off x="602512" y="1492223"/>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4" name="Google Shape;164;p150"/>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5" name="Google Shape;165;p150"/>
          <p:cNvSpPr/>
          <p:nvPr/>
        </p:nvSpPr>
        <p:spPr>
          <a:xfrm>
            <a:off x="532382" y="6406168"/>
            <a:ext cx="55454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166" name="Google Shape;166;p150"/>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67" name="Google Shape;167;p150"/>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6005748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0. Sources/References Slide">
  <p:cSld name="10. Sources/References Slide">
    <p:spTree>
      <p:nvGrpSpPr>
        <p:cNvPr id="1" name="Shape 168"/>
        <p:cNvGrpSpPr/>
        <p:nvPr/>
      </p:nvGrpSpPr>
      <p:grpSpPr>
        <a:xfrm>
          <a:off x="0" y="0"/>
          <a:ext cx="0" cy="0"/>
          <a:chOff x="0" y="0"/>
          <a:chExt cx="0" cy="0"/>
        </a:xfrm>
      </p:grpSpPr>
      <p:sp>
        <p:nvSpPr>
          <p:cNvPr id="169" name="Google Shape;169;p151"/>
          <p:cNvSpPr>
            <a:spLocks noGrp="1"/>
          </p:cNvSpPr>
          <p:nvPr>
            <p:ph type="pic" idx="2"/>
          </p:nvPr>
        </p:nvSpPr>
        <p:spPr>
          <a:xfrm>
            <a:off x="630624" y="1914705"/>
            <a:ext cx="3182937" cy="3558667"/>
          </a:xfrm>
          <a:prstGeom prst="rect">
            <a:avLst/>
          </a:prstGeom>
          <a:noFill/>
          <a:ln>
            <a:noFill/>
          </a:ln>
        </p:spPr>
      </p:sp>
      <p:sp>
        <p:nvSpPr>
          <p:cNvPr id="170" name="Google Shape;170;p151"/>
          <p:cNvSpPr>
            <a:spLocks noGrp="1"/>
          </p:cNvSpPr>
          <p:nvPr>
            <p:ph type="pic" idx="3"/>
          </p:nvPr>
        </p:nvSpPr>
        <p:spPr>
          <a:xfrm>
            <a:off x="4033043" y="1914705"/>
            <a:ext cx="3182937" cy="3558667"/>
          </a:xfrm>
          <a:prstGeom prst="rect">
            <a:avLst/>
          </a:prstGeom>
          <a:noFill/>
          <a:ln>
            <a:noFill/>
          </a:ln>
        </p:spPr>
      </p:sp>
      <p:sp>
        <p:nvSpPr>
          <p:cNvPr id="171" name="Google Shape;171;p151"/>
          <p:cNvSpPr>
            <a:spLocks noGrp="1"/>
          </p:cNvSpPr>
          <p:nvPr>
            <p:ph type="pic" idx="4"/>
          </p:nvPr>
        </p:nvSpPr>
        <p:spPr>
          <a:xfrm>
            <a:off x="7477992" y="1914705"/>
            <a:ext cx="3182937" cy="3558667"/>
          </a:xfrm>
          <a:prstGeom prst="rect">
            <a:avLst/>
          </a:prstGeom>
          <a:noFill/>
          <a:ln>
            <a:noFill/>
          </a:ln>
        </p:spPr>
      </p:sp>
      <p:sp>
        <p:nvSpPr>
          <p:cNvPr id="172" name="Google Shape;172;p151"/>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3" name="Google Shape;173;p151"/>
          <p:cNvSpPr/>
          <p:nvPr/>
        </p:nvSpPr>
        <p:spPr>
          <a:xfrm>
            <a:off x="532382" y="6406168"/>
            <a:ext cx="459655"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174" name="Google Shape;174;p151"/>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75" name="Google Shape;175;p151"/>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31204578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1. Copy Call Out Slide">
  <p:cSld name="11. Copy Call Out Slide">
    <p:spTree>
      <p:nvGrpSpPr>
        <p:cNvPr id="1" name="Shape 176"/>
        <p:cNvGrpSpPr/>
        <p:nvPr/>
      </p:nvGrpSpPr>
      <p:grpSpPr>
        <a:xfrm>
          <a:off x="0" y="0"/>
          <a:ext cx="0" cy="0"/>
          <a:chOff x="0" y="0"/>
          <a:chExt cx="0" cy="0"/>
        </a:xfrm>
      </p:grpSpPr>
      <p:sp>
        <p:nvSpPr>
          <p:cNvPr id="177" name="Google Shape;177;p152"/>
          <p:cNvSpPr/>
          <p:nvPr/>
        </p:nvSpPr>
        <p:spPr>
          <a:xfrm>
            <a:off x="520191" y="1662546"/>
            <a:ext cx="10757409" cy="4151364"/>
          </a:xfrm>
          <a:prstGeom prst="rect">
            <a:avLst/>
          </a:prstGeom>
          <a:solidFill>
            <a:srgbClr val="FFEFA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78" name="Google Shape;178;p152"/>
          <p:cNvSpPr/>
          <p:nvPr/>
        </p:nvSpPr>
        <p:spPr>
          <a:xfrm>
            <a:off x="520191" y="318655"/>
            <a:ext cx="10757409" cy="1091372"/>
          </a:xfrm>
          <a:prstGeom prst="rect">
            <a:avLst/>
          </a:prstGeom>
          <a:solidFill>
            <a:srgbClr val="FFEFA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79" name="Google Shape;179;p152"/>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2263F"/>
              </a:buClr>
              <a:buSzPts val="2800"/>
              <a:buFont typeface="Arial"/>
              <a:buChar char="•"/>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0" name="Google Shape;180;p152"/>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1" name="Google Shape;181;p152"/>
          <p:cNvSpPr/>
          <p:nvPr/>
        </p:nvSpPr>
        <p:spPr>
          <a:xfrm>
            <a:off x="532382" y="6406168"/>
            <a:ext cx="589051"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182" name="Google Shape;182;p152"/>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83" name="Google Shape;183;p152"/>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32920094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1_13. Blank White Slide with Logo">
  <p:cSld name="1_13. Blank White Slide with Logo">
    <p:spTree>
      <p:nvGrpSpPr>
        <p:cNvPr id="1" name="Shape 184"/>
        <p:cNvGrpSpPr/>
        <p:nvPr/>
      </p:nvGrpSpPr>
      <p:grpSpPr>
        <a:xfrm>
          <a:off x="0" y="0"/>
          <a:ext cx="0" cy="0"/>
          <a:chOff x="0" y="0"/>
          <a:chExt cx="0" cy="0"/>
        </a:xfrm>
      </p:grpSpPr>
      <p:sp>
        <p:nvSpPr>
          <p:cNvPr id="185" name="Google Shape;185;p153"/>
          <p:cNvSpPr/>
          <p:nvPr/>
        </p:nvSpPr>
        <p:spPr>
          <a:xfrm>
            <a:off x="532383" y="6406167"/>
            <a:ext cx="563172"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186" name="Google Shape;186;p153"/>
          <p:cNvSpPr>
            <a:spLocks noGrp="1"/>
          </p:cNvSpPr>
          <p:nvPr>
            <p:ph type="pic" idx="2"/>
          </p:nvPr>
        </p:nvSpPr>
        <p:spPr>
          <a:xfrm>
            <a:off x="7153901" y="1914524"/>
            <a:ext cx="3985355" cy="3780219"/>
          </a:xfrm>
          <a:prstGeom prst="rect">
            <a:avLst/>
          </a:prstGeom>
          <a:noFill/>
          <a:ln>
            <a:noFill/>
          </a:ln>
        </p:spPr>
      </p:sp>
      <p:sp>
        <p:nvSpPr>
          <p:cNvPr id="187" name="Google Shape;187;p153"/>
          <p:cNvSpPr txBox="1">
            <a:spLocks noGrp="1"/>
          </p:cNvSpPr>
          <p:nvPr>
            <p:ph type="body" idx="1"/>
          </p:nvPr>
        </p:nvSpPr>
        <p:spPr>
          <a:xfrm>
            <a:off x="623888" y="1914524"/>
            <a:ext cx="6297773" cy="378021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1"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153"/>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9" name="Google Shape;189;p153"/>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90" name="Google Shape;190;p153"/>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16046473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15. Blank Blue Slide with Logo">
  <p:cSld name="15. Blank Blue Slide with Logo">
    <p:spTree>
      <p:nvGrpSpPr>
        <p:cNvPr id="1" name="Shape 191"/>
        <p:cNvGrpSpPr/>
        <p:nvPr/>
      </p:nvGrpSpPr>
      <p:grpSpPr>
        <a:xfrm>
          <a:off x="0" y="0"/>
          <a:ext cx="0" cy="0"/>
          <a:chOff x="0" y="0"/>
          <a:chExt cx="0" cy="0"/>
        </a:xfrm>
      </p:grpSpPr>
      <p:sp>
        <p:nvSpPr>
          <p:cNvPr id="192" name="Google Shape;192;p154"/>
          <p:cNvSpPr/>
          <p:nvPr/>
        </p:nvSpPr>
        <p:spPr>
          <a:xfrm>
            <a:off x="0" y="0"/>
            <a:ext cx="12192000" cy="6858000"/>
          </a:xfrm>
          <a:prstGeom prst="rect">
            <a:avLst/>
          </a:prstGeom>
          <a:solidFill>
            <a:srgbClr val="12263F"/>
          </a:solidFill>
          <a:ln w="12700" cap="flat" cmpd="sng">
            <a:solidFill>
              <a:srgbClr val="31538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93" name="Google Shape;193;p154"/>
          <p:cNvSpPr/>
          <p:nvPr/>
        </p:nvSpPr>
        <p:spPr>
          <a:xfrm>
            <a:off x="532382" y="6406168"/>
            <a:ext cx="554545" cy="19304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194" name="Google Shape;194;p154"/>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lt1"/>
              </a:buClr>
              <a:buSzPts val="3800"/>
              <a:buFont typeface="Arial"/>
              <a:buNone/>
              <a:defRPr sz="3800" b="1">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24769349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6. End Slide">
  <p:cSld name="16. End Slide">
    <p:spTree>
      <p:nvGrpSpPr>
        <p:cNvPr id="1" name="Shape 195"/>
        <p:cNvGrpSpPr/>
        <p:nvPr/>
      </p:nvGrpSpPr>
      <p:grpSpPr>
        <a:xfrm>
          <a:off x="0" y="0"/>
          <a:ext cx="0" cy="0"/>
          <a:chOff x="0" y="0"/>
          <a:chExt cx="0" cy="0"/>
        </a:xfrm>
      </p:grpSpPr>
      <p:pic>
        <p:nvPicPr>
          <p:cNvPr id="196" name="Google Shape;196;p155"/>
          <p:cNvPicPr preferRelativeResize="0"/>
          <p:nvPr/>
        </p:nvPicPr>
        <p:blipFill rotWithShape="1">
          <a:blip r:embed="rId2">
            <a:alphaModFix/>
          </a:blip>
          <a:srcRect/>
          <a:stretch/>
        </p:blipFill>
        <p:spPr>
          <a:xfrm>
            <a:off x="2582875" y="3011759"/>
            <a:ext cx="7026249" cy="1053938"/>
          </a:xfrm>
          <a:prstGeom prst="rect">
            <a:avLst/>
          </a:prstGeom>
          <a:noFill/>
          <a:ln>
            <a:noFill/>
          </a:ln>
        </p:spPr>
      </p:pic>
      <p:pic>
        <p:nvPicPr>
          <p:cNvPr id="197" name="Google Shape;197;p155" descr="Shape&#10;&#10;Description automatically generated"/>
          <p:cNvPicPr preferRelativeResize="0"/>
          <p:nvPr/>
        </p:nvPicPr>
        <p:blipFill rotWithShape="1">
          <a:blip r:embed="rId3">
            <a:alphaModFix amt="20000"/>
          </a:blip>
          <a:srcRect/>
          <a:stretch/>
        </p:blipFill>
        <p:spPr>
          <a:xfrm rot="-4408052">
            <a:off x="-1296269" y="-1528290"/>
            <a:ext cx="5533037" cy="5763581"/>
          </a:xfrm>
          <a:prstGeom prst="rect">
            <a:avLst/>
          </a:prstGeom>
          <a:noFill/>
          <a:ln>
            <a:noFill/>
          </a:ln>
        </p:spPr>
      </p:pic>
      <p:pic>
        <p:nvPicPr>
          <p:cNvPr id="198" name="Google Shape;198;p155" descr="Shape&#10;&#10;Description automatically generated"/>
          <p:cNvPicPr preferRelativeResize="0"/>
          <p:nvPr/>
        </p:nvPicPr>
        <p:blipFill rotWithShape="1">
          <a:blip r:embed="rId3">
            <a:alphaModFix amt="20000"/>
          </a:blip>
          <a:srcRect/>
          <a:stretch/>
        </p:blipFill>
        <p:spPr>
          <a:xfrm rot="-5760335">
            <a:off x="7846306" y="2948019"/>
            <a:ext cx="5533037" cy="5763581"/>
          </a:xfrm>
          <a:prstGeom prst="rect">
            <a:avLst/>
          </a:prstGeom>
          <a:noFill/>
          <a:ln>
            <a:noFill/>
          </a:ln>
        </p:spPr>
      </p:pic>
    </p:spTree>
    <p:extLst>
      <p:ext uri="{BB962C8B-B14F-4D97-AF65-F5344CB8AC3E}">
        <p14:creationId xmlns:p14="http://schemas.microsoft.com/office/powerpoint/2010/main" val="409452672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9. Text/Special Section Slide">
  <p:cSld name="9. Text/Special Section Slide">
    <p:spTree>
      <p:nvGrpSpPr>
        <p:cNvPr id="1" name="Shape 78"/>
        <p:cNvGrpSpPr/>
        <p:nvPr/>
      </p:nvGrpSpPr>
      <p:grpSpPr>
        <a:xfrm>
          <a:off x="0" y="0"/>
          <a:ext cx="0" cy="0"/>
          <a:chOff x="0" y="0"/>
          <a:chExt cx="0" cy="0"/>
        </a:xfrm>
      </p:grpSpPr>
      <p:sp>
        <p:nvSpPr>
          <p:cNvPr id="79" name="Google Shape;79;p137"/>
          <p:cNvSpPr txBox="1">
            <a:spLocks noGrp="1"/>
          </p:cNvSpPr>
          <p:nvPr>
            <p:ph type="body" idx="1"/>
          </p:nvPr>
        </p:nvSpPr>
        <p:spPr>
          <a:xfrm>
            <a:off x="623656" y="1525104"/>
            <a:ext cx="10515600"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0" name="Google Shape;80;p137"/>
          <p:cNvSpPr txBox="1">
            <a:spLocks noGrp="1"/>
          </p:cNvSpPr>
          <p:nvPr>
            <p:ph type="body" idx="2"/>
          </p:nvPr>
        </p:nvSpPr>
        <p:spPr>
          <a:xfrm>
            <a:off x="5089943" y="5627433"/>
            <a:ext cx="1583026" cy="3413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1800"/>
              <a:buFont typeface="Arial"/>
              <a:buNone/>
              <a:defRPr sz="1800" b="1"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1" name="Google Shape;81;p137"/>
          <p:cNvSpPr txBox="1">
            <a:spLocks noGrp="1"/>
          </p:cNvSpPr>
          <p:nvPr>
            <p:ph type="title"/>
          </p:nvPr>
        </p:nvSpPr>
        <p:spPr>
          <a:xfrm>
            <a:off x="623656" y="469794"/>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p137"/>
          <p:cNvSpPr/>
          <p:nvPr/>
        </p:nvSpPr>
        <p:spPr>
          <a:xfrm>
            <a:off x="532383" y="6406167"/>
            <a:ext cx="683942" cy="192360"/>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Clr>
                <a:srgbClr val="A6AAA9"/>
              </a:buClr>
              <a:buSzPts val="1250"/>
              <a:buFont typeface="Arial"/>
              <a:buNone/>
            </a:pPr>
            <a:fld id="{00000000-1234-1234-1234-123412341234}" type="slidenum">
              <a:rPr lang="en-GB" sz="1250">
                <a:solidFill>
                  <a:srgbClr val="A6AAA9"/>
                </a:solidFill>
                <a:latin typeface="Arial"/>
                <a:ea typeface="Arial"/>
                <a:cs typeface="Arial"/>
                <a:sym typeface="Arial"/>
              </a:rPr>
              <a:t>‹#›</a:t>
            </a:fld>
            <a:r>
              <a:rPr lang="en-GB" sz="1250" dirty="0">
                <a:solidFill>
                  <a:srgbClr val="A6AAA9"/>
                </a:solidFill>
                <a:latin typeface="Arial"/>
                <a:ea typeface="Arial"/>
                <a:cs typeface="Arial"/>
                <a:sym typeface="Arial"/>
              </a:rPr>
              <a:t>￼</a:t>
            </a:r>
            <a:endParaRPr dirty="0"/>
          </a:p>
        </p:txBody>
      </p:sp>
      <p:sp>
        <p:nvSpPr>
          <p:cNvPr id="83" name="Google Shape;83;p137"/>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84" name="Google Shape;84;p137"/>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GB" sz="1000" b="0" i="0" dirty="0">
                <a:solidFill>
                  <a:srgbClr val="7F7F7F"/>
                </a:solidFill>
                <a:latin typeface="Lato"/>
                <a:ea typeface="Lato"/>
                <a:cs typeface="Lato"/>
                <a:sym typeface="Lato"/>
              </a:rPr>
              <a:t>© The Key Support Services Ltd | For terms of use, visit </a:t>
            </a:r>
            <a:r>
              <a:rPr lang="en-GB" sz="1000" b="0" i="0" u="sng" strike="noStrik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133283522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1_11. Activity/video slide - v3">
  <p:cSld name="1_11. Activity/video slide - v3">
    <p:spTree>
      <p:nvGrpSpPr>
        <p:cNvPr id="1" name="Shape 85"/>
        <p:cNvGrpSpPr/>
        <p:nvPr/>
      </p:nvGrpSpPr>
      <p:grpSpPr>
        <a:xfrm>
          <a:off x="0" y="0"/>
          <a:ext cx="0" cy="0"/>
          <a:chOff x="0" y="0"/>
          <a:chExt cx="0" cy="0"/>
        </a:xfrm>
      </p:grpSpPr>
      <p:sp>
        <p:nvSpPr>
          <p:cNvPr id="86" name="Google Shape;86;p138"/>
          <p:cNvSpPr txBox="1">
            <a:spLocks noGrp="1"/>
          </p:cNvSpPr>
          <p:nvPr>
            <p:ph type="title"/>
          </p:nvPr>
        </p:nvSpPr>
        <p:spPr>
          <a:xfrm>
            <a:off x="1090800" y="914400"/>
            <a:ext cx="8921621" cy="61733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7" name="Google Shape;87;p138"/>
          <p:cNvSpPr/>
          <p:nvPr/>
        </p:nvSpPr>
        <p:spPr>
          <a:xfrm>
            <a:off x="532382" y="6406168"/>
            <a:ext cx="558417" cy="1923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A6AAA9"/>
              </a:buClr>
              <a:buSzPts val="1250"/>
              <a:buFont typeface="Arial"/>
              <a:buNone/>
            </a:pPr>
            <a:fld id="{00000000-1234-1234-1234-123412341234}" type="slidenum">
              <a:rPr lang="en-GB" sz="1250" b="0" i="0" u="none" strike="noStrike" cap="none">
                <a:solidFill>
                  <a:srgbClr val="A6AAA9"/>
                </a:solidFill>
                <a:latin typeface="Arial"/>
                <a:ea typeface="Arial"/>
                <a:cs typeface="Arial"/>
                <a:sym typeface="Arial"/>
              </a:rPr>
              <a:t>‹#›</a:t>
            </a:fld>
            <a:r>
              <a:rPr lang="en-GB" sz="1250" b="0" i="0" u="none" strike="noStrike" cap="none" dirty="0">
                <a:solidFill>
                  <a:srgbClr val="A6AAA9"/>
                </a:solidFill>
                <a:latin typeface="Arial"/>
                <a:ea typeface="Arial"/>
                <a:cs typeface="Arial"/>
                <a:sym typeface="Arial"/>
              </a:rPr>
              <a:t>￼</a:t>
            </a:r>
            <a:endParaRPr dirty="0"/>
          </a:p>
        </p:txBody>
      </p:sp>
      <p:sp>
        <p:nvSpPr>
          <p:cNvPr id="88" name="Google Shape;88;p138"/>
          <p:cNvSpPr txBox="1">
            <a:spLocks noGrp="1"/>
          </p:cNvSpPr>
          <p:nvPr>
            <p:ph type="body" idx="1"/>
          </p:nvPr>
        </p:nvSpPr>
        <p:spPr>
          <a:xfrm>
            <a:off x="1090800" y="2034000"/>
            <a:ext cx="8921621"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138"/>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Calibri"/>
              <a:ea typeface="Calibri"/>
              <a:cs typeface="Calibri"/>
              <a:sym typeface="Calibri"/>
            </a:endParaRPr>
          </a:p>
        </p:txBody>
      </p:sp>
      <p:sp>
        <p:nvSpPr>
          <p:cNvPr id="90" name="Google Shape;90;p138"/>
          <p:cNvSpPr/>
          <p:nvPr/>
        </p:nvSpPr>
        <p:spPr>
          <a:xfrm>
            <a:off x="5756031" y="6335548"/>
            <a:ext cx="6096000" cy="24622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7F7F7F"/>
              </a:buClr>
              <a:buSzPts val="1000"/>
              <a:buFont typeface="Lato"/>
              <a:buNone/>
            </a:pPr>
            <a:r>
              <a:rPr lang="en-GB" sz="1000" b="0" i="0" u="none" strike="noStrike" cap="none" dirty="0">
                <a:solidFill>
                  <a:srgbClr val="7F7F7F"/>
                </a:solidFill>
                <a:latin typeface="Lato"/>
                <a:ea typeface="Lato"/>
                <a:cs typeface="Lato"/>
                <a:sym typeface="Lato"/>
              </a:rPr>
              <a:t>© The Key Support Services Ltd | For terms of use, visit </a:t>
            </a:r>
            <a:r>
              <a:rPr lang="en-GB" sz="1000" b="0" i="0" u="sng" strike="noStrike" cap="none" dirty="0">
                <a:solidFill>
                  <a:srgbClr val="7F7F7F"/>
                </a:solidFill>
                <a:latin typeface="Lato"/>
                <a:ea typeface="Lato"/>
                <a:cs typeface="Lato"/>
                <a:sym typeface="Lato"/>
                <a:hlinkClick r:id="rId2">
                  <a:extLst>
                    <a:ext uri="{A12FA001-AC4F-418D-AE19-62706E023703}">
                      <ahyp:hlinkClr xmlns:ahyp="http://schemas.microsoft.com/office/drawing/2018/hyperlinkcolor" val="tx"/>
                    </a:ext>
                  </a:extLst>
                </a:hlinkClick>
              </a:rPr>
              <a:t>thekeysupport.com/terms</a:t>
            </a:r>
            <a:endParaRPr sz="1000" b="0" i="0" u="none" strike="noStrike" cap="none" dirty="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366592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7. Pebble background slide 3">
  <p:cSld name="7. Pebble background slide 3">
    <p:spTree>
      <p:nvGrpSpPr>
        <p:cNvPr id="1" name="Shape 112"/>
        <p:cNvGrpSpPr/>
        <p:nvPr/>
      </p:nvGrpSpPr>
      <p:grpSpPr>
        <a:xfrm>
          <a:off x="0" y="0"/>
          <a:ext cx="0" cy="0"/>
          <a:chOff x="0" y="0"/>
          <a:chExt cx="0" cy="0"/>
        </a:xfrm>
      </p:grpSpPr>
      <p:sp>
        <p:nvSpPr>
          <p:cNvPr id="113" name="Google Shape;113;p142"/>
          <p:cNvSpPr/>
          <p:nvPr/>
        </p:nvSpPr>
        <p:spPr>
          <a:xfrm>
            <a:off x="532382" y="6406167"/>
            <a:ext cx="558417" cy="1923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A6AAA9"/>
              </a:buClr>
              <a:buSzPts val="1250"/>
              <a:buFont typeface="Arial"/>
              <a:buNone/>
            </a:pPr>
            <a:fld id="{00000000-1234-1234-1234-123412341234}" type="slidenum">
              <a:rPr lang="en-GB" sz="1250" b="0" i="0" u="none" strike="noStrike" cap="none">
                <a:solidFill>
                  <a:srgbClr val="A6AAA9"/>
                </a:solidFill>
                <a:latin typeface="Arial"/>
                <a:ea typeface="Arial"/>
                <a:cs typeface="Arial"/>
                <a:sym typeface="Arial"/>
              </a:rPr>
              <a:t>‹#›</a:t>
            </a:fld>
            <a:r>
              <a:rPr lang="en-GB" sz="1250" b="0" i="0" u="none" strike="noStrike" cap="none" dirty="0">
                <a:solidFill>
                  <a:srgbClr val="A6AAA9"/>
                </a:solidFill>
                <a:latin typeface="Arial"/>
                <a:ea typeface="Arial"/>
                <a:cs typeface="Arial"/>
                <a:sym typeface="Arial"/>
              </a:rPr>
              <a:t>￼</a:t>
            </a:r>
            <a:endParaRPr dirty="0"/>
          </a:p>
        </p:txBody>
      </p:sp>
      <p:sp>
        <p:nvSpPr>
          <p:cNvPr id="114" name="Google Shape;114;p142"/>
          <p:cNvSpPr>
            <a:spLocks noGrp="1"/>
          </p:cNvSpPr>
          <p:nvPr>
            <p:ph type="pic" idx="2"/>
          </p:nvPr>
        </p:nvSpPr>
        <p:spPr>
          <a:xfrm>
            <a:off x="7246620" y="2033560"/>
            <a:ext cx="3917298" cy="3608888"/>
          </a:xfrm>
          <a:prstGeom prst="rect">
            <a:avLst/>
          </a:prstGeom>
          <a:noFill/>
          <a:ln>
            <a:noFill/>
          </a:ln>
        </p:spPr>
      </p:sp>
      <p:sp>
        <p:nvSpPr>
          <p:cNvPr id="115" name="Google Shape;115;p142"/>
          <p:cNvSpPr txBox="1">
            <a:spLocks noGrp="1"/>
          </p:cNvSpPr>
          <p:nvPr>
            <p:ph type="body" idx="1"/>
          </p:nvPr>
        </p:nvSpPr>
        <p:spPr>
          <a:xfrm>
            <a:off x="1090800" y="2034000"/>
            <a:ext cx="5774277" cy="360844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1"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142"/>
          <p:cNvSpPr txBox="1">
            <a:spLocks noGrp="1"/>
          </p:cNvSpPr>
          <p:nvPr>
            <p:ph type="title"/>
          </p:nvPr>
        </p:nvSpPr>
        <p:spPr>
          <a:xfrm>
            <a:off x="1090800" y="907201"/>
            <a:ext cx="10073118" cy="6549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7" name="Google Shape;117;p142"/>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32725002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6. Title and text box slide">
  <p:cSld name="6. Title and text box slide">
    <p:spTree>
      <p:nvGrpSpPr>
        <p:cNvPr id="1" name="Shape 118"/>
        <p:cNvGrpSpPr/>
        <p:nvPr/>
      </p:nvGrpSpPr>
      <p:grpSpPr>
        <a:xfrm>
          <a:off x="0" y="0"/>
          <a:ext cx="0" cy="0"/>
          <a:chOff x="0" y="0"/>
          <a:chExt cx="0" cy="0"/>
        </a:xfrm>
      </p:grpSpPr>
      <p:sp>
        <p:nvSpPr>
          <p:cNvPr id="119" name="Google Shape;119;p143"/>
          <p:cNvSpPr txBox="1">
            <a:spLocks noGrp="1"/>
          </p:cNvSpPr>
          <p:nvPr>
            <p:ph type="body" idx="1"/>
          </p:nvPr>
        </p:nvSpPr>
        <p:spPr>
          <a:xfrm>
            <a:off x="1090800" y="2034000"/>
            <a:ext cx="10053526"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0" name="Google Shape;120;p143"/>
          <p:cNvSpPr txBox="1">
            <a:spLocks noGrp="1"/>
          </p:cNvSpPr>
          <p:nvPr>
            <p:ph type="title"/>
          </p:nvPr>
        </p:nvSpPr>
        <p:spPr>
          <a:xfrm>
            <a:off x="1090800" y="907200"/>
            <a:ext cx="10053526" cy="68317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i="0" u="none" strike="noStrike" cap="none">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1" name="Google Shape;121;p143"/>
          <p:cNvSpPr/>
          <p:nvPr/>
        </p:nvSpPr>
        <p:spPr>
          <a:xfrm>
            <a:off x="532382" y="6406168"/>
            <a:ext cx="425149" cy="1923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A6AAA9"/>
              </a:buClr>
              <a:buSzPts val="1250"/>
              <a:buFont typeface="Arial"/>
              <a:buNone/>
            </a:pPr>
            <a:fld id="{00000000-1234-1234-1234-123412341234}" type="slidenum">
              <a:rPr lang="en-GB" sz="1250" b="0" i="0" u="none" strike="noStrike" cap="none">
                <a:solidFill>
                  <a:srgbClr val="A6AAA9"/>
                </a:solidFill>
                <a:latin typeface="Arial"/>
                <a:ea typeface="Arial"/>
                <a:cs typeface="Arial"/>
                <a:sym typeface="Arial"/>
              </a:rPr>
              <a:t>‹#›</a:t>
            </a:fld>
            <a:r>
              <a:rPr lang="en-GB" sz="1250" b="0" i="0" u="none" strike="noStrike" cap="none" dirty="0">
                <a:solidFill>
                  <a:srgbClr val="A6AAA9"/>
                </a:solidFill>
                <a:latin typeface="Arial"/>
                <a:ea typeface="Arial"/>
                <a:cs typeface="Arial"/>
                <a:sym typeface="Arial"/>
              </a:rPr>
              <a:t>￼</a:t>
            </a:r>
            <a:endParaRPr dirty="0"/>
          </a:p>
        </p:txBody>
      </p:sp>
      <p:sp>
        <p:nvSpPr>
          <p:cNvPr id="122" name="Google Shape;122;p143"/>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5547304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4. Text &amp; Pebble Photo Slide">
  <p:cSld name="4. Text &amp; Pebble Photo Slide">
    <p:spTree>
      <p:nvGrpSpPr>
        <p:cNvPr id="1" name="Shape 123"/>
        <p:cNvGrpSpPr/>
        <p:nvPr/>
      </p:nvGrpSpPr>
      <p:grpSpPr>
        <a:xfrm>
          <a:off x="0" y="0"/>
          <a:ext cx="0" cy="0"/>
          <a:chOff x="0" y="0"/>
          <a:chExt cx="0" cy="0"/>
        </a:xfrm>
      </p:grpSpPr>
      <p:sp>
        <p:nvSpPr>
          <p:cNvPr id="124" name="Google Shape;124;p144"/>
          <p:cNvSpPr>
            <a:spLocks noGrp="1"/>
          </p:cNvSpPr>
          <p:nvPr>
            <p:ph type="pic" idx="2"/>
          </p:nvPr>
        </p:nvSpPr>
        <p:spPr>
          <a:xfrm>
            <a:off x="6694189" y="1995490"/>
            <a:ext cx="4461491" cy="3684588"/>
          </a:xfrm>
          <a:prstGeom prst="rect">
            <a:avLst/>
          </a:prstGeom>
          <a:noFill/>
          <a:ln>
            <a:noFill/>
          </a:ln>
        </p:spPr>
      </p:sp>
      <p:sp>
        <p:nvSpPr>
          <p:cNvPr id="125" name="Google Shape;125;p144"/>
          <p:cNvSpPr txBox="1">
            <a:spLocks noGrp="1"/>
          </p:cNvSpPr>
          <p:nvPr>
            <p:ph type="body" idx="1"/>
          </p:nvPr>
        </p:nvSpPr>
        <p:spPr>
          <a:xfrm>
            <a:off x="1090800" y="2034000"/>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6" name="Google Shape;126;p144"/>
          <p:cNvSpPr txBox="1">
            <a:spLocks noGrp="1"/>
          </p:cNvSpPr>
          <p:nvPr>
            <p:ph type="title"/>
          </p:nvPr>
        </p:nvSpPr>
        <p:spPr>
          <a:xfrm>
            <a:off x="1090800" y="914400"/>
            <a:ext cx="10064880" cy="70968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7" name="Google Shape;127;p144"/>
          <p:cNvSpPr/>
          <p:nvPr/>
        </p:nvSpPr>
        <p:spPr>
          <a:xfrm>
            <a:off x="532383" y="6406168"/>
            <a:ext cx="399270" cy="1923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A6AAA9"/>
              </a:buClr>
              <a:buSzPts val="1250"/>
              <a:buFont typeface="Arial"/>
              <a:buNone/>
            </a:pPr>
            <a:fld id="{00000000-1234-1234-1234-123412341234}" type="slidenum">
              <a:rPr lang="en-GB" sz="1250" b="0" i="0" u="none" strike="noStrike" cap="none">
                <a:solidFill>
                  <a:srgbClr val="A6AAA9"/>
                </a:solidFill>
                <a:latin typeface="Arial"/>
                <a:ea typeface="Arial"/>
                <a:cs typeface="Arial"/>
                <a:sym typeface="Arial"/>
              </a:rPr>
              <a:t>‹#›</a:t>
            </a:fld>
            <a:r>
              <a:rPr lang="en-GB" sz="1250" b="0" i="0" u="none" strike="noStrike" cap="none" dirty="0">
                <a:solidFill>
                  <a:srgbClr val="A6AAA9"/>
                </a:solidFill>
                <a:latin typeface="Arial"/>
                <a:ea typeface="Arial"/>
                <a:cs typeface="Arial"/>
                <a:sym typeface="Arial"/>
              </a:rPr>
              <a:t>￼</a:t>
            </a:r>
            <a:endParaRPr dirty="0"/>
          </a:p>
        </p:txBody>
      </p:sp>
    </p:spTree>
    <p:extLst>
      <p:ext uri="{BB962C8B-B14F-4D97-AF65-F5344CB8AC3E}">
        <p14:creationId xmlns:p14="http://schemas.microsoft.com/office/powerpoint/2010/main" val="33518905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_4. Text &amp; Pebble Photo Slide 2">
  <p:cSld name="1_4. Text &amp; Pebble Photo Slide 2">
    <p:spTree>
      <p:nvGrpSpPr>
        <p:cNvPr id="1" name="Shape 128"/>
        <p:cNvGrpSpPr/>
        <p:nvPr/>
      </p:nvGrpSpPr>
      <p:grpSpPr>
        <a:xfrm>
          <a:off x="0" y="0"/>
          <a:ext cx="0" cy="0"/>
          <a:chOff x="0" y="0"/>
          <a:chExt cx="0" cy="0"/>
        </a:xfrm>
      </p:grpSpPr>
      <p:sp>
        <p:nvSpPr>
          <p:cNvPr id="129" name="Google Shape;129;p145"/>
          <p:cNvSpPr>
            <a:spLocks noGrp="1"/>
          </p:cNvSpPr>
          <p:nvPr>
            <p:ph type="pic" idx="2"/>
          </p:nvPr>
        </p:nvSpPr>
        <p:spPr>
          <a:xfrm rot="3400627">
            <a:off x="6824670" y="2174547"/>
            <a:ext cx="3782379" cy="3365768"/>
          </a:xfrm>
          <a:prstGeom prst="rect">
            <a:avLst/>
          </a:prstGeom>
          <a:noFill/>
          <a:ln>
            <a:noFill/>
          </a:ln>
        </p:spPr>
      </p:sp>
      <p:sp>
        <p:nvSpPr>
          <p:cNvPr id="130" name="Google Shape;130;p145"/>
          <p:cNvSpPr txBox="1">
            <a:spLocks noGrp="1"/>
          </p:cNvSpPr>
          <p:nvPr>
            <p:ph type="body" idx="1"/>
          </p:nvPr>
        </p:nvSpPr>
        <p:spPr>
          <a:xfrm>
            <a:off x="1090800" y="2034000"/>
            <a:ext cx="5381899" cy="3684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000"/>
              <a:buFont typeface="Arial"/>
              <a:buNone/>
              <a:defRPr sz="20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1" name="Google Shape;131;p145"/>
          <p:cNvSpPr/>
          <p:nvPr/>
        </p:nvSpPr>
        <p:spPr>
          <a:xfrm>
            <a:off x="483322" y="6406168"/>
            <a:ext cx="36869" cy="1923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A6AAA9"/>
              </a:buClr>
              <a:buSzPts val="1250"/>
              <a:buFont typeface="Arial"/>
              <a:buNone/>
            </a:pPr>
            <a:r>
              <a:rPr lang="en-GB" sz="1250" b="0" i="0" u="none" strike="noStrike" cap="none" dirty="0">
                <a:solidFill>
                  <a:srgbClr val="A6AAA9"/>
                </a:solidFill>
                <a:latin typeface="Arial"/>
                <a:ea typeface="Arial"/>
                <a:cs typeface="Arial"/>
                <a:sym typeface="Arial"/>
              </a:rPr>
              <a:t>￼</a:t>
            </a:r>
            <a:endParaRPr dirty="0"/>
          </a:p>
        </p:txBody>
      </p:sp>
      <p:sp>
        <p:nvSpPr>
          <p:cNvPr id="132" name="Google Shape;132;p145"/>
          <p:cNvSpPr txBox="1">
            <a:spLocks noGrp="1"/>
          </p:cNvSpPr>
          <p:nvPr>
            <p:ph type="title"/>
          </p:nvPr>
        </p:nvSpPr>
        <p:spPr>
          <a:xfrm>
            <a:off x="1090800" y="914197"/>
            <a:ext cx="10070195" cy="686003"/>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3" name="Google Shape;133;p145"/>
          <p:cNvSpPr/>
          <p:nvPr/>
        </p:nvSpPr>
        <p:spPr>
          <a:xfrm>
            <a:off x="532382" y="6406168"/>
            <a:ext cx="414159" cy="1923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A6AAA9"/>
              </a:buClr>
              <a:buSzPts val="1250"/>
              <a:buFont typeface="Arial"/>
              <a:buNone/>
            </a:pPr>
            <a:fld id="{00000000-1234-1234-1234-123412341234}" type="slidenum">
              <a:rPr lang="en-GB" sz="1250" b="0" i="0" u="none" strike="noStrike" cap="none">
                <a:solidFill>
                  <a:srgbClr val="A6AAA9"/>
                </a:solidFill>
                <a:latin typeface="Arial"/>
                <a:ea typeface="Arial"/>
                <a:cs typeface="Arial"/>
                <a:sym typeface="Arial"/>
              </a:rPr>
              <a:t>‹#›</a:t>
            </a:fld>
            <a:r>
              <a:rPr lang="en-GB" sz="1250" b="0" i="0" u="none" strike="noStrike" cap="none" dirty="0">
                <a:solidFill>
                  <a:srgbClr val="A6AAA9"/>
                </a:solidFill>
                <a:latin typeface="Arial"/>
                <a:ea typeface="Arial"/>
                <a:cs typeface="Arial"/>
                <a:sym typeface="Arial"/>
              </a:rPr>
              <a:t>￼</a:t>
            </a:r>
            <a:endParaRPr dirty="0"/>
          </a:p>
        </p:txBody>
      </p:sp>
      <p:sp>
        <p:nvSpPr>
          <p:cNvPr id="134" name="Google Shape;134;p145"/>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25340559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7. Pebble background slide 1">
  <p:cSld name="7. Pebble background slide 1">
    <p:spTree>
      <p:nvGrpSpPr>
        <p:cNvPr id="1" name="Shape 135"/>
        <p:cNvGrpSpPr/>
        <p:nvPr/>
      </p:nvGrpSpPr>
      <p:grpSpPr>
        <a:xfrm>
          <a:off x="0" y="0"/>
          <a:ext cx="0" cy="0"/>
          <a:chOff x="0" y="0"/>
          <a:chExt cx="0" cy="0"/>
        </a:xfrm>
      </p:grpSpPr>
      <p:sp>
        <p:nvSpPr>
          <p:cNvPr id="136" name="Google Shape;136;p146"/>
          <p:cNvSpPr>
            <a:spLocks noGrp="1"/>
          </p:cNvSpPr>
          <p:nvPr>
            <p:ph type="pic" idx="2"/>
          </p:nvPr>
        </p:nvSpPr>
        <p:spPr>
          <a:xfrm>
            <a:off x="7132786" y="2034000"/>
            <a:ext cx="3985355" cy="3780219"/>
          </a:xfrm>
          <a:prstGeom prst="rect">
            <a:avLst/>
          </a:prstGeom>
          <a:noFill/>
          <a:ln>
            <a:noFill/>
          </a:ln>
        </p:spPr>
      </p:sp>
      <p:sp>
        <p:nvSpPr>
          <p:cNvPr id="137" name="Google Shape;137;p146"/>
          <p:cNvSpPr txBox="1">
            <a:spLocks noGrp="1"/>
          </p:cNvSpPr>
          <p:nvPr>
            <p:ph type="body" idx="1"/>
          </p:nvPr>
        </p:nvSpPr>
        <p:spPr>
          <a:xfrm>
            <a:off x="1090800" y="2034000"/>
            <a:ext cx="5826677" cy="378021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2263F"/>
              </a:buClr>
              <a:buSzPts val="2800"/>
              <a:buFont typeface="Arial"/>
              <a:buNone/>
              <a:defRPr sz="2800" b="0" i="0" u="none" strike="noStrike" cap="none">
                <a:solidFill>
                  <a:srgbClr val="12263F"/>
                </a:solidFill>
                <a:latin typeface="Arial"/>
                <a:ea typeface="Arial"/>
                <a:cs typeface="Arial"/>
                <a:sym typeface="Arial"/>
              </a:defRPr>
            </a:lvl1pPr>
            <a:lvl2pPr marL="914400" marR="0" lvl="1" indent="-381000" algn="l" rtl="0">
              <a:lnSpc>
                <a:spcPct val="90000"/>
              </a:lnSpc>
              <a:spcBef>
                <a:spcPts val="500"/>
              </a:spcBef>
              <a:spcAft>
                <a:spcPts val="0"/>
              </a:spcAft>
              <a:buClr>
                <a:srgbClr val="12263F"/>
              </a:buClr>
              <a:buSzPts val="2400"/>
              <a:buFont typeface="Arial"/>
              <a:buChar char="•"/>
              <a:defRPr sz="2400" b="0" i="0" u="none" strike="noStrike" cap="none">
                <a:solidFill>
                  <a:srgbClr val="12263F"/>
                </a:solidFill>
                <a:latin typeface="Arial"/>
                <a:ea typeface="Arial"/>
                <a:cs typeface="Arial"/>
                <a:sym typeface="Arial"/>
              </a:defRPr>
            </a:lvl2pPr>
            <a:lvl3pPr marL="1371600" marR="0" lvl="2" indent="-355600" algn="l" rtl="0">
              <a:lnSpc>
                <a:spcPct val="90000"/>
              </a:lnSpc>
              <a:spcBef>
                <a:spcPts val="500"/>
              </a:spcBef>
              <a:spcAft>
                <a:spcPts val="0"/>
              </a:spcAft>
              <a:buClr>
                <a:srgbClr val="12263F"/>
              </a:buClr>
              <a:buSzPts val="2000"/>
              <a:buFont typeface="Arial"/>
              <a:buChar char="•"/>
              <a:defRPr sz="2000" b="0" i="0" u="none" strike="noStrike" cap="none">
                <a:solidFill>
                  <a:srgbClr val="12263F"/>
                </a:solidFill>
                <a:latin typeface="Arial"/>
                <a:ea typeface="Arial"/>
                <a:cs typeface="Arial"/>
                <a:sym typeface="Arial"/>
              </a:defRPr>
            </a:lvl3pPr>
            <a:lvl4pPr marL="1828800" marR="0" lvl="3" indent="-342900" algn="l" rtl="0">
              <a:lnSpc>
                <a:spcPct val="90000"/>
              </a:lnSpc>
              <a:spcBef>
                <a:spcPts val="500"/>
              </a:spcBef>
              <a:spcAft>
                <a:spcPts val="0"/>
              </a:spcAft>
              <a:buClr>
                <a:srgbClr val="12263F"/>
              </a:buClr>
              <a:buSzPts val="1800"/>
              <a:buFont typeface="Arial"/>
              <a:buChar char="•"/>
              <a:defRPr sz="1800" b="0" i="0" u="none" strike="noStrike" cap="none">
                <a:solidFill>
                  <a:srgbClr val="12263F"/>
                </a:solidFill>
                <a:latin typeface="Arial"/>
                <a:ea typeface="Arial"/>
                <a:cs typeface="Arial"/>
                <a:sym typeface="Arial"/>
              </a:defRPr>
            </a:lvl4pPr>
            <a:lvl5pPr marL="2286000" marR="0" lvl="4" indent="-342900" algn="l" rtl="0">
              <a:lnSpc>
                <a:spcPct val="90000"/>
              </a:lnSpc>
              <a:spcBef>
                <a:spcPts val="500"/>
              </a:spcBef>
              <a:spcAft>
                <a:spcPts val="0"/>
              </a:spcAft>
              <a:buClr>
                <a:srgbClr val="12263F"/>
              </a:buClr>
              <a:buSzPts val="1800"/>
              <a:buFont typeface="Arial"/>
              <a:buChar char="•"/>
              <a:defRPr sz="1800" b="1" i="0" u="none" strike="noStrike" cap="none">
                <a:solidFill>
                  <a:srgbClr val="1226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8" name="Google Shape;138;p146"/>
          <p:cNvSpPr txBox="1">
            <a:spLocks noGrp="1"/>
          </p:cNvSpPr>
          <p:nvPr>
            <p:ph type="title"/>
          </p:nvPr>
        </p:nvSpPr>
        <p:spPr>
          <a:xfrm>
            <a:off x="1090800" y="907200"/>
            <a:ext cx="10027341" cy="63261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12263F"/>
              </a:buClr>
              <a:buSzPts val="3400"/>
              <a:buFont typeface="Arial"/>
              <a:buNone/>
              <a:defRPr sz="3400" b="1">
                <a:solidFill>
                  <a:srgbClr val="1226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9" name="Google Shape;139;p146"/>
          <p:cNvSpPr/>
          <p:nvPr/>
        </p:nvSpPr>
        <p:spPr>
          <a:xfrm>
            <a:off x="532382" y="6406168"/>
            <a:ext cx="459655" cy="1923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A6AAA9"/>
              </a:buClr>
              <a:buSzPts val="1250"/>
              <a:buFont typeface="Arial"/>
              <a:buNone/>
            </a:pPr>
            <a:fld id="{00000000-1234-1234-1234-123412341234}" type="slidenum">
              <a:rPr lang="en-GB" sz="1250" b="0" i="0" u="none" strike="noStrike" cap="none">
                <a:solidFill>
                  <a:srgbClr val="A6AAA9"/>
                </a:solidFill>
                <a:latin typeface="Arial"/>
                <a:ea typeface="Arial"/>
                <a:cs typeface="Arial"/>
                <a:sym typeface="Arial"/>
              </a:rPr>
              <a:t>‹#›</a:t>
            </a:fld>
            <a:r>
              <a:rPr lang="en-GB" sz="1250" b="0" i="0" u="none" strike="noStrike" cap="none" dirty="0">
                <a:solidFill>
                  <a:srgbClr val="A6AAA9"/>
                </a:solidFill>
                <a:latin typeface="Arial"/>
                <a:ea typeface="Arial"/>
                <a:cs typeface="Arial"/>
                <a:sym typeface="Arial"/>
              </a:rPr>
              <a:t>￼</a:t>
            </a:r>
            <a:endParaRPr dirty="0"/>
          </a:p>
        </p:txBody>
      </p:sp>
      <p:sp>
        <p:nvSpPr>
          <p:cNvPr id="140" name="Google Shape;140;p146"/>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1307653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theme" Target="../theme/theme3.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26" Type="http://schemas.openxmlformats.org/officeDocument/2006/relationships/slideLayout" Target="../slideLayouts/slideLayout84.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slideLayout" Target="../slideLayouts/slideLayout83.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slideLayout" Target="../slideLayouts/slideLayout82.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 Id="rId2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17FA1A-634A-1244-AD89-E4D3B18BAB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70B1A5B-E850-014B-AF56-3E6046C19F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DC0E8E8-5EA8-9345-B023-32D0EE6810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E971B1-8E91-1242-84B1-507F61620DC7}" type="datetimeFigureOut">
              <a:rPr lang="en-US" smtClean="0"/>
              <a:t>9/22/2026</a:t>
            </a:fld>
            <a:endParaRPr lang="en-US"/>
          </a:p>
        </p:txBody>
      </p:sp>
      <p:sp>
        <p:nvSpPr>
          <p:cNvPr id="5" name="Footer Placeholder 4">
            <a:extLst>
              <a:ext uri="{FF2B5EF4-FFF2-40B4-BE49-F238E27FC236}">
                <a16:creationId xmlns:a16="http://schemas.microsoft.com/office/drawing/2014/main" id="{B325FCD4-0797-B24E-BA43-22CE430EFD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F731CC-EC04-2546-BF34-8C83D9A81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2CE29-3BDC-324A-94F8-47C498786372}" type="slidenum">
              <a:rPr lang="en-US" smtClean="0"/>
              <a:t>‹#›</a:t>
            </a:fld>
            <a:endParaRPr lang="en-US"/>
          </a:p>
        </p:txBody>
      </p:sp>
    </p:spTree>
    <p:extLst>
      <p:ext uri="{BB962C8B-B14F-4D97-AF65-F5344CB8AC3E}">
        <p14:creationId xmlns:p14="http://schemas.microsoft.com/office/powerpoint/2010/main" val="27068060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3" name="Google Shape;13;p1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4" name="Google Shape;14;p1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dirty="0"/>
          </a:p>
        </p:txBody>
      </p:sp>
    </p:spTree>
    <p:extLst>
      <p:ext uri="{BB962C8B-B14F-4D97-AF65-F5344CB8AC3E}">
        <p14:creationId xmlns:p14="http://schemas.microsoft.com/office/powerpoint/2010/main" val="277546128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9"/>
        <p:cNvGrpSpPr/>
        <p:nvPr/>
      </p:nvGrpSpPr>
      <p:grpSpPr>
        <a:xfrm>
          <a:off x="0" y="0"/>
          <a:ext cx="0" cy="0"/>
          <a:chOff x="0" y="0"/>
          <a:chExt cx="0" cy="0"/>
        </a:xfrm>
      </p:grpSpPr>
    </p:spTree>
    <p:extLst>
      <p:ext uri="{BB962C8B-B14F-4D97-AF65-F5344CB8AC3E}">
        <p14:creationId xmlns:p14="http://schemas.microsoft.com/office/powerpoint/2010/main" val="3115506901"/>
      </p:ext>
    </p:extLst>
  </p:cSld>
  <p:clrMap bg1="lt1" tx1="dk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296318544"/>
      </p:ext>
    </p:extLst>
  </p:cSld>
  <p:clrMap bg1="lt1" tx1="dk1" bg2="dk2"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 id="2147483732" r:id="rId23"/>
    <p:sldLayoutId id="2147483733" r:id="rId24"/>
    <p:sldLayoutId id="2147483734" r:id="rId25"/>
    <p:sldLayoutId id="2147483735"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player.vimeo.com/video/1205750437?app_id=122963" TargetMode="External"/><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hyperlink" Target="https://assets.publishing.service.gov.uk/media/6a47c29b1c8bd7ce25a5eb6d/Keeping_children_safe_in_education_2026__part_one.pdf"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24.jpg"/><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29.jp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17.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4.xml"/><Relationship Id="rId1" Type="http://schemas.openxmlformats.org/officeDocument/2006/relationships/video" Target="https://player.vimeo.com/video/1205751001?h=a2d31c192a&amp;amp;app_id=122963" TargetMode="Externa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hyperlink" Target="https://vimeo.com/1205751001/a2d31c192a"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17.xml"/><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18.xml"/><Relationship Id="rId5" Type="http://schemas.openxmlformats.org/officeDocument/2006/relationships/image" Target="../media/image41.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1.png"/><Relationship Id="rId7" Type="http://schemas.openxmlformats.org/officeDocument/2006/relationships/image" Target="../media/image44.png"/><Relationship Id="rId2" Type="http://schemas.openxmlformats.org/officeDocument/2006/relationships/notesSlide" Target="../notesSlides/notesSlide38.xml"/><Relationship Id="rId1" Type="http://schemas.openxmlformats.org/officeDocument/2006/relationships/slideLayout" Target="../slideLayouts/slideLayout15.xml"/><Relationship Id="rId6" Type="http://schemas.openxmlformats.org/officeDocument/2006/relationships/image" Target="../media/image43.png"/><Relationship Id="rId5" Type="http://schemas.openxmlformats.org/officeDocument/2006/relationships/image" Target="../media/image22.png"/><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65.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65.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microsoft.com/office/2007/relationships/hdphoto" Target="../media/hdphoto2.wdp"/></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17.xml"/><Relationship Id="rId5" Type="http://schemas.openxmlformats.org/officeDocument/2006/relationships/image" Target="../media/image51.png"/><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3" Type="http://schemas.openxmlformats.org/officeDocument/2006/relationships/hyperlink" Target="https://forms.cloud.microsoft/Pages/ResponsePage.aspx?id=M0yAmYaEhkiwRLDxLHOCt29524Fp6pFJsPLKAeDCGlxURTFEN1pLVVFJVFdVSTVVRFNBSUtMS1ZRSS4u" TargetMode="External"/><Relationship Id="rId2" Type="http://schemas.openxmlformats.org/officeDocument/2006/relationships/notesSlide" Target="../notesSlides/notesSlide45.xml"/><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20.xml"/><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7.xml"/><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8.xml"/><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9.xml"/><Relationship Id="rId1" Type="http://schemas.openxmlformats.org/officeDocument/2006/relationships/slideLayout" Target="../slideLayouts/slideLayout21.xml"/><Relationship Id="rId4" Type="http://schemas.openxmlformats.org/officeDocument/2006/relationships/image" Target="../media/image58.png"/></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0.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notesSlide" Target="../notesSlides/notesSlide61.xml"/><Relationship Id="rId7" Type="http://schemas.openxmlformats.org/officeDocument/2006/relationships/image" Target="../media/image61.png"/><Relationship Id="rId2" Type="http://schemas.openxmlformats.org/officeDocument/2006/relationships/slideLayout" Target="../slideLayouts/slideLayout17.xml"/><Relationship Id="rId1" Type="http://schemas.openxmlformats.org/officeDocument/2006/relationships/video" Target="https://player.vimeo.com/video/1202500913?app_id=122963" TargetMode="Externa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hyperlink" Target="https://vimeo.com/1202500913?share=copy&amp;fl=sv&amp;fe=ci"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2.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8.xml"/><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9.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8.png"/><Relationship Id="rId2" Type="http://schemas.openxmlformats.org/officeDocument/2006/relationships/notesSlide" Target="../notesSlides/notesSlide70.xml"/><Relationship Id="rId1" Type="http://schemas.openxmlformats.org/officeDocument/2006/relationships/slideLayout" Target="../slideLayouts/slideLayout1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21.png"/></Relationships>
</file>

<file path=ppt/slides/_rels/slide73.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70.png"/><Relationship Id="rId2" Type="http://schemas.openxmlformats.org/officeDocument/2006/relationships/notesSlide" Target="../notesSlides/notesSlide71.xml"/><Relationship Id="rId1" Type="http://schemas.openxmlformats.org/officeDocument/2006/relationships/slideLayout" Target="../slideLayouts/slideLayout1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21.png"/></Relationships>
</file>

<file path=ppt/slides/_rels/slide7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2.xml"/><Relationship Id="rId1" Type="http://schemas.openxmlformats.org/officeDocument/2006/relationships/slideLayout" Target="../slideLayouts/slideLayout17.xml"/><Relationship Id="rId4" Type="http://schemas.openxmlformats.org/officeDocument/2006/relationships/image" Target="../media/image72.png"/></Relationships>
</file>

<file path=ppt/slides/_rels/slide7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3.xml"/><Relationship Id="rId1" Type="http://schemas.openxmlformats.org/officeDocument/2006/relationships/slideLayout" Target="../slideLayouts/slideLayout18.xml"/><Relationship Id="rId5" Type="http://schemas.openxmlformats.org/officeDocument/2006/relationships/image" Target="../media/image41.png"/><Relationship Id="rId4" Type="http://schemas.openxmlformats.org/officeDocument/2006/relationships/image" Target="../media/image40.png"/></Relationships>
</file>

<file path=ppt/slides/_rels/slide7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4.xml"/><Relationship Id="rId1" Type="http://schemas.openxmlformats.org/officeDocument/2006/relationships/slideLayout" Target="../slideLayouts/slideLayout64.xml"/><Relationship Id="rId4" Type="http://schemas.openxmlformats.org/officeDocument/2006/relationships/image" Target="../media/image74.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6.xml"/><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7.xml"/><Relationship Id="rId1" Type="http://schemas.openxmlformats.org/officeDocument/2006/relationships/slideLayout" Target="../slideLayouts/slideLayout2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8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8.xml"/><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9.xml"/><Relationship Id="rId1" Type="http://schemas.openxmlformats.org/officeDocument/2006/relationships/slideLayout" Target="../slideLayouts/slideLayout2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2.xml"/></Relationships>
</file>

<file path=ppt/slides/_rels/slide8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1.xml"/><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2.xml"/><Relationship Id="rId1" Type="http://schemas.openxmlformats.org/officeDocument/2006/relationships/slideLayout" Target="../slideLayouts/slideLayout6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7.xml"/></Relationships>
</file>

<file path=ppt/slides/_rels/slide8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6.xml"/><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87.xml"/><Relationship Id="rId1" Type="http://schemas.openxmlformats.org/officeDocument/2006/relationships/slideLayout" Target="../slideLayouts/slideLayout23.xml"/><Relationship Id="rId4" Type="http://schemas.openxmlformats.org/officeDocument/2006/relationships/image" Target="../media/image83.png"/></Relationships>
</file>

<file path=ppt/slides/_rels/slide9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8.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9.xml"/><Relationship Id="rId1" Type="http://schemas.openxmlformats.org/officeDocument/2006/relationships/slideLayout" Target="../slideLayouts/slideLayout16.xml"/><Relationship Id="rId5" Type="http://schemas.openxmlformats.org/officeDocument/2006/relationships/image" Target="../media/image87.png"/><Relationship Id="rId4" Type="http://schemas.openxmlformats.org/officeDocument/2006/relationships/image" Target="../media/image86.png"/></Relationships>
</file>

<file path=ppt/slides/_rels/slide9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0.xml"/><Relationship Id="rId1" Type="http://schemas.openxmlformats.org/officeDocument/2006/relationships/slideLayout" Target="../slideLayouts/slideLayout2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6.xml"/></Relationships>
</file>

<file path=ppt/slides/_rels/slide9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2.xml"/><Relationship Id="rId1" Type="http://schemas.openxmlformats.org/officeDocument/2006/relationships/slideLayout" Target="../slideLayouts/slideLayout13.xml"/><Relationship Id="rId4" Type="http://schemas.openxmlformats.org/officeDocument/2006/relationships/hyperlink" Target="https://ai.thekeysupport.com/?q=aGlnaGxpZ2h0LW1lc3NhZ2U9Jm1lc3NhZ2U9Q3JlYXRlK2Erc2FmZWd1YXJkaW5nK3NjZW5hcmlvK3N1aXRhYmxlK2ZvcithK3NlY29uZGFyeStzY2hvb2wrdG8raGVscCtzdGFmZityZWNvZ25pc2UrdGhlK3NpZ25zK29mK3JhZGljYWxpc2F0aW9uLislNUJBZGQrZGV0YWlscytvZit5b3VyK3NjaG9vbCtjb250ZXh0JTJDK2UuZy4rbGFyZ2UraW5uZXItY2l0eStzY2hvb2wlNUQ-&amp;marker=fromSTCcontent" TargetMode="Externa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4.xml"/><Relationship Id="rId1" Type="http://schemas.openxmlformats.org/officeDocument/2006/relationships/slideLayout" Target="../slideLayouts/slideLayout20.xml"/></Relationships>
</file>

<file path=ppt/slides/_rels/slide9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6.xml"/><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7.xml"/><Relationship Id="rId1" Type="http://schemas.openxmlformats.org/officeDocument/2006/relationships/slideLayout" Target="../slideLayouts/slideLayout17.xml"/></Relationships>
</file>

<file path=ppt/slides/_rels/slide10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8.xml"/><Relationship Id="rId1" Type="http://schemas.openxmlformats.org/officeDocument/2006/relationships/slideLayout" Target="../slideLayouts/slideLayout13.xml"/><Relationship Id="rId4" Type="http://schemas.openxmlformats.org/officeDocument/2006/relationships/image" Target="../media/image92.png"/></Relationships>
</file>

<file path=ppt/slides/_rels/slide10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9.xml"/><Relationship Id="rId1" Type="http://schemas.openxmlformats.org/officeDocument/2006/relationships/slideLayout" Target="../slideLayouts/slideLayout1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5.xml"/></Relationships>
</file>

<file path=ppt/slides/_rels/slide103.xml.rels><?xml version="1.0" encoding="UTF-8" standalone="yes"?>
<Relationships xmlns="http://schemas.openxmlformats.org/package/2006/relationships"><Relationship Id="rId3" Type="http://schemas.openxmlformats.org/officeDocument/2006/relationships/hyperlink" Target="http://thekeysupport.com/terms" TargetMode="External"/><Relationship Id="rId2" Type="http://schemas.openxmlformats.org/officeDocument/2006/relationships/notesSlide" Target="../notesSlides/notesSlide101.xml"/><Relationship Id="rId1" Type="http://schemas.openxmlformats.org/officeDocument/2006/relationships/slideLayout" Target="../slideLayouts/slideLayout24.xml"/><Relationship Id="rId4" Type="http://schemas.openxmlformats.org/officeDocument/2006/relationships/image" Target="../media/image65.png"/></Relationships>
</file>

<file path=ppt/slides/_rels/slide10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2.xml"/><Relationship Id="rId1" Type="http://schemas.openxmlformats.org/officeDocument/2006/relationships/slideLayout" Target="../slideLayouts/slideLayout25.xml"/><Relationship Id="rId6" Type="http://schemas.openxmlformats.org/officeDocument/2006/relationships/image" Target="../media/image57.png"/><Relationship Id="rId5" Type="http://schemas.openxmlformats.org/officeDocument/2006/relationships/image" Target="../media/image72.png"/><Relationship Id="rId4" Type="http://schemas.openxmlformats.org/officeDocument/2006/relationships/image" Target="../media/image71.png"/></Relationships>
</file>

<file path=ppt/slides/_rels/slide10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3.xml"/><Relationship Id="rId1" Type="http://schemas.openxmlformats.org/officeDocument/2006/relationships/slideLayout" Target="../slideLayouts/slideLayout24.xml"/></Relationships>
</file>

<file path=ppt/slides/_rels/slide10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04.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05.xml"/><Relationship Id="rId1" Type="http://schemas.openxmlformats.org/officeDocument/2006/relationships/slideLayout" Target="../slideLayouts/slideLayout17.xml"/><Relationship Id="rId5" Type="http://schemas.openxmlformats.org/officeDocument/2006/relationships/image" Target="../media/image53.png"/><Relationship Id="rId4" Type="http://schemas.openxmlformats.org/officeDocument/2006/relationships/image" Target="../media/image96.jpg"/></Relationships>
</file>

<file path=ppt/slides/_rels/slide10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6.xml"/><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10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07.xml"/><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8.xml"/><Relationship Id="rId1" Type="http://schemas.openxmlformats.org/officeDocument/2006/relationships/slideLayout" Target="../slideLayouts/slideLayout21.xml"/></Relationships>
</file>

<file path=ppt/slides/_rels/slide11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09.xml"/><Relationship Id="rId1" Type="http://schemas.openxmlformats.org/officeDocument/2006/relationships/slideLayout" Target="../slideLayouts/slideLayout13.xml"/><Relationship Id="rId5" Type="http://schemas.openxmlformats.org/officeDocument/2006/relationships/image" Target="../media/image100.png"/><Relationship Id="rId4" Type="http://schemas.openxmlformats.org/officeDocument/2006/relationships/image" Target="../media/image99.png"/></Relationships>
</file>

<file path=ppt/slides/_rels/slide11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10.xml"/><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17.xml"/><Relationship Id="rId1" Type="http://schemas.openxmlformats.org/officeDocument/2006/relationships/video" Target="https://player.vimeo.com/video/1208371091?app_id=122963" TargetMode="External"/><Relationship Id="rId4" Type="http://schemas.openxmlformats.org/officeDocument/2006/relationships/image" Target="../media/image102.jpeg"/></Relationships>
</file>

<file path=ppt/slides/_rels/slide1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2.xml"/><Relationship Id="rId1" Type="http://schemas.openxmlformats.org/officeDocument/2006/relationships/slideLayout" Target="../slideLayouts/slideLayout17.xml"/></Relationships>
</file>

<file path=ppt/slides/_rels/slide11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13.xml"/><Relationship Id="rId1" Type="http://schemas.openxmlformats.org/officeDocument/2006/relationships/slideLayout" Target="../slideLayouts/slideLayout13.xml"/><Relationship Id="rId4" Type="http://schemas.openxmlformats.org/officeDocument/2006/relationships/hyperlink" Target="https://ai.thekeysupport.com/?q=bWVzc2FnZT1DcmVhdGUrYStzYWZlZ3VhcmRpbmcrc2NlbmFyaW8rc3VpdGFibGUrZm9yK3NlY29uZGFyeStzY2hvb2wrdG8raGVscCtzdGFmZityZWNvZ25pc2UrdGhlK3NpZ25zK29mK2J1bGx5aW5n&amp;auto=true"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14.xml"/><Relationship Id="rId1" Type="http://schemas.openxmlformats.org/officeDocument/2006/relationships/slideLayout" Target="../slideLayouts/slideLayout26.xml"/></Relationships>
</file>

<file path=ppt/slides/_rels/slide117.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15.xml"/><Relationship Id="rId1" Type="http://schemas.openxmlformats.org/officeDocument/2006/relationships/slideLayout" Target="../slideLayouts/slideLayout26.xml"/></Relationships>
</file>

<file path=ppt/slides/_rels/slide11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16.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18.xml"/><Relationship Id="rId1" Type="http://schemas.openxmlformats.org/officeDocument/2006/relationships/slideLayout" Target="../slideLayouts/slideLayout27.xml"/></Relationships>
</file>

<file path=ppt/slides/_rels/slide1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9.xml"/><Relationship Id="rId1" Type="http://schemas.openxmlformats.org/officeDocument/2006/relationships/slideLayout" Target="../slideLayouts/slideLayout6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8.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8.xml"/></Relationships>
</file>

<file path=ppt/slides/_rels/slide12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23.xml"/><Relationship Id="rId1" Type="http://schemas.openxmlformats.org/officeDocument/2006/relationships/slideLayout" Target="../slideLayouts/slideLayout28.xml"/></Relationships>
</file>

<file path=ppt/slides/_rels/slide12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24.xml"/><Relationship Id="rId1" Type="http://schemas.openxmlformats.org/officeDocument/2006/relationships/slideLayout" Target="../slideLayouts/slideLayout28.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7.xml"/></Relationships>
</file>

<file path=ppt/slides/_rels/slide12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26.xml"/><Relationship Id="rId1" Type="http://schemas.openxmlformats.org/officeDocument/2006/relationships/slideLayout" Target="../slideLayouts/slideLayout2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27.xml"/><Relationship Id="rId1" Type="http://schemas.openxmlformats.org/officeDocument/2006/relationships/slideLayout" Target="../slideLayouts/slideLayout27.xml"/></Relationships>
</file>

<file path=ppt/slides/_rels/slide130.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notesSlide" Target="../notesSlides/notesSlide128.xml"/><Relationship Id="rId1" Type="http://schemas.openxmlformats.org/officeDocument/2006/relationships/slideLayout" Target="../slideLayouts/slideLayout23.xml"/></Relationships>
</file>

<file path=ppt/slides/_rels/slide13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29.xml"/><Relationship Id="rId1" Type="http://schemas.openxmlformats.org/officeDocument/2006/relationships/slideLayout" Target="../slideLayouts/slideLayout26.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7.xml"/></Relationships>
</file>

<file path=ppt/slides/_rels/slide13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31.xml"/><Relationship Id="rId1" Type="http://schemas.openxmlformats.org/officeDocument/2006/relationships/slideLayout" Target="../slideLayouts/slideLayout17.xml"/></Relationships>
</file>

<file path=ppt/slides/_rels/slide13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32.xml"/><Relationship Id="rId1" Type="http://schemas.openxmlformats.org/officeDocument/2006/relationships/slideLayout" Target="../slideLayouts/slideLayout23.xml"/></Relationships>
</file>

<file path=ppt/slides/_rels/slide13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33.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12.png"/></Relationships>
</file>

<file path=ppt/slides/_rels/slide136.xml.rels><?xml version="1.0" encoding="UTF-8" standalone="yes"?>
<Relationships xmlns="http://schemas.openxmlformats.org/package/2006/relationships"><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notesSlide" Target="../notesSlides/notesSlide134.xml"/><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image" Target="../media/image113.emf"/><Relationship Id="rId4" Type="http://schemas.openxmlformats.org/officeDocument/2006/relationships/oleObject" Target="../embeddings/oleObject1.bin"/></Relationships>
</file>

<file path=ppt/slides/_rels/slide1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5.xml"/><Relationship Id="rId1" Type="http://schemas.openxmlformats.org/officeDocument/2006/relationships/slideLayout" Target="../slideLayouts/slideLayout1.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6.jpeg"/></Relationships>
</file>

<file path=ppt/slides/_rels/slide1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6.xml"/><Relationship Id="rId1" Type="http://schemas.openxmlformats.org/officeDocument/2006/relationships/slideLayout" Target="../slideLayouts/slideLayout1.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56" descr="A group of people standing in front of a crowd&#10;&#10;Description automatically generated">
            <a:extLst>
              <a:ext uri="{FF2B5EF4-FFF2-40B4-BE49-F238E27FC236}">
                <a16:creationId xmlns:a16="http://schemas.microsoft.com/office/drawing/2014/main" id="{AEE88EA1-F118-5644-A526-19DAC4D40B17}"/>
              </a:ext>
            </a:extLst>
          </p:cNvPr>
          <p:cNvPicPr>
            <a:picLocks noChangeAspect="1"/>
          </p:cNvPicPr>
          <p:nvPr/>
        </p:nvPicPr>
        <p:blipFill rotWithShape="1">
          <a:blip r:embed="rId3"/>
          <a:srcRect l="5832" t="1968" r="5048" b="1968"/>
          <a:stretch/>
        </p:blipFill>
        <p:spPr>
          <a:xfrm>
            <a:off x="0" y="1"/>
            <a:ext cx="12191999" cy="6858000"/>
          </a:xfrm>
          <a:prstGeom prst="rect">
            <a:avLst/>
          </a:prstGeom>
        </p:spPr>
      </p:pic>
      <p:pic>
        <p:nvPicPr>
          <p:cNvPr id="4" name="Picture 3" descr="A person sitting at a table&#10;&#10;Description automatically generated">
            <a:extLst>
              <a:ext uri="{FF2B5EF4-FFF2-40B4-BE49-F238E27FC236}">
                <a16:creationId xmlns:a16="http://schemas.microsoft.com/office/drawing/2014/main" id="{7DD90F3B-14E4-8D43-998E-D5C0BE881FD0}"/>
              </a:ext>
            </a:extLst>
          </p:cNvPr>
          <p:cNvPicPr>
            <a:picLocks noChangeAspect="1"/>
          </p:cNvPicPr>
          <p:nvPr/>
        </p:nvPicPr>
        <p:blipFill rotWithShape="1">
          <a:blip r:embed="rId4"/>
          <a:srcRect l="14088"/>
          <a:stretch/>
        </p:blipFill>
        <p:spPr>
          <a:xfrm>
            <a:off x="-1" y="4799337"/>
            <a:ext cx="2626897" cy="2058663"/>
          </a:xfrm>
          <a:prstGeom prst="rect">
            <a:avLst/>
          </a:prstGeom>
        </p:spPr>
      </p:pic>
      <p:sp>
        <p:nvSpPr>
          <p:cNvPr id="42" name="Rectangle 41">
            <a:extLst>
              <a:ext uri="{FF2B5EF4-FFF2-40B4-BE49-F238E27FC236}">
                <a16:creationId xmlns:a16="http://schemas.microsoft.com/office/drawing/2014/main" id="{95E01897-D45E-DD4F-AEE5-1B2338205DB2}"/>
              </a:ext>
            </a:extLst>
          </p:cNvPr>
          <p:cNvSpPr/>
          <p:nvPr/>
        </p:nvSpPr>
        <p:spPr>
          <a:xfrm>
            <a:off x="-2" y="13849"/>
            <a:ext cx="12236634" cy="6858000"/>
          </a:xfrm>
          <a:prstGeom prst="rect">
            <a:avLst/>
          </a:prstGeom>
          <a:solidFill>
            <a:srgbClr val="004A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2FC60CE2-8A84-CA4A-AB52-F5D2CB295775}"/>
              </a:ext>
            </a:extLst>
          </p:cNvPr>
          <p:cNvSpPr txBox="1"/>
          <p:nvPr/>
        </p:nvSpPr>
        <p:spPr>
          <a:xfrm>
            <a:off x="5278066" y="2396215"/>
            <a:ext cx="6755048" cy="2616101"/>
          </a:xfrm>
          <a:prstGeom prst="rect">
            <a:avLst/>
          </a:prstGeom>
          <a:noFill/>
        </p:spPr>
        <p:txBody>
          <a:bodyPr wrap="square" lIns="0" tIns="0" rIns="0" bIns="0" rtlCol="0" anchor="t">
            <a:spAutoFit/>
          </a:bodyPr>
          <a:lstStyle/>
          <a:p>
            <a:pPr algn="ctr"/>
            <a:r>
              <a:rPr lang="en-US" sz="3600" dirty="0">
                <a:solidFill>
                  <a:schemeClr val="bg1"/>
                </a:solidFill>
                <a:latin typeface="Ostrich Sans Medium"/>
                <a:cs typeface="Apple Symbols"/>
              </a:rPr>
              <a:t>Keeping Children Safe in Education 2026</a:t>
            </a:r>
          </a:p>
          <a:p>
            <a:pPr algn="ctr"/>
            <a:r>
              <a:rPr lang="en-US" sz="4000" dirty="0">
                <a:solidFill>
                  <a:schemeClr val="bg1"/>
                </a:solidFill>
                <a:latin typeface="Ostrich Sans Medium"/>
                <a:cs typeface="Apple Symbols"/>
              </a:rPr>
              <a:t>(KCSIE)</a:t>
            </a:r>
          </a:p>
          <a:p>
            <a:pPr algn="ctr"/>
            <a:endParaRPr lang="en-US" sz="4000" dirty="0">
              <a:solidFill>
                <a:schemeClr val="bg1"/>
              </a:solidFill>
              <a:latin typeface="Ostrich Sans Medium"/>
              <a:cs typeface="Apple Symbols"/>
            </a:endParaRPr>
          </a:p>
          <a:p>
            <a:pPr algn="ctr"/>
            <a:r>
              <a:rPr lang="en-US" dirty="0">
                <a:solidFill>
                  <a:schemeClr val="bg1"/>
                </a:solidFill>
                <a:latin typeface="Ostrich Sans Medium"/>
                <a:cs typeface="Apple Symbols"/>
              </a:rPr>
              <a:t>September INSET Day</a:t>
            </a:r>
          </a:p>
        </p:txBody>
      </p:sp>
      <p:sp>
        <p:nvSpPr>
          <p:cNvPr id="58" name="Triangle 57">
            <a:extLst>
              <a:ext uri="{FF2B5EF4-FFF2-40B4-BE49-F238E27FC236}">
                <a16:creationId xmlns:a16="http://schemas.microsoft.com/office/drawing/2014/main" id="{A87D7ED9-0136-0C4D-B3B8-3C000CA66578}"/>
              </a:ext>
            </a:extLst>
          </p:cNvPr>
          <p:cNvSpPr/>
          <p:nvPr/>
        </p:nvSpPr>
        <p:spPr>
          <a:xfrm rot="16200000">
            <a:off x="1441388" y="2170514"/>
            <a:ext cx="3340266" cy="3067505"/>
          </a:xfrm>
          <a:prstGeom prst="triangle">
            <a:avLst/>
          </a:prstGeom>
          <a:solidFill>
            <a:srgbClr val="03346D"/>
          </a:solidFill>
          <a:ln>
            <a:noFill/>
          </a:ln>
          <a:effectLst>
            <a:glow>
              <a:schemeClr val="accent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8D9E500A-C28C-264A-8990-A5A3BBBB87EE}"/>
              </a:ext>
            </a:extLst>
          </p:cNvPr>
          <p:cNvSpPr/>
          <p:nvPr/>
        </p:nvSpPr>
        <p:spPr>
          <a:xfrm rot="16200000">
            <a:off x="1177657" y="1740691"/>
            <a:ext cx="3340266" cy="3067505"/>
          </a:xfrm>
          <a:prstGeom prst="triangle">
            <a:avLst/>
          </a:prstGeom>
          <a:solidFill>
            <a:schemeClr val="bg1">
              <a:alpha val="88000"/>
            </a:schemeClr>
          </a:solidFill>
          <a:ln>
            <a:noFill/>
          </a:ln>
          <a:effectLst>
            <a:glow>
              <a:schemeClr val="accent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C6A20671-6AAF-FA4F-9302-552DD3A90C73}"/>
              </a:ext>
            </a:extLst>
          </p:cNvPr>
          <p:cNvSpPr/>
          <p:nvPr/>
        </p:nvSpPr>
        <p:spPr>
          <a:xfrm flipH="1">
            <a:off x="5014335" y="1590499"/>
            <a:ext cx="69407" cy="3709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drawing&#10;&#10;Description automatically generated">
            <a:extLst>
              <a:ext uri="{FF2B5EF4-FFF2-40B4-BE49-F238E27FC236}">
                <a16:creationId xmlns:a16="http://schemas.microsoft.com/office/drawing/2014/main" id="{8E6C4970-6076-664F-8260-9D070F5FC9AC}"/>
              </a:ext>
            </a:extLst>
          </p:cNvPr>
          <p:cNvPicPr>
            <a:picLocks noChangeAspect="1"/>
          </p:cNvPicPr>
          <p:nvPr/>
        </p:nvPicPr>
        <p:blipFill>
          <a:blip r:embed="rId5"/>
          <a:stretch>
            <a:fillRect/>
          </a:stretch>
        </p:blipFill>
        <p:spPr>
          <a:xfrm>
            <a:off x="1987756" y="2814918"/>
            <a:ext cx="2286028" cy="952958"/>
          </a:xfrm>
          <a:prstGeom prst="rect">
            <a:avLst/>
          </a:prstGeom>
        </p:spPr>
      </p:pic>
    </p:spTree>
    <p:extLst>
      <p:ext uri="{BB962C8B-B14F-4D97-AF65-F5344CB8AC3E}">
        <p14:creationId xmlns:p14="http://schemas.microsoft.com/office/powerpoint/2010/main" val="3825932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F8DCE-075E-ED4F-A68D-A01E2E2D56AC}"/>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EF139056-9BF3-3D36-C4BF-37664EBE2DEE}"/>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1996F3C-8D1F-7A77-F95B-917E7D5D1004}"/>
              </a:ext>
            </a:extLst>
          </p:cNvPr>
          <p:cNvSpPr/>
          <p:nvPr/>
        </p:nvSpPr>
        <p:spPr>
          <a:xfrm>
            <a:off x="238818" y="1073437"/>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800" b="1" dirty="0">
              <a:ea typeface="Calibri"/>
              <a:cs typeface="Calibri"/>
            </a:endParaRPr>
          </a:p>
        </p:txBody>
      </p:sp>
      <p:sp>
        <p:nvSpPr>
          <p:cNvPr id="2" name="Right Triangle 1">
            <a:extLst>
              <a:ext uri="{FF2B5EF4-FFF2-40B4-BE49-F238E27FC236}">
                <a16:creationId xmlns:a16="http://schemas.microsoft.com/office/drawing/2014/main" id="{26E8B1C0-23A1-4DA9-5327-509C26898D3B}"/>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3858C5C7-61E4-A185-199B-DC4B49470B7B}"/>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308634E8-1059-4A18-801B-689B27CA3E9A}"/>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2495D7C-E354-5F27-6F67-C9EBB5F44F43}"/>
              </a:ext>
            </a:extLst>
          </p:cNvPr>
          <p:cNvSpPr/>
          <p:nvPr/>
        </p:nvSpPr>
        <p:spPr>
          <a:xfrm>
            <a:off x="1548442" y="2185958"/>
            <a:ext cx="7918266" cy="461665"/>
          </a:xfrm>
          <a:prstGeom prst="rect">
            <a:avLst/>
          </a:prstGeom>
        </p:spPr>
        <p:txBody>
          <a:bodyPr wrap="square" lIns="91440" tIns="45720" rIns="91440" bIns="45720" anchor="t">
            <a:spAutoFit/>
          </a:bodyPr>
          <a:lstStyle/>
          <a:p>
            <a:pPr marL="342900" indent="-342900">
              <a:buFont typeface="Arial" panose="020B0604020202020204" pitchFamily="34" charset="0"/>
              <a:buChar char="•"/>
            </a:pPr>
            <a:endParaRPr lang="en-GB" sz="2400">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E44F6808-4E39-B9E3-F7E8-EC82D80CE986}"/>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9CDE6E9-B525-4B9E-BFB7-3D7C8A1DE5E8}"/>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2800" b="1" dirty="0">
                <a:ea typeface="Calibri"/>
                <a:cs typeface="Calibri"/>
              </a:rPr>
              <a:t>Sensitive Content Notice</a:t>
            </a:r>
          </a:p>
        </p:txBody>
      </p:sp>
      <p:sp>
        <p:nvSpPr>
          <p:cNvPr id="3" name="TextBox 2">
            <a:extLst>
              <a:ext uri="{FF2B5EF4-FFF2-40B4-BE49-F238E27FC236}">
                <a16:creationId xmlns:a16="http://schemas.microsoft.com/office/drawing/2014/main" id="{C3FC4B04-D497-7672-493A-C3A6B1946782}"/>
              </a:ext>
            </a:extLst>
          </p:cNvPr>
          <p:cNvSpPr txBox="1"/>
          <p:nvPr/>
        </p:nvSpPr>
        <p:spPr>
          <a:xfrm>
            <a:off x="295893" y="1187514"/>
            <a:ext cx="7747819" cy="3953390"/>
          </a:xfrm>
          <a:prstGeom prst="rect">
            <a:avLst/>
          </a:prstGeom>
          <a:noFill/>
        </p:spPr>
        <p:txBody>
          <a:bodyPr wrap="square" rtlCol="0">
            <a:spAutoFit/>
          </a:bodyPr>
          <a:lstStyle/>
          <a:p>
            <a:pPr lvl="0"/>
            <a:endParaRPr lang="en-GB" sz="1400" dirty="0"/>
          </a:p>
          <a:p>
            <a:pPr>
              <a:lnSpc>
                <a:spcPct val="150000"/>
              </a:lnSpc>
            </a:pPr>
            <a:r>
              <a:rPr lang="en-GB" sz="2000" dirty="0"/>
              <a:t>As ever with Safeguarding, you can take time out at any time, with no questions and no judgement.</a:t>
            </a:r>
          </a:p>
          <a:p>
            <a:pPr>
              <a:lnSpc>
                <a:spcPct val="150000"/>
              </a:lnSpc>
            </a:pPr>
            <a:endParaRPr lang="en-GB" sz="2000" dirty="0"/>
          </a:p>
          <a:p>
            <a:pPr>
              <a:lnSpc>
                <a:spcPct val="150000"/>
              </a:lnSpc>
            </a:pPr>
            <a:r>
              <a:rPr lang="en-GB" sz="2000" dirty="0"/>
              <a:t>If you’re affected by the topics discussed in this session, you can:</a:t>
            </a:r>
          </a:p>
          <a:p>
            <a:pPr marL="742950" lvl="1" indent="-285750">
              <a:lnSpc>
                <a:spcPct val="150000"/>
              </a:lnSpc>
              <a:buFont typeface="Wingdings" panose="05000000000000000000" pitchFamily="2" charset="2"/>
              <a:buChar char="ü"/>
            </a:pPr>
            <a:r>
              <a:rPr lang="en-GB" sz="2000" dirty="0"/>
              <a:t>Speak to your line manager</a:t>
            </a:r>
          </a:p>
          <a:p>
            <a:pPr marL="742950" lvl="1" indent="-285750">
              <a:lnSpc>
                <a:spcPct val="150000"/>
              </a:lnSpc>
              <a:buFont typeface="Wingdings" panose="05000000000000000000" pitchFamily="2" charset="2"/>
              <a:buChar char="ü"/>
            </a:pPr>
            <a:r>
              <a:rPr lang="en-GB" sz="2000" dirty="0"/>
              <a:t>Speak to Staff Support</a:t>
            </a:r>
          </a:p>
          <a:p>
            <a:pPr marL="742950" lvl="1" indent="-285750">
              <a:lnSpc>
                <a:spcPct val="150000"/>
              </a:lnSpc>
              <a:buFont typeface="Wingdings" panose="05000000000000000000" pitchFamily="2" charset="2"/>
              <a:buChar char="ü"/>
            </a:pPr>
            <a:r>
              <a:rPr lang="en-GB" sz="2000" dirty="0"/>
              <a:t>Call Education Support on 08000 562 561</a:t>
            </a:r>
          </a:p>
          <a:p>
            <a:pPr marL="742950" lvl="1" indent="-285750">
              <a:lnSpc>
                <a:spcPct val="150000"/>
              </a:lnSpc>
              <a:buFont typeface="Wingdings" panose="05000000000000000000" pitchFamily="2" charset="2"/>
              <a:buChar char="ü"/>
            </a:pPr>
            <a:r>
              <a:rPr lang="en-GB" sz="2000" dirty="0"/>
              <a:t>Call Samaritans on 116 123</a:t>
            </a:r>
          </a:p>
        </p:txBody>
      </p:sp>
      <p:pic>
        <p:nvPicPr>
          <p:cNvPr id="7" name="Picture 6">
            <a:extLst>
              <a:ext uri="{FF2B5EF4-FFF2-40B4-BE49-F238E27FC236}">
                <a16:creationId xmlns:a16="http://schemas.microsoft.com/office/drawing/2014/main" id="{802800F5-23D1-DDB3-0220-E5C51A0DE1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13593" t="15651" r="13767" b="11915"/>
          <a:stretch>
            <a:fillRect/>
          </a:stretch>
        </p:blipFill>
        <p:spPr>
          <a:xfrm>
            <a:off x="9045495" y="2184160"/>
            <a:ext cx="2496766" cy="2489680"/>
          </a:xfrm>
          <a:prstGeom prst="rect">
            <a:avLst/>
          </a:prstGeom>
        </p:spPr>
      </p:pic>
    </p:spTree>
    <p:extLst>
      <p:ext uri="{BB962C8B-B14F-4D97-AF65-F5344CB8AC3E}">
        <p14:creationId xmlns:p14="http://schemas.microsoft.com/office/powerpoint/2010/main" val="1552857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5205E-D700-1D8D-9951-F22FD64419C5}"/>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E1FB254C-4CCF-A551-6BE7-F5289A3D5ABA}"/>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C92913C-3361-5DE7-1E8B-126751A53D83}"/>
              </a:ext>
            </a:extLst>
          </p:cNvPr>
          <p:cNvSpPr/>
          <p:nvPr/>
        </p:nvSpPr>
        <p:spPr>
          <a:xfrm>
            <a:off x="267901" y="1077669"/>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800" b="1" dirty="0">
              <a:ea typeface="Calibri"/>
              <a:cs typeface="Calibri"/>
            </a:endParaRPr>
          </a:p>
          <a:p>
            <a:endParaRPr lang="en-US" b="1" dirty="0">
              <a:ea typeface="Calibri"/>
              <a:cs typeface="Calibri"/>
            </a:endParaRPr>
          </a:p>
          <a:p>
            <a:endParaRPr lang="en-US" sz="1800" b="1" dirty="0">
              <a:ea typeface="Calibri"/>
              <a:cs typeface="Calibri"/>
            </a:endParaRPr>
          </a:p>
          <a:p>
            <a:endParaRPr lang="en-US" b="1" dirty="0">
              <a:ea typeface="Calibri"/>
              <a:cs typeface="Calibri"/>
            </a:endParaRPr>
          </a:p>
          <a:p>
            <a:endParaRPr lang="en-US" sz="1800" b="1" dirty="0">
              <a:ea typeface="Calibri"/>
              <a:cs typeface="Calibri"/>
            </a:endParaRPr>
          </a:p>
          <a:p>
            <a:endParaRPr lang="en-US" b="1" dirty="0">
              <a:ea typeface="Calibri"/>
              <a:cs typeface="Calibri"/>
            </a:endParaRPr>
          </a:p>
          <a:p>
            <a:endParaRPr lang="en-US" sz="1800" b="1" dirty="0">
              <a:ea typeface="Calibri"/>
              <a:cs typeface="Calibri"/>
            </a:endParaRPr>
          </a:p>
          <a:p>
            <a:endParaRPr lang="en-US" b="1" dirty="0">
              <a:ea typeface="Calibri"/>
              <a:cs typeface="Calibri"/>
            </a:endParaRPr>
          </a:p>
          <a:p>
            <a:endParaRPr lang="en-US" sz="1800" b="1" dirty="0">
              <a:ea typeface="Calibri"/>
              <a:cs typeface="Calibri"/>
            </a:endParaRPr>
          </a:p>
          <a:p>
            <a:endParaRPr lang="en-US" b="1" dirty="0">
              <a:ea typeface="Calibri"/>
              <a:cs typeface="Calibri"/>
            </a:endParaRPr>
          </a:p>
          <a:p>
            <a:endParaRPr lang="en-US" sz="1800" b="1" dirty="0">
              <a:ea typeface="Calibri"/>
              <a:cs typeface="Calibri"/>
            </a:endParaRPr>
          </a:p>
          <a:p>
            <a:endParaRPr lang="en-US" b="1" dirty="0">
              <a:ea typeface="Calibri"/>
              <a:cs typeface="Calibri"/>
            </a:endParaRPr>
          </a:p>
          <a:p>
            <a:endParaRPr lang="en-US" sz="1800" b="1" dirty="0">
              <a:ea typeface="Calibri"/>
              <a:cs typeface="Calibri"/>
            </a:endParaRPr>
          </a:p>
          <a:p>
            <a:endParaRPr lang="en-US" b="1" dirty="0">
              <a:ea typeface="Calibri"/>
              <a:cs typeface="Calibri"/>
            </a:endParaRPr>
          </a:p>
          <a:p>
            <a:endParaRPr lang="en-US" sz="1800" b="1" dirty="0">
              <a:ea typeface="Calibri"/>
              <a:cs typeface="Calibri"/>
            </a:endParaRPr>
          </a:p>
          <a:p>
            <a:endParaRPr lang="en-US" sz="1800" b="1" dirty="0">
              <a:solidFill>
                <a:schemeClr val="tx1"/>
              </a:solidFill>
              <a:ea typeface="Calibri"/>
              <a:cs typeface="Calibri"/>
            </a:endParaRPr>
          </a:p>
          <a:p>
            <a:pPr algn="ctr"/>
            <a:r>
              <a:rPr lang="en-US" sz="1800" b="1" dirty="0">
                <a:solidFill>
                  <a:schemeClr val="tx1"/>
                </a:solidFill>
                <a:highlight>
                  <a:srgbClr val="C0C0C0"/>
                </a:highlight>
                <a:ea typeface="Calibri"/>
                <a:cs typeface="Calibri"/>
              </a:rPr>
              <a:t>Trigger Warning: </a:t>
            </a:r>
            <a:r>
              <a:rPr lang="en-US" sz="1600" i="1" dirty="0">
                <a:solidFill>
                  <a:schemeClr val="tx1"/>
                </a:solidFill>
                <a:highlight>
                  <a:srgbClr val="C0C0C0"/>
                </a:highlight>
                <a:ea typeface="Calibri"/>
                <a:cs typeface="Calibri"/>
              </a:rPr>
              <a:t>This video contains references to neglect, domestic abuse, parental addiction, child criminal exploitation (CCE) and the death of a young person, which some people might find upsetting. </a:t>
            </a:r>
            <a:endParaRPr lang="en-US" sz="1800" i="1" dirty="0">
              <a:solidFill>
                <a:schemeClr val="tx1"/>
              </a:solidFill>
              <a:highlight>
                <a:srgbClr val="C0C0C0"/>
              </a:highlight>
              <a:ea typeface="Calibri"/>
              <a:cs typeface="Calibri"/>
            </a:endParaRPr>
          </a:p>
        </p:txBody>
      </p:sp>
      <p:sp>
        <p:nvSpPr>
          <p:cNvPr id="2" name="Right Triangle 1">
            <a:extLst>
              <a:ext uri="{FF2B5EF4-FFF2-40B4-BE49-F238E27FC236}">
                <a16:creationId xmlns:a16="http://schemas.microsoft.com/office/drawing/2014/main" id="{CB60C7F9-92EE-2764-7AD3-7A48DC87CB26}"/>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Triangle 32">
            <a:extLst>
              <a:ext uri="{FF2B5EF4-FFF2-40B4-BE49-F238E27FC236}">
                <a16:creationId xmlns:a16="http://schemas.microsoft.com/office/drawing/2014/main" id="{12354920-0CA0-8E14-5E79-2B4854A11F81}"/>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a:extLst>
              <a:ext uri="{FF2B5EF4-FFF2-40B4-BE49-F238E27FC236}">
                <a16:creationId xmlns:a16="http://schemas.microsoft.com/office/drawing/2014/main" id="{219C2606-CC95-2079-8C87-8C6F95F252CF}"/>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3ED8E6A-C454-D3D8-A784-4B5853CF6DE1}"/>
              </a:ext>
            </a:extLst>
          </p:cNvPr>
          <p:cNvSpPr/>
          <p:nvPr/>
        </p:nvSpPr>
        <p:spPr>
          <a:xfrm>
            <a:off x="1548442" y="2185958"/>
            <a:ext cx="7918266" cy="461665"/>
          </a:xfrm>
          <a:prstGeom prst="rect">
            <a:avLst/>
          </a:prstGeom>
        </p:spPr>
        <p:txBody>
          <a:bodyPr wrap="square" lIns="91440" tIns="45720" rIns="91440" bIns="45720" anchor="t">
            <a:spAutoFit/>
          </a:bodyPr>
          <a:lstStyle/>
          <a:p>
            <a:pPr marL="342900" indent="-342900">
              <a:buFont typeface="Arial" panose="020B0604020202020204" pitchFamily="34" charset="0"/>
              <a:buChar char="•"/>
            </a:pPr>
            <a:endParaRPr lang="en-GB" sz="2400">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E461B923-0DF4-78BF-A89B-73C8369583F8}"/>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749D31C-3837-C9EC-75DC-7F7DED5981B8}"/>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GB" sz="2800" b="1" dirty="0">
                <a:effectLst/>
                <a:latin typeface="Calibri" panose="020F0502020204030204" pitchFamily="34" charset="0"/>
                <a:ea typeface="Aptos" panose="020B0004020202020204" pitchFamily="34" charset="0"/>
              </a:rPr>
              <a:t>Why Safeguarding Matters</a:t>
            </a:r>
            <a:endParaRPr lang="en-US" sz="2800" b="1" dirty="0">
              <a:ea typeface="Calibri"/>
              <a:cs typeface="Calibri"/>
            </a:endParaRPr>
          </a:p>
        </p:txBody>
      </p:sp>
      <p:sp>
        <p:nvSpPr>
          <p:cNvPr id="3" name="TextBox 2">
            <a:extLst>
              <a:ext uri="{FF2B5EF4-FFF2-40B4-BE49-F238E27FC236}">
                <a16:creationId xmlns:a16="http://schemas.microsoft.com/office/drawing/2014/main" id="{D951F9BF-70B2-D677-9743-E950EDCC42FC}"/>
              </a:ext>
            </a:extLst>
          </p:cNvPr>
          <p:cNvSpPr txBox="1"/>
          <p:nvPr/>
        </p:nvSpPr>
        <p:spPr>
          <a:xfrm>
            <a:off x="334297" y="1160206"/>
            <a:ext cx="7747819" cy="738664"/>
          </a:xfrm>
          <a:prstGeom prst="rect">
            <a:avLst/>
          </a:prstGeom>
          <a:noFill/>
        </p:spPr>
        <p:txBody>
          <a:bodyPr wrap="square" rtlCol="0">
            <a:spAutoFit/>
          </a:bodyPr>
          <a:lstStyle/>
          <a:p>
            <a:endParaRPr lang="en-GB" sz="1400" dirty="0"/>
          </a:p>
          <a:p>
            <a:pPr lvl="0"/>
            <a:endParaRPr lang="en-GB" sz="1400" dirty="0"/>
          </a:p>
          <a:p>
            <a:endParaRPr lang="en-GB" sz="1400" dirty="0"/>
          </a:p>
        </p:txBody>
      </p:sp>
      <p:pic>
        <p:nvPicPr>
          <p:cNvPr id="4" name="Online Media 3" title="The Key_Sit Up and Listen Secondary VER2_prob4">
            <a:hlinkClick r:id="" action="ppaction://media"/>
            <a:extLst>
              <a:ext uri="{FF2B5EF4-FFF2-40B4-BE49-F238E27FC236}">
                <a16:creationId xmlns:a16="http://schemas.microsoft.com/office/drawing/2014/main" id="{3DC20853-2469-807C-32C9-1ECBD49B55CA}"/>
              </a:ext>
            </a:extLst>
          </p:cNvPr>
          <p:cNvPicPr>
            <a:picLocks noRot="1" noChangeAspect="1"/>
          </p:cNvPicPr>
          <p:nvPr>
            <a:videoFile r:link="rId1"/>
          </p:nvPr>
        </p:nvPicPr>
        <p:blipFill>
          <a:blip r:embed="rId4"/>
          <a:stretch>
            <a:fillRect/>
          </a:stretch>
        </p:blipFill>
        <p:spPr>
          <a:xfrm>
            <a:off x="267901" y="1237962"/>
            <a:ext cx="7918266" cy="4459832"/>
          </a:xfrm>
          <a:prstGeom prst="rect">
            <a:avLst/>
          </a:prstGeom>
        </p:spPr>
      </p:pic>
      <p:pic>
        <p:nvPicPr>
          <p:cNvPr id="10" name="Picture 9">
            <a:extLst>
              <a:ext uri="{FF2B5EF4-FFF2-40B4-BE49-F238E27FC236}">
                <a16:creationId xmlns:a16="http://schemas.microsoft.com/office/drawing/2014/main" id="{B9935577-B7DF-71EE-FB08-54B3F3C53A67}"/>
              </a:ext>
            </a:extLst>
          </p:cNvPr>
          <p:cNvPicPr>
            <a:picLocks noChangeAspect="1"/>
          </p:cNvPicPr>
          <p:nvPr/>
        </p:nvPicPr>
        <p:blipFill>
          <a:blip r:embed="rId5"/>
          <a:srcRect l="3011" t="8532" r="3352" b="9446"/>
          <a:stretch>
            <a:fillRect/>
          </a:stretch>
        </p:blipFill>
        <p:spPr>
          <a:xfrm>
            <a:off x="8812468" y="2198318"/>
            <a:ext cx="2809922" cy="2461363"/>
          </a:xfrm>
          <a:prstGeom prst="rect">
            <a:avLst/>
          </a:prstGeom>
        </p:spPr>
      </p:pic>
    </p:spTree>
    <p:extLst>
      <p:ext uri="{BB962C8B-B14F-4D97-AF65-F5344CB8AC3E}">
        <p14:creationId xmlns:p14="http://schemas.microsoft.com/office/powerpoint/2010/main" val="3831444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4A99"/>
        </a:solidFill>
        <a:effectLst/>
      </p:bgPr>
    </p:bg>
    <p:spTree>
      <p:nvGrpSpPr>
        <p:cNvPr id="1" name=""/>
        <p:cNvGrpSpPr/>
        <p:nvPr/>
      </p:nvGrpSpPr>
      <p:grpSpPr>
        <a:xfrm>
          <a:off x="0" y="0"/>
          <a:ext cx="0" cy="0"/>
          <a:chOff x="0" y="0"/>
          <a:chExt cx="0" cy="0"/>
        </a:xfrm>
      </p:grpSpPr>
      <p:sp>
        <p:nvSpPr>
          <p:cNvPr id="466" name="Right Triangle 9"/>
          <p:cNvSpPr/>
          <p:nvPr/>
        </p:nvSpPr>
        <p:spPr>
          <a:xfrm>
            <a:off x="38430" y="-1"/>
            <a:ext cx="9768841" cy="6858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03346D">
              <a:alpha val="25000"/>
            </a:srgbClr>
          </a:solidFill>
          <a:ln w="12700">
            <a:miter lim="400000"/>
          </a:ln>
        </p:spPr>
        <p:txBody>
          <a:bodyPr tIns="45720" bIns="45720" anchor="ctr"/>
          <a:lstStyle/>
          <a:p>
            <a:pPr>
              <a:defRPr>
                <a:uFillTx/>
                <a:latin typeface="Calibri"/>
                <a:ea typeface="Calibri"/>
                <a:cs typeface="Calibri"/>
                <a:sym typeface="Calibri"/>
              </a:defRPr>
            </a:pPr>
            <a:endParaRPr sz="900"/>
          </a:p>
        </p:txBody>
      </p:sp>
      <p:sp>
        <p:nvSpPr>
          <p:cNvPr id="467" name="Triangle 23"/>
          <p:cNvSpPr/>
          <p:nvPr/>
        </p:nvSpPr>
        <p:spPr>
          <a:xfrm rot="16200000">
            <a:off x="10665824" y="1338944"/>
            <a:ext cx="1639226" cy="1413127"/>
          </a:xfrm>
          <a:prstGeom prst="triangle">
            <a:avLst/>
          </a:prstGeom>
          <a:solidFill>
            <a:srgbClr val="8FAADC">
              <a:alpha val="58000"/>
            </a:srgbClr>
          </a:solidFill>
          <a:ln w="12700">
            <a:miter lim="400000"/>
          </a:ln>
        </p:spPr>
        <p:txBody>
          <a:bodyPr tIns="45720" bIns="45720" anchor="ctr"/>
          <a:lstStyle/>
          <a:p>
            <a:pPr>
              <a:defRPr>
                <a:uFillTx/>
                <a:latin typeface="Calibri"/>
                <a:ea typeface="Calibri"/>
                <a:cs typeface="Calibri"/>
                <a:sym typeface="Calibri"/>
              </a:defRPr>
            </a:pPr>
            <a:endParaRPr sz="900"/>
          </a:p>
        </p:txBody>
      </p:sp>
      <p:sp>
        <p:nvSpPr>
          <p:cNvPr id="468" name="Triangle 14"/>
          <p:cNvSpPr/>
          <p:nvPr/>
        </p:nvSpPr>
        <p:spPr>
          <a:xfrm rot="16200000">
            <a:off x="9708157" y="-309641"/>
            <a:ext cx="2667833" cy="2299856"/>
          </a:xfrm>
          <a:prstGeom prst="triangle">
            <a:avLst/>
          </a:prstGeom>
          <a:solidFill>
            <a:srgbClr val="03346D">
              <a:alpha val="39000"/>
            </a:srgbClr>
          </a:solidFill>
          <a:ln w="12700">
            <a:miter lim="400000"/>
          </a:ln>
        </p:spPr>
        <p:txBody>
          <a:bodyPr tIns="45720" bIns="45720" anchor="ctr"/>
          <a:lstStyle/>
          <a:p>
            <a:pPr>
              <a:defRPr>
                <a:uFillTx/>
                <a:latin typeface="Calibri"/>
                <a:ea typeface="Calibri"/>
                <a:cs typeface="Calibri"/>
                <a:sym typeface="Calibri"/>
              </a:defRPr>
            </a:pPr>
            <a:endParaRPr sz="900"/>
          </a:p>
        </p:txBody>
      </p:sp>
      <p:sp>
        <p:nvSpPr>
          <p:cNvPr id="2" name="TextBox 51">
            <a:extLst>
              <a:ext uri="{FF2B5EF4-FFF2-40B4-BE49-F238E27FC236}">
                <a16:creationId xmlns:a16="http://schemas.microsoft.com/office/drawing/2014/main" id="{34AF67EC-E2F1-B930-9D19-DE6F85B08675}"/>
              </a:ext>
            </a:extLst>
          </p:cNvPr>
          <p:cNvSpPr txBox="1"/>
          <p:nvPr/>
        </p:nvSpPr>
        <p:spPr>
          <a:xfrm>
            <a:off x="1231734" y="301185"/>
            <a:ext cx="9728528" cy="8386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gn="l">
              <a:defRPr sz="10900">
                <a:uFillTx/>
                <a:latin typeface="Arial"/>
                <a:ea typeface="Arial"/>
                <a:cs typeface="Arial"/>
                <a:sym typeface="Arial"/>
              </a:defRPr>
            </a:lvl1pPr>
          </a:lstStyle>
          <a:p>
            <a:pPr algn="ctr"/>
            <a:r>
              <a:rPr lang="en-GB" sz="5450" b="1" dirty="0">
                <a:solidFill>
                  <a:schemeClr val="bg1"/>
                </a:solidFill>
              </a:rPr>
              <a:t>The Safeguarding Team</a:t>
            </a:r>
            <a:endParaRPr sz="5450" b="1" dirty="0">
              <a:solidFill>
                <a:schemeClr val="bg1"/>
              </a:solidFill>
            </a:endParaRPr>
          </a:p>
        </p:txBody>
      </p:sp>
      <p:sp>
        <p:nvSpPr>
          <p:cNvPr id="3" name="TextBox 8">
            <a:extLst>
              <a:ext uri="{FF2B5EF4-FFF2-40B4-BE49-F238E27FC236}">
                <a16:creationId xmlns:a16="http://schemas.microsoft.com/office/drawing/2014/main" id="{78DE57C9-34A0-6633-ECFC-499BA55DC29F}"/>
              </a:ext>
            </a:extLst>
          </p:cNvPr>
          <p:cNvSpPr txBox="1"/>
          <p:nvPr/>
        </p:nvSpPr>
        <p:spPr>
          <a:xfrm>
            <a:off x="913228" y="1721136"/>
            <a:ext cx="10916689" cy="46935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2860" rIns="22860">
            <a:spAutoFit/>
          </a:bodyPr>
          <a:lstStyle>
            <a:lvl1pPr algn="l" defTabSz="914400">
              <a:defRPr sz="4900">
                <a:uFillTx/>
                <a:latin typeface="Arial"/>
                <a:ea typeface="Arial"/>
                <a:cs typeface="Arial"/>
                <a:sym typeface="Arial"/>
              </a:defRPr>
            </a:lvl1pPr>
          </a:lstStyle>
          <a:p>
            <a:endParaRPr sz="2450" dirty="0">
              <a:solidFill>
                <a:schemeClr val="bg1"/>
              </a:solidFill>
            </a:endParaRPr>
          </a:p>
        </p:txBody>
      </p:sp>
      <p:sp>
        <p:nvSpPr>
          <p:cNvPr id="4" name="Oval 3">
            <a:extLst>
              <a:ext uri="{FF2B5EF4-FFF2-40B4-BE49-F238E27FC236}">
                <a16:creationId xmlns:a16="http://schemas.microsoft.com/office/drawing/2014/main" id="{BA6BBD47-27DE-E889-ACBC-FFB6FD752AD4}"/>
              </a:ext>
            </a:extLst>
          </p:cNvPr>
          <p:cNvSpPr/>
          <p:nvPr/>
        </p:nvSpPr>
        <p:spPr>
          <a:xfrm>
            <a:off x="5154703" y="1302989"/>
            <a:ext cx="1882589" cy="1775012"/>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Paste staff photo here</a:t>
            </a:r>
          </a:p>
        </p:txBody>
      </p:sp>
      <p:sp>
        <p:nvSpPr>
          <p:cNvPr id="5" name="TextBox 4">
            <a:extLst>
              <a:ext uri="{FF2B5EF4-FFF2-40B4-BE49-F238E27FC236}">
                <a16:creationId xmlns:a16="http://schemas.microsoft.com/office/drawing/2014/main" id="{DF7EC787-AA9A-7173-9BDF-AF9EBA798FB9}"/>
              </a:ext>
            </a:extLst>
          </p:cNvPr>
          <p:cNvSpPr txBox="1"/>
          <p:nvPr/>
        </p:nvSpPr>
        <p:spPr>
          <a:xfrm>
            <a:off x="3747406" y="3133669"/>
            <a:ext cx="5088367" cy="584775"/>
          </a:xfrm>
          <a:prstGeom prst="rect">
            <a:avLst/>
          </a:prstGeom>
          <a:noFill/>
        </p:spPr>
        <p:txBody>
          <a:bodyPr wrap="square" rtlCol="0">
            <a:spAutoFit/>
          </a:bodyPr>
          <a:lstStyle/>
          <a:p>
            <a:r>
              <a:rPr lang="en-GB" sz="1600" b="1" dirty="0">
                <a:solidFill>
                  <a:schemeClr val="bg1"/>
                </a:solidFill>
              </a:rPr>
              <a:t>Designated Safeguarding Lead (DSL): </a:t>
            </a:r>
            <a:r>
              <a:rPr lang="en-GB" sz="1600" i="1" dirty="0">
                <a:solidFill>
                  <a:schemeClr val="bg1"/>
                </a:solidFill>
              </a:rPr>
              <a:t>(Name)</a:t>
            </a:r>
          </a:p>
          <a:p>
            <a:r>
              <a:rPr lang="en-GB" sz="1600" b="1" dirty="0">
                <a:solidFill>
                  <a:schemeClr val="bg1"/>
                </a:solidFill>
              </a:rPr>
              <a:t>Contact Details: </a:t>
            </a:r>
            <a:r>
              <a:rPr lang="en-GB" sz="1600" i="1" dirty="0">
                <a:solidFill>
                  <a:schemeClr val="bg1"/>
                </a:solidFill>
              </a:rPr>
              <a:t>(email address)</a:t>
            </a:r>
          </a:p>
        </p:txBody>
      </p:sp>
      <p:sp>
        <p:nvSpPr>
          <p:cNvPr id="9" name="Oval 8">
            <a:extLst>
              <a:ext uri="{FF2B5EF4-FFF2-40B4-BE49-F238E27FC236}">
                <a16:creationId xmlns:a16="http://schemas.microsoft.com/office/drawing/2014/main" id="{C92C355B-9E90-7FB4-23CB-585A9C8393C7}"/>
              </a:ext>
            </a:extLst>
          </p:cNvPr>
          <p:cNvSpPr/>
          <p:nvPr/>
        </p:nvSpPr>
        <p:spPr>
          <a:xfrm>
            <a:off x="502140" y="4005495"/>
            <a:ext cx="1882589" cy="1775012"/>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Paste staff photo here</a:t>
            </a:r>
          </a:p>
        </p:txBody>
      </p:sp>
      <p:sp>
        <p:nvSpPr>
          <p:cNvPr id="11" name="Oval 10">
            <a:extLst>
              <a:ext uri="{FF2B5EF4-FFF2-40B4-BE49-F238E27FC236}">
                <a16:creationId xmlns:a16="http://schemas.microsoft.com/office/drawing/2014/main" id="{C1AED19F-4803-0734-A131-ADF962B66ECC}"/>
              </a:ext>
            </a:extLst>
          </p:cNvPr>
          <p:cNvSpPr/>
          <p:nvPr/>
        </p:nvSpPr>
        <p:spPr>
          <a:xfrm>
            <a:off x="3267657" y="4057660"/>
            <a:ext cx="1882589" cy="1775012"/>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Paste staff photo here</a:t>
            </a:r>
          </a:p>
        </p:txBody>
      </p:sp>
      <p:sp>
        <p:nvSpPr>
          <p:cNvPr id="13" name="Oval 12">
            <a:extLst>
              <a:ext uri="{FF2B5EF4-FFF2-40B4-BE49-F238E27FC236}">
                <a16:creationId xmlns:a16="http://schemas.microsoft.com/office/drawing/2014/main" id="{623E5394-24DE-3183-A44C-1FBA80FB1830}"/>
              </a:ext>
            </a:extLst>
          </p:cNvPr>
          <p:cNvSpPr/>
          <p:nvPr/>
        </p:nvSpPr>
        <p:spPr>
          <a:xfrm>
            <a:off x="6291590" y="4021175"/>
            <a:ext cx="1882589" cy="1775012"/>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Paste staff photo here</a:t>
            </a:r>
          </a:p>
        </p:txBody>
      </p:sp>
      <p:sp>
        <p:nvSpPr>
          <p:cNvPr id="15" name="Oval 14">
            <a:extLst>
              <a:ext uri="{FF2B5EF4-FFF2-40B4-BE49-F238E27FC236}">
                <a16:creationId xmlns:a16="http://schemas.microsoft.com/office/drawing/2014/main" id="{F8E783DF-9742-3C22-8CD2-6E82319914CA}"/>
              </a:ext>
            </a:extLst>
          </p:cNvPr>
          <p:cNvSpPr/>
          <p:nvPr/>
        </p:nvSpPr>
        <p:spPr>
          <a:xfrm>
            <a:off x="9640476" y="4005495"/>
            <a:ext cx="1882589" cy="1775012"/>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Paste photo here</a:t>
            </a:r>
          </a:p>
        </p:txBody>
      </p:sp>
      <p:pic>
        <p:nvPicPr>
          <p:cNvPr id="19" name="Picture 18">
            <a:extLst>
              <a:ext uri="{FF2B5EF4-FFF2-40B4-BE49-F238E27FC236}">
                <a16:creationId xmlns:a16="http://schemas.microsoft.com/office/drawing/2014/main" id="{1887E4B9-3217-8FF8-391F-4E16ECCE3DC6}"/>
              </a:ext>
            </a:extLst>
          </p:cNvPr>
          <p:cNvPicPr>
            <a:picLocks noChangeAspect="1"/>
          </p:cNvPicPr>
          <p:nvPr/>
        </p:nvPicPr>
        <p:blipFill>
          <a:blip r:embed="rId3"/>
          <a:stretch>
            <a:fillRect/>
          </a:stretch>
        </p:blipFill>
        <p:spPr>
          <a:xfrm>
            <a:off x="9640477" y="3953329"/>
            <a:ext cx="1882589" cy="1879343"/>
          </a:xfrm>
          <a:prstGeom prst="rect">
            <a:avLst/>
          </a:prstGeom>
        </p:spPr>
      </p:pic>
      <p:sp>
        <p:nvSpPr>
          <p:cNvPr id="21" name="TextBox 20">
            <a:extLst>
              <a:ext uri="{FF2B5EF4-FFF2-40B4-BE49-F238E27FC236}">
                <a16:creationId xmlns:a16="http://schemas.microsoft.com/office/drawing/2014/main" id="{ED5D450B-AB4A-E4CB-7C96-1C42FD8C8F6E}"/>
              </a:ext>
            </a:extLst>
          </p:cNvPr>
          <p:cNvSpPr txBox="1"/>
          <p:nvPr/>
        </p:nvSpPr>
        <p:spPr>
          <a:xfrm>
            <a:off x="9009975" y="5799574"/>
            <a:ext cx="3143595" cy="646331"/>
          </a:xfrm>
          <a:prstGeom prst="rect">
            <a:avLst/>
          </a:prstGeom>
          <a:noFill/>
        </p:spPr>
        <p:txBody>
          <a:bodyPr wrap="square" rtlCol="0">
            <a:spAutoFit/>
          </a:bodyPr>
          <a:lstStyle/>
          <a:p>
            <a:pPr algn="ctr"/>
            <a:r>
              <a:rPr lang="en-GB" sz="1200" b="1" dirty="0">
                <a:solidFill>
                  <a:schemeClr val="bg1"/>
                </a:solidFill>
              </a:rPr>
              <a:t>Executive Advisor: </a:t>
            </a:r>
            <a:r>
              <a:rPr lang="en-GB" sz="1200" dirty="0">
                <a:solidFill>
                  <a:schemeClr val="bg1"/>
                </a:solidFill>
              </a:rPr>
              <a:t>Safeguarding and Behaviour</a:t>
            </a:r>
          </a:p>
          <a:p>
            <a:pPr algn="ctr"/>
            <a:r>
              <a:rPr lang="en-GB" sz="1200" dirty="0">
                <a:solidFill>
                  <a:schemeClr val="bg1"/>
                </a:solidFill>
              </a:rPr>
              <a:t>Katie.Cash@newbridgegroup.org</a:t>
            </a:r>
          </a:p>
          <a:p>
            <a:pPr algn="ctr"/>
            <a:r>
              <a:rPr lang="en-GB" sz="1200" dirty="0">
                <a:solidFill>
                  <a:schemeClr val="bg1"/>
                </a:solidFill>
              </a:rPr>
              <a:t>07384460099</a:t>
            </a:r>
          </a:p>
        </p:txBody>
      </p:sp>
      <p:sp>
        <p:nvSpPr>
          <p:cNvPr id="23" name="TextBox 22">
            <a:extLst>
              <a:ext uri="{FF2B5EF4-FFF2-40B4-BE49-F238E27FC236}">
                <a16:creationId xmlns:a16="http://schemas.microsoft.com/office/drawing/2014/main" id="{81EEE3B6-775D-B6FB-C88E-E232FBB01D59}"/>
              </a:ext>
            </a:extLst>
          </p:cNvPr>
          <p:cNvSpPr txBox="1"/>
          <p:nvPr/>
        </p:nvSpPr>
        <p:spPr>
          <a:xfrm>
            <a:off x="5781506" y="5819730"/>
            <a:ext cx="3143595" cy="461665"/>
          </a:xfrm>
          <a:prstGeom prst="rect">
            <a:avLst/>
          </a:prstGeom>
          <a:noFill/>
        </p:spPr>
        <p:txBody>
          <a:bodyPr wrap="square" rtlCol="0">
            <a:spAutoFit/>
          </a:bodyPr>
          <a:lstStyle/>
          <a:p>
            <a:r>
              <a:rPr lang="en-GB" sz="1200" b="1" dirty="0">
                <a:solidFill>
                  <a:schemeClr val="bg1"/>
                </a:solidFill>
              </a:rPr>
              <a:t>DDSL – Attendance/Medical:</a:t>
            </a:r>
          </a:p>
          <a:p>
            <a:r>
              <a:rPr lang="en-GB" sz="1200" b="1" dirty="0">
                <a:solidFill>
                  <a:schemeClr val="bg1"/>
                </a:solidFill>
              </a:rPr>
              <a:t>Contact Details</a:t>
            </a:r>
          </a:p>
        </p:txBody>
      </p:sp>
      <p:sp>
        <p:nvSpPr>
          <p:cNvPr id="25" name="TextBox 24">
            <a:extLst>
              <a:ext uri="{FF2B5EF4-FFF2-40B4-BE49-F238E27FC236}">
                <a16:creationId xmlns:a16="http://schemas.microsoft.com/office/drawing/2014/main" id="{FF5FF19B-E4CC-98B9-5EBE-1968B7133AB5}"/>
              </a:ext>
            </a:extLst>
          </p:cNvPr>
          <p:cNvSpPr txBox="1"/>
          <p:nvPr/>
        </p:nvSpPr>
        <p:spPr>
          <a:xfrm>
            <a:off x="2952405" y="5832672"/>
            <a:ext cx="3143595" cy="461665"/>
          </a:xfrm>
          <a:prstGeom prst="rect">
            <a:avLst/>
          </a:prstGeom>
          <a:noFill/>
        </p:spPr>
        <p:txBody>
          <a:bodyPr wrap="square" rtlCol="0">
            <a:spAutoFit/>
          </a:bodyPr>
          <a:lstStyle/>
          <a:p>
            <a:r>
              <a:rPr lang="en-GB" sz="1200" b="1" dirty="0">
                <a:solidFill>
                  <a:schemeClr val="bg1"/>
                </a:solidFill>
              </a:rPr>
              <a:t>DDSL – Pastoral:</a:t>
            </a:r>
          </a:p>
          <a:p>
            <a:r>
              <a:rPr lang="en-GB" sz="1200" b="1" dirty="0">
                <a:solidFill>
                  <a:schemeClr val="bg1"/>
                </a:solidFill>
              </a:rPr>
              <a:t>Contact Details</a:t>
            </a:r>
          </a:p>
        </p:txBody>
      </p:sp>
      <p:sp>
        <p:nvSpPr>
          <p:cNvPr id="27" name="TextBox 26">
            <a:extLst>
              <a:ext uri="{FF2B5EF4-FFF2-40B4-BE49-F238E27FC236}">
                <a16:creationId xmlns:a16="http://schemas.microsoft.com/office/drawing/2014/main" id="{F7451B81-DA4A-29A8-9EC5-8329A0470236}"/>
              </a:ext>
            </a:extLst>
          </p:cNvPr>
          <p:cNvSpPr txBox="1"/>
          <p:nvPr/>
        </p:nvSpPr>
        <p:spPr>
          <a:xfrm>
            <a:off x="281309" y="5817544"/>
            <a:ext cx="3143595" cy="461665"/>
          </a:xfrm>
          <a:prstGeom prst="rect">
            <a:avLst/>
          </a:prstGeom>
          <a:noFill/>
        </p:spPr>
        <p:txBody>
          <a:bodyPr wrap="square" rtlCol="0">
            <a:spAutoFit/>
          </a:bodyPr>
          <a:lstStyle/>
          <a:p>
            <a:r>
              <a:rPr lang="en-GB" sz="1200" b="1" dirty="0">
                <a:solidFill>
                  <a:schemeClr val="bg1"/>
                </a:solidFill>
              </a:rPr>
              <a:t>DDSL – Safeguarding:</a:t>
            </a:r>
          </a:p>
          <a:p>
            <a:r>
              <a:rPr lang="en-GB" sz="1200" b="1" dirty="0">
                <a:solidFill>
                  <a:schemeClr val="bg1"/>
                </a:solidFill>
              </a:rPr>
              <a:t>Contact Details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4" name="Picture 56" descr="Picture 56"/>
          <p:cNvPicPr>
            <a:picLocks noChangeAspect="1"/>
          </p:cNvPicPr>
          <p:nvPr/>
        </p:nvPicPr>
        <p:blipFill>
          <a:blip r:embed="rId3"/>
          <a:srcRect l="5832" t="1968" r="5048" b="1967"/>
          <a:stretch>
            <a:fillRect/>
          </a:stretch>
        </p:blipFill>
        <p:spPr>
          <a:xfrm>
            <a:off x="-1" y="1"/>
            <a:ext cx="12192000" cy="6858001"/>
          </a:xfrm>
          <a:prstGeom prst="rect">
            <a:avLst/>
          </a:prstGeom>
          <a:ln w="12700">
            <a:miter lim="400000"/>
          </a:ln>
        </p:spPr>
      </p:pic>
      <p:pic>
        <p:nvPicPr>
          <p:cNvPr id="445" name="Image" descr="Image"/>
          <p:cNvPicPr>
            <a:picLocks noChangeAspect="1"/>
          </p:cNvPicPr>
          <p:nvPr/>
        </p:nvPicPr>
        <p:blipFill>
          <a:blip r:embed="rId4"/>
          <a:stretch>
            <a:fillRect/>
          </a:stretch>
        </p:blipFill>
        <p:spPr>
          <a:xfrm>
            <a:off x="-1807" y="4814315"/>
            <a:ext cx="2628901" cy="2057401"/>
          </a:xfrm>
          <a:prstGeom prst="rect">
            <a:avLst/>
          </a:prstGeom>
          <a:ln w="12700">
            <a:miter lim="400000"/>
          </a:ln>
        </p:spPr>
      </p:pic>
      <p:sp>
        <p:nvSpPr>
          <p:cNvPr id="446" name="Rectangle 41"/>
          <p:cNvSpPr/>
          <p:nvPr/>
        </p:nvSpPr>
        <p:spPr>
          <a:xfrm>
            <a:off x="-22318" y="0"/>
            <a:ext cx="12236635" cy="6858001"/>
          </a:xfrm>
          <a:prstGeom prst="rect">
            <a:avLst/>
          </a:prstGeom>
          <a:solidFill>
            <a:srgbClr val="004A99">
              <a:alpha val="92000"/>
            </a:srgbClr>
          </a:solidFill>
          <a:ln w="12700">
            <a:miter lim="400000"/>
          </a:ln>
        </p:spPr>
        <p:txBody>
          <a:bodyPr tIns="45720" bIns="45720" anchor="ctr"/>
          <a:lstStyle/>
          <a:p>
            <a:pPr>
              <a:defRPr>
                <a:uFillTx/>
                <a:latin typeface="Calibri"/>
                <a:ea typeface="Calibri"/>
                <a:cs typeface="Calibri"/>
                <a:sym typeface="Calibri"/>
              </a:defRPr>
            </a:pPr>
            <a:endParaRPr sz="900">
              <a:solidFill>
                <a:schemeClr val="bg1"/>
              </a:solidFill>
            </a:endParaRPr>
          </a:p>
        </p:txBody>
      </p:sp>
      <p:sp>
        <p:nvSpPr>
          <p:cNvPr id="447" name="TextBox 51"/>
          <p:cNvSpPr txBox="1"/>
          <p:nvPr/>
        </p:nvSpPr>
        <p:spPr>
          <a:xfrm>
            <a:off x="483190" y="462350"/>
            <a:ext cx="9728528" cy="73866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gn="l">
              <a:defRPr sz="10900">
                <a:uFillTx/>
                <a:latin typeface="Arial"/>
                <a:ea typeface="Arial"/>
                <a:cs typeface="Arial"/>
                <a:sym typeface="Arial"/>
              </a:defRPr>
            </a:lvl1pPr>
          </a:lstStyle>
          <a:p>
            <a:r>
              <a:rPr lang="en-GB" sz="4800" b="1" dirty="0">
                <a:solidFill>
                  <a:schemeClr val="bg1"/>
                </a:solidFill>
              </a:rPr>
              <a:t>The Role of the DSL</a:t>
            </a:r>
            <a:endParaRPr sz="4800" b="1" dirty="0">
              <a:solidFill>
                <a:schemeClr val="bg1"/>
              </a:solidFill>
            </a:endParaRPr>
          </a:p>
        </p:txBody>
      </p:sp>
      <p:sp>
        <p:nvSpPr>
          <p:cNvPr id="448" name="TextBox 8"/>
          <p:cNvSpPr txBox="1"/>
          <p:nvPr/>
        </p:nvSpPr>
        <p:spPr>
          <a:xfrm>
            <a:off x="837925" y="1351851"/>
            <a:ext cx="10916689" cy="545534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2860" rIns="22860">
            <a:spAutoFit/>
          </a:bodyPr>
          <a:lstStyle>
            <a:lvl1pPr algn="l" defTabSz="914400">
              <a:defRPr sz="4900">
                <a:uFillTx/>
                <a:latin typeface="Arial"/>
                <a:ea typeface="Arial"/>
                <a:cs typeface="Arial"/>
                <a:sym typeface="Arial"/>
              </a:defRPr>
            </a:lvl1pPr>
          </a:lstStyle>
          <a:p>
            <a:pPr marL="457200" indent="-457200">
              <a:lnSpc>
                <a:spcPct val="150000"/>
              </a:lnSpc>
              <a:buFont typeface="Courier New" panose="02070309020205020404" pitchFamily="49" charset="0"/>
              <a:buChar char="o"/>
            </a:pPr>
            <a:r>
              <a:rPr lang="en-GB" sz="2400" dirty="0">
                <a:solidFill>
                  <a:schemeClr val="bg1"/>
                </a:solidFill>
              </a:rPr>
              <a:t>Contact arrangements must survive the DSL being on leave</a:t>
            </a:r>
          </a:p>
          <a:p>
            <a:pPr marL="457200" indent="-457200">
              <a:lnSpc>
                <a:spcPct val="150000"/>
              </a:lnSpc>
              <a:buFont typeface="Courier New" panose="02070309020205020404" pitchFamily="49" charset="0"/>
              <a:buChar char="o"/>
            </a:pPr>
            <a:r>
              <a:rPr lang="en-GB" sz="2400" dirty="0">
                <a:solidFill>
                  <a:schemeClr val="bg1"/>
                </a:solidFill>
              </a:rPr>
              <a:t>Robust cover arrangements should be in place</a:t>
            </a:r>
          </a:p>
          <a:p>
            <a:pPr marL="457200" indent="-457200">
              <a:lnSpc>
                <a:spcPct val="150000"/>
              </a:lnSpc>
              <a:buFont typeface="Courier New" panose="02070309020205020404" pitchFamily="49" charset="0"/>
              <a:buChar char="o"/>
            </a:pPr>
            <a:r>
              <a:rPr lang="en-GB" sz="2400" dirty="0">
                <a:solidFill>
                  <a:schemeClr val="bg1"/>
                </a:solidFill>
              </a:rPr>
              <a:t>Confidential, shared safeguarding inbox</a:t>
            </a:r>
          </a:p>
          <a:p>
            <a:pPr marL="457200" indent="-457200">
              <a:lnSpc>
                <a:spcPct val="150000"/>
              </a:lnSpc>
              <a:buFont typeface="Courier New" panose="02070309020205020404" pitchFamily="49" charset="0"/>
              <a:buChar char="o"/>
            </a:pPr>
            <a:r>
              <a:rPr lang="en-GB" sz="2400" dirty="0">
                <a:solidFill>
                  <a:schemeClr val="bg1"/>
                </a:solidFill>
              </a:rPr>
              <a:t>DSLs must have “appropriate skills &amp; experience”</a:t>
            </a:r>
          </a:p>
          <a:p>
            <a:pPr marL="457200" indent="-457200">
              <a:lnSpc>
                <a:spcPct val="150000"/>
              </a:lnSpc>
              <a:buFont typeface="Courier New" panose="02070309020205020404" pitchFamily="49" charset="0"/>
              <a:buChar char="o"/>
            </a:pPr>
            <a:r>
              <a:rPr lang="en-GB" sz="2400" dirty="0">
                <a:solidFill>
                  <a:schemeClr val="bg1"/>
                </a:solidFill>
              </a:rPr>
              <a:t>Reinforces that training for DDSLs at same level as DSL</a:t>
            </a:r>
          </a:p>
          <a:p>
            <a:pPr marL="457200" indent="-457200">
              <a:lnSpc>
                <a:spcPct val="150000"/>
              </a:lnSpc>
              <a:buFont typeface="Courier New" panose="02070309020205020404" pitchFamily="49" charset="0"/>
              <a:buChar char="o"/>
            </a:pPr>
            <a:r>
              <a:rPr lang="en-GB" sz="2400" dirty="0">
                <a:solidFill>
                  <a:schemeClr val="bg1"/>
                </a:solidFill>
              </a:rPr>
              <a:t>Information sharing duties have been updated (page 183)</a:t>
            </a:r>
          </a:p>
          <a:p>
            <a:pPr marL="457200" indent="-457200">
              <a:lnSpc>
                <a:spcPct val="150000"/>
              </a:lnSpc>
              <a:buFont typeface="Courier New" panose="02070309020205020404" pitchFamily="49" charset="0"/>
              <a:buChar char="o"/>
            </a:pPr>
            <a:r>
              <a:rPr lang="en-GB" sz="2400" b="1" dirty="0">
                <a:solidFill>
                  <a:schemeClr val="bg1"/>
                </a:solidFill>
              </a:rPr>
              <a:t>Transitions: </a:t>
            </a:r>
            <a:r>
              <a:rPr lang="en-GB" sz="2400" dirty="0">
                <a:solidFill>
                  <a:schemeClr val="bg1"/>
                </a:solidFill>
              </a:rPr>
              <a:t>It is “good practice for a conversation to take place” between the DSLs where there are concerns, and where something may impact on safety of pupil or others information should be shared in advance.</a:t>
            </a:r>
            <a:endParaRPr lang="en-GB" sz="2400" b="1" dirty="0">
              <a:solidFill>
                <a:schemeClr val="bg1"/>
              </a:solidFill>
            </a:endParaRPr>
          </a:p>
          <a:p>
            <a:endParaRPr sz="245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4A99"/>
        </a:solidFill>
        <a:effectLst/>
      </p:bgPr>
    </p:bg>
    <p:spTree>
      <p:nvGrpSpPr>
        <p:cNvPr id="1" name="">
          <a:extLst>
            <a:ext uri="{FF2B5EF4-FFF2-40B4-BE49-F238E27FC236}">
              <a16:creationId xmlns:a16="http://schemas.microsoft.com/office/drawing/2014/main" id="{591563AA-5D50-ED8C-212C-BB9FD8A2699A}"/>
            </a:ext>
          </a:extLst>
        </p:cNvPr>
        <p:cNvGrpSpPr/>
        <p:nvPr/>
      </p:nvGrpSpPr>
      <p:grpSpPr>
        <a:xfrm>
          <a:off x="0" y="0"/>
          <a:ext cx="0" cy="0"/>
          <a:chOff x="0" y="0"/>
          <a:chExt cx="0" cy="0"/>
        </a:xfrm>
      </p:grpSpPr>
      <p:sp>
        <p:nvSpPr>
          <p:cNvPr id="467" name="Triangle 23">
            <a:extLst>
              <a:ext uri="{FF2B5EF4-FFF2-40B4-BE49-F238E27FC236}">
                <a16:creationId xmlns:a16="http://schemas.microsoft.com/office/drawing/2014/main" id="{690B3425-436B-D733-FE02-AC24F32470DA}"/>
              </a:ext>
            </a:extLst>
          </p:cNvPr>
          <p:cNvSpPr/>
          <p:nvPr/>
        </p:nvSpPr>
        <p:spPr>
          <a:xfrm rot="16200000">
            <a:off x="10665824" y="1338944"/>
            <a:ext cx="1639226" cy="1413127"/>
          </a:xfrm>
          <a:prstGeom prst="triangle">
            <a:avLst/>
          </a:prstGeom>
          <a:solidFill>
            <a:srgbClr val="8FAADC">
              <a:alpha val="58000"/>
            </a:srgbClr>
          </a:solidFill>
          <a:ln w="12700">
            <a:miter lim="400000"/>
          </a:ln>
        </p:spPr>
        <p:txBody>
          <a:bodyPr t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a:uFillTx/>
                <a:latin typeface="Calibri"/>
                <a:ea typeface="Calibri"/>
                <a:cs typeface="Calibri"/>
                <a:sym typeface="Calibri"/>
              </a:defRPr>
            </a:pPr>
            <a:endParaRPr kumimoji="0" sz="9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468" name="Triangle 14">
            <a:extLst>
              <a:ext uri="{FF2B5EF4-FFF2-40B4-BE49-F238E27FC236}">
                <a16:creationId xmlns:a16="http://schemas.microsoft.com/office/drawing/2014/main" id="{A8C91867-2CDE-D9A6-96C0-47D5510589C1}"/>
              </a:ext>
            </a:extLst>
          </p:cNvPr>
          <p:cNvSpPr/>
          <p:nvPr/>
        </p:nvSpPr>
        <p:spPr>
          <a:xfrm rot="16200000">
            <a:off x="9708157" y="-309641"/>
            <a:ext cx="2667833" cy="2299856"/>
          </a:xfrm>
          <a:prstGeom prst="triangle">
            <a:avLst/>
          </a:prstGeom>
          <a:solidFill>
            <a:srgbClr val="03346D">
              <a:alpha val="39000"/>
            </a:srgbClr>
          </a:solidFill>
          <a:ln w="12700">
            <a:miter lim="400000"/>
          </a:ln>
        </p:spPr>
        <p:txBody>
          <a:bodyPr tIns="45720" bIns="45720" anchor="ctr"/>
          <a:lstStyle/>
          <a:p>
            <a:pPr marL="0" marR="0" lvl="0" indent="0" algn="l" defTabSz="914400" rtl="0" eaLnBrk="1" fontAlgn="auto" latinLnBrk="0" hangingPunct="1">
              <a:lnSpc>
                <a:spcPct val="100000"/>
              </a:lnSpc>
              <a:spcBef>
                <a:spcPts val="0"/>
              </a:spcBef>
              <a:spcAft>
                <a:spcPts val="0"/>
              </a:spcAft>
              <a:buClrTx/>
              <a:buSzTx/>
              <a:buFontTx/>
              <a:buNone/>
              <a:tabLst/>
              <a:defRPr>
                <a:uFillTx/>
                <a:latin typeface="Calibri"/>
                <a:ea typeface="Calibri"/>
                <a:cs typeface="Calibri"/>
                <a:sym typeface="Calibri"/>
              </a:defRPr>
            </a:pPr>
            <a:endParaRPr kumimoji="0" sz="9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2" name="TextBox 51">
            <a:extLst>
              <a:ext uri="{FF2B5EF4-FFF2-40B4-BE49-F238E27FC236}">
                <a16:creationId xmlns:a16="http://schemas.microsoft.com/office/drawing/2014/main" id="{BD28101C-1E40-74EE-9424-0F12BCDBC9DE}"/>
              </a:ext>
            </a:extLst>
          </p:cNvPr>
          <p:cNvSpPr txBox="1"/>
          <p:nvPr/>
        </p:nvSpPr>
        <p:spPr>
          <a:xfrm>
            <a:off x="538423" y="191528"/>
            <a:ext cx="9728528" cy="8386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algn="l">
              <a:defRPr sz="10900">
                <a:uFillTx/>
                <a:latin typeface="Arial"/>
                <a:ea typeface="Arial"/>
                <a:cs typeface="Arial"/>
                <a:sym typeface="Aria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5450" b="1" i="0" u="none" strike="noStrike" kern="1200" cap="none" spc="0" normalizeH="0" baseline="0" noProof="0" dirty="0">
                <a:ln>
                  <a:noFill/>
                </a:ln>
                <a:solidFill>
                  <a:prstClr val="white"/>
                </a:solidFill>
                <a:effectLst/>
                <a:uLnTx/>
                <a:uFillTx/>
                <a:latin typeface="Arial"/>
                <a:cs typeface="Arial"/>
                <a:sym typeface="Arial"/>
              </a:rPr>
              <a:t>Today we’ll learn about…</a:t>
            </a:r>
            <a:endParaRPr kumimoji="0" sz="5450" b="1" i="0" u="none" strike="noStrike" kern="1200" cap="none" spc="0" normalizeH="0" baseline="0" noProof="0" dirty="0">
              <a:ln>
                <a:noFill/>
              </a:ln>
              <a:solidFill>
                <a:prstClr val="white"/>
              </a:solidFill>
              <a:effectLst/>
              <a:uLnTx/>
              <a:uFillTx/>
              <a:latin typeface="Arial"/>
              <a:cs typeface="Arial"/>
              <a:sym typeface="Arial"/>
            </a:endParaRPr>
          </a:p>
        </p:txBody>
      </p:sp>
      <p:sp>
        <p:nvSpPr>
          <p:cNvPr id="3" name="TextBox 8">
            <a:extLst>
              <a:ext uri="{FF2B5EF4-FFF2-40B4-BE49-F238E27FC236}">
                <a16:creationId xmlns:a16="http://schemas.microsoft.com/office/drawing/2014/main" id="{BD805986-CC6E-6C60-E70E-632ED4C17477}"/>
              </a:ext>
            </a:extLst>
          </p:cNvPr>
          <p:cNvSpPr txBox="1"/>
          <p:nvPr/>
        </p:nvSpPr>
        <p:spPr>
          <a:xfrm>
            <a:off x="913228" y="1721136"/>
            <a:ext cx="10916689" cy="46935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2860" rIns="22860">
            <a:spAutoFit/>
          </a:bodyPr>
          <a:lstStyle>
            <a:lvl1pPr algn="l" defTabSz="914400">
              <a:defRPr sz="4900">
                <a:uFillTx/>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50" b="0" i="0" u="none" strike="noStrike" kern="1200" cap="none" spc="0" normalizeH="0" baseline="0" noProof="0" dirty="0">
              <a:ln>
                <a:noFill/>
              </a:ln>
              <a:solidFill>
                <a:prstClr val="white"/>
              </a:solidFill>
              <a:effectLst/>
              <a:uLnTx/>
              <a:uFillTx/>
              <a:latin typeface="Arial"/>
              <a:cs typeface="Arial"/>
              <a:sym typeface="Arial"/>
            </a:endParaRPr>
          </a:p>
        </p:txBody>
      </p:sp>
      <p:sp>
        <p:nvSpPr>
          <p:cNvPr id="6" name="TextBox 5">
            <a:extLst>
              <a:ext uri="{FF2B5EF4-FFF2-40B4-BE49-F238E27FC236}">
                <a16:creationId xmlns:a16="http://schemas.microsoft.com/office/drawing/2014/main" id="{EA46685F-671A-D1A3-DDC7-8BFD1EE5A11A}"/>
              </a:ext>
            </a:extLst>
          </p:cNvPr>
          <p:cNvSpPr txBox="1"/>
          <p:nvPr/>
        </p:nvSpPr>
        <p:spPr>
          <a:xfrm>
            <a:off x="551143" y="1441525"/>
            <a:ext cx="11278773" cy="3913059"/>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en-GB" sz="2400" dirty="0">
                <a:solidFill>
                  <a:schemeClr val="bg1"/>
                </a:solidFill>
              </a:rPr>
              <a:t>What Safeguarding is</a:t>
            </a:r>
          </a:p>
          <a:p>
            <a:pPr marL="342900" indent="-342900">
              <a:lnSpc>
                <a:spcPct val="150000"/>
              </a:lnSpc>
              <a:buFont typeface="Wingdings" panose="05000000000000000000" pitchFamily="2" charset="2"/>
              <a:buChar char="Ø"/>
            </a:pPr>
            <a:r>
              <a:rPr lang="en-GB" sz="2400" dirty="0">
                <a:solidFill>
                  <a:schemeClr val="bg1"/>
                </a:solidFill>
              </a:rPr>
              <a:t>What Safeguarding means for you</a:t>
            </a:r>
          </a:p>
          <a:p>
            <a:pPr marL="342900" indent="-342900">
              <a:lnSpc>
                <a:spcPct val="150000"/>
              </a:lnSpc>
              <a:buFont typeface="Wingdings" panose="05000000000000000000" pitchFamily="2" charset="2"/>
              <a:buChar char="Ø"/>
            </a:pPr>
            <a:r>
              <a:rPr lang="en-GB" sz="2400" dirty="0">
                <a:solidFill>
                  <a:schemeClr val="bg1"/>
                </a:solidFill>
              </a:rPr>
              <a:t>What can make some pupils more vulnerable than others</a:t>
            </a:r>
          </a:p>
          <a:p>
            <a:pPr marL="342900" indent="-342900">
              <a:lnSpc>
                <a:spcPct val="150000"/>
              </a:lnSpc>
              <a:buFont typeface="Wingdings" panose="05000000000000000000" pitchFamily="2" charset="2"/>
              <a:buChar char="Ø"/>
            </a:pPr>
            <a:r>
              <a:rPr lang="en-GB" sz="2400" dirty="0">
                <a:solidFill>
                  <a:schemeClr val="bg1"/>
                </a:solidFill>
              </a:rPr>
              <a:t>Responding to a Safeguarding disclosure</a:t>
            </a:r>
          </a:p>
          <a:p>
            <a:pPr marL="342900" indent="-342900">
              <a:lnSpc>
                <a:spcPct val="150000"/>
              </a:lnSpc>
              <a:buFont typeface="Wingdings" panose="05000000000000000000" pitchFamily="2" charset="2"/>
              <a:buChar char="Ø"/>
            </a:pPr>
            <a:r>
              <a:rPr lang="en-GB" sz="2400" dirty="0">
                <a:solidFill>
                  <a:schemeClr val="bg1"/>
                </a:solidFill>
              </a:rPr>
              <a:t>The 4 main Types of abuse and signs to look out for</a:t>
            </a:r>
          </a:p>
          <a:p>
            <a:pPr marL="342900" indent="-342900">
              <a:lnSpc>
                <a:spcPct val="150000"/>
              </a:lnSpc>
              <a:buFont typeface="Wingdings" panose="05000000000000000000" pitchFamily="2" charset="2"/>
              <a:buChar char="Ø"/>
            </a:pPr>
            <a:r>
              <a:rPr lang="en-GB" sz="2400" dirty="0">
                <a:solidFill>
                  <a:schemeClr val="bg1"/>
                </a:solidFill>
              </a:rPr>
              <a:t>How to spot the signs of poor mental health, and support pupils who are struggling</a:t>
            </a:r>
          </a:p>
          <a:p>
            <a:pPr marL="342900" indent="-342900">
              <a:lnSpc>
                <a:spcPct val="150000"/>
              </a:lnSpc>
              <a:buFont typeface="Wingdings" panose="05000000000000000000" pitchFamily="2" charset="2"/>
              <a:buChar char="Ø"/>
            </a:pPr>
            <a:r>
              <a:rPr lang="en-GB" sz="2400" dirty="0">
                <a:solidFill>
                  <a:schemeClr val="bg1"/>
                </a:solidFill>
              </a:rPr>
              <a:t>Specific forms of abuse and safeguarding you might see in your setting</a:t>
            </a:r>
          </a:p>
        </p:txBody>
      </p:sp>
    </p:spTree>
    <p:extLst>
      <p:ext uri="{BB962C8B-B14F-4D97-AF65-F5344CB8AC3E}">
        <p14:creationId xmlns:p14="http://schemas.microsoft.com/office/powerpoint/2010/main" val="1483783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7"/>
          <p:cNvSpPr txBox="1">
            <a:spLocks noGrp="1"/>
          </p:cNvSpPr>
          <p:nvPr>
            <p:ph type="title"/>
          </p:nvPr>
        </p:nvSpPr>
        <p:spPr>
          <a:xfrm>
            <a:off x="765744" y="593265"/>
            <a:ext cx="5715644" cy="77073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Safeguarding means …</a:t>
            </a:r>
            <a:endParaRPr sz="3400" dirty="0">
              <a:solidFill>
                <a:srgbClr val="12263F"/>
              </a:solidFill>
            </a:endParaRPr>
          </a:p>
        </p:txBody>
      </p:sp>
      <p:sp>
        <p:nvSpPr>
          <p:cNvPr id="431" name="Google Shape;431;p7"/>
          <p:cNvSpPr/>
          <p:nvPr/>
        </p:nvSpPr>
        <p:spPr>
          <a:xfrm>
            <a:off x="957474" y="1651717"/>
            <a:ext cx="3977781" cy="1980831"/>
          </a:xfrm>
          <a:prstGeom prst="roundRect">
            <a:avLst>
              <a:gd name="adj" fmla="val 8308"/>
            </a:avLst>
          </a:prstGeom>
          <a:solidFill>
            <a:srgbClr val="FE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Providing help and support to meet the needs of children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as soon as problems emerge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32" name="Google Shape;432;p7"/>
          <p:cNvSpPr/>
          <p:nvPr/>
        </p:nvSpPr>
        <p:spPr>
          <a:xfrm>
            <a:off x="5206652" y="1651717"/>
            <a:ext cx="6542762" cy="1254321"/>
          </a:xfrm>
          <a:prstGeom prst="roundRect">
            <a:avLst>
              <a:gd name="adj" fmla="val 8308"/>
            </a:avLst>
          </a:prstGeom>
          <a:solidFill>
            <a:srgbClr val="EC6D18">
              <a:alpha val="8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Protecting</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 children from maltreatment within or outside the home, including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online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33" name="Google Shape;433;p7"/>
          <p:cNvSpPr/>
          <p:nvPr/>
        </p:nvSpPr>
        <p:spPr>
          <a:xfrm>
            <a:off x="957474" y="3920269"/>
            <a:ext cx="3977781" cy="198068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Preventing</a:t>
            </a:r>
            <a:r>
              <a:rPr kumimoji="0" lang="en-GB" sz="2400" b="0" i="0" u="none" strike="noStrike" kern="0" cap="none" spc="0" normalizeH="0" baseline="0" noProof="0" dirty="0">
                <a:ln>
                  <a:noFill/>
                </a:ln>
                <a:solidFill>
                  <a:srgbClr val="FFFFFF"/>
                </a:solidFill>
                <a:effectLst/>
                <a:uLnTx/>
                <a:uFillTx/>
                <a:latin typeface="Arial"/>
                <a:ea typeface="Arial"/>
                <a:cs typeface="Arial"/>
                <a:sym typeface="Arial"/>
              </a:rPr>
              <a:t> impairment</a:t>
            </a:r>
            <a:br>
              <a:rPr kumimoji="0" lang="en-GB" sz="2400" b="0" i="0" u="none" strike="noStrike" kern="0" cap="none" spc="0" normalizeH="0" baseline="0" noProof="0" dirty="0">
                <a:ln>
                  <a:noFill/>
                </a:ln>
                <a:solidFill>
                  <a:srgbClr val="FFFFFF"/>
                </a:solidFill>
                <a:effectLst/>
                <a:uLnTx/>
                <a:uFillTx/>
                <a:latin typeface="Arial"/>
                <a:ea typeface="Arial"/>
                <a:cs typeface="Arial"/>
                <a:sym typeface="Arial"/>
              </a:rPr>
            </a:br>
            <a:r>
              <a:rPr kumimoji="0" lang="en-GB" sz="2400" b="0" i="0" u="none" strike="noStrike" kern="0" cap="none" spc="0" normalizeH="0" baseline="0" noProof="0" dirty="0">
                <a:ln>
                  <a:noFill/>
                </a:ln>
                <a:solidFill>
                  <a:srgbClr val="FFFFFF"/>
                </a:solidFill>
                <a:effectLst/>
                <a:uLnTx/>
                <a:uFillTx/>
                <a:latin typeface="Arial"/>
                <a:ea typeface="Arial"/>
                <a:cs typeface="Arial"/>
                <a:sym typeface="Arial"/>
              </a:rPr>
              <a:t>of children’s mental</a:t>
            </a:r>
            <a:br>
              <a:rPr kumimoji="0" lang="en-GB" sz="2400" b="0" i="0" u="none" strike="noStrike" kern="0" cap="none" spc="0" normalizeH="0" baseline="0" noProof="0" dirty="0">
                <a:ln>
                  <a:noFill/>
                </a:ln>
                <a:solidFill>
                  <a:srgbClr val="FFFFFF"/>
                </a:solidFill>
                <a:effectLst/>
                <a:uLnTx/>
                <a:uFillTx/>
                <a:latin typeface="Arial"/>
                <a:ea typeface="Arial"/>
                <a:cs typeface="Arial"/>
                <a:sym typeface="Arial"/>
              </a:rPr>
            </a:br>
            <a:r>
              <a:rPr kumimoji="0" lang="en-GB" sz="2400" b="0" i="0" u="none" strike="noStrike" kern="0" cap="none" spc="0" normalizeH="0" baseline="0" noProof="0" dirty="0">
                <a:ln>
                  <a:noFill/>
                </a:ln>
                <a:solidFill>
                  <a:srgbClr val="FFFFFF"/>
                </a:solidFill>
                <a:effectLst/>
                <a:uLnTx/>
                <a:uFillTx/>
                <a:latin typeface="Arial"/>
                <a:ea typeface="Arial"/>
                <a:cs typeface="Arial"/>
                <a:sym typeface="Arial"/>
              </a:rPr>
              <a:t>and physical health</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FFFFFF"/>
                </a:solidFill>
                <a:effectLst/>
                <a:uLnTx/>
                <a:uFillTx/>
                <a:latin typeface="Arial"/>
                <a:ea typeface="Arial"/>
                <a:cs typeface="Arial"/>
                <a:sym typeface="Arial"/>
              </a:rPr>
              <a:t>or development</a:t>
            </a:r>
            <a:endParaRPr kumimoji="0" sz="2400" b="1"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434" name="Google Shape;434;p7"/>
          <p:cNvSpPr/>
          <p:nvPr/>
        </p:nvSpPr>
        <p:spPr>
          <a:xfrm>
            <a:off x="5167815" y="3193759"/>
            <a:ext cx="3174519" cy="2707190"/>
          </a:xfrm>
          <a:prstGeom prst="roundRect">
            <a:avLst>
              <a:gd name="adj" fmla="val 8308"/>
            </a:avLst>
          </a:prstGeom>
          <a:solidFill>
            <a:srgbClr val="12263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FFFFFF"/>
                </a:solidFill>
                <a:effectLst/>
                <a:uLnTx/>
                <a:uFillTx/>
                <a:latin typeface="Arial"/>
                <a:ea typeface="Arial"/>
                <a:cs typeface="Arial"/>
                <a:sym typeface="Arial"/>
              </a:rPr>
              <a:t>Making sure children receive </a:t>
            </a: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safe and effective care</a:t>
            </a:r>
            <a:endParaRPr kumimoji="0" sz="24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435" name="Google Shape;435;p7"/>
          <p:cNvSpPr/>
          <p:nvPr/>
        </p:nvSpPr>
        <p:spPr>
          <a:xfrm>
            <a:off x="8574894" y="3193759"/>
            <a:ext cx="3174520" cy="2675346"/>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Taking action to enable all children to have the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best outcomes</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8"/>
          <p:cNvSpPr txBox="1">
            <a:spLocks noGrp="1"/>
          </p:cNvSpPr>
          <p:nvPr>
            <p:ph type="title"/>
          </p:nvPr>
        </p:nvSpPr>
        <p:spPr>
          <a:xfrm>
            <a:off x="838200" y="672898"/>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dirty="0">
                <a:solidFill>
                  <a:srgbClr val="12263F"/>
                </a:solidFill>
              </a:rPr>
              <a:t>Abuse is more common than you may think</a:t>
            </a:r>
            <a:endParaRPr sz="3400" dirty="0">
              <a:solidFill>
                <a:srgbClr val="12263F"/>
              </a:solidFill>
            </a:endParaRPr>
          </a:p>
        </p:txBody>
      </p:sp>
      <p:sp>
        <p:nvSpPr>
          <p:cNvPr id="442" name="Google Shape;442;p8"/>
          <p:cNvSpPr txBox="1"/>
          <p:nvPr/>
        </p:nvSpPr>
        <p:spPr>
          <a:xfrm>
            <a:off x="838200" y="1516435"/>
            <a:ext cx="9338733" cy="418163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We don’t know how many children experience abuse, and we may never know.</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However, data suggests that:</a:t>
            </a: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1 in           children in the UK have been sexually abused.</a:t>
            </a: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1 in           children in the UK have been physically abused.</a:t>
            </a: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1 in           children in the UK have experienced neglect.</a:t>
            </a: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Around                 of child sexual abuse is by other children.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Online grooming crimes against children have                                in the last 7 years.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3" name="Google Shape;443;p8"/>
          <p:cNvSpPr/>
          <p:nvPr/>
        </p:nvSpPr>
        <p:spPr>
          <a:xfrm>
            <a:off x="1485263" y="2936202"/>
            <a:ext cx="529804" cy="400110"/>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20</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4" name="Google Shape;444;p8"/>
          <p:cNvSpPr/>
          <p:nvPr/>
        </p:nvSpPr>
        <p:spPr>
          <a:xfrm>
            <a:off x="1475457" y="3672710"/>
            <a:ext cx="529804" cy="400110"/>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14</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5" name="Google Shape;445;p8"/>
          <p:cNvSpPr/>
          <p:nvPr/>
        </p:nvSpPr>
        <p:spPr>
          <a:xfrm>
            <a:off x="1475457" y="4468713"/>
            <a:ext cx="529804" cy="400110"/>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10</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6" name="Google Shape;446;p8"/>
          <p:cNvSpPr/>
          <p:nvPr/>
        </p:nvSpPr>
        <p:spPr>
          <a:xfrm>
            <a:off x="1832763" y="5141510"/>
            <a:ext cx="1045599" cy="400110"/>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a third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7" name="Google Shape;447;p8"/>
          <p:cNvSpPr/>
          <p:nvPr/>
        </p:nvSpPr>
        <p:spPr>
          <a:xfrm>
            <a:off x="6096000" y="5677118"/>
            <a:ext cx="2176085" cy="400110"/>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almost doubled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8" name="Google Shape;448;p8"/>
          <p:cNvSpPr/>
          <p:nvPr/>
        </p:nvSpPr>
        <p:spPr>
          <a:xfrm>
            <a:off x="10057942" y="2051446"/>
            <a:ext cx="1295858" cy="3355806"/>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2263F"/>
        </a:solidFill>
        <a:effectLst/>
      </p:bgPr>
    </p:bg>
    <p:spTree>
      <p:nvGrpSpPr>
        <p:cNvPr id="1" name="Shape 413"/>
        <p:cNvGrpSpPr/>
        <p:nvPr/>
      </p:nvGrpSpPr>
      <p:grpSpPr>
        <a:xfrm>
          <a:off x="0" y="0"/>
          <a:ext cx="0" cy="0"/>
          <a:chOff x="0" y="0"/>
          <a:chExt cx="0" cy="0"/>
        </a:xfrm>
      </p:grpSpPr>
      <p:sp>
        <p:nvSpPr>
          <p:cNvPr id="414" name="Google Shape;414;p6"/>
          <p:cNvSpPr/>
          <p:nvPr/>
        </p:nvSpPr>
        <p:spPr>
          <a:xfrm>
            <a:off x="2076969" y="1547687"/>
            <a:ext cx="8351984"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415" name="Google Shape;415;p6"/>
          <p:cNvSpPr/>
          <p:nvPr/>
        </p:nvSpPr>
        <p:spPr>
          <a:xfrm>
            <a:off x="2980586" y="2874870"/>
            <a:ext cx="5499065" cy="1075802"/>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600"/>
              <a:buFont typeface="Arial"/>
              <a:buNone/>
              <a:tabLst/>
              <a:defRPr/>
            </a:pPr>
            <a:r>
              <a:rPr kumimoji="0" lang="en-GB" sz="3600" b="1" i="0" u="none" strike="noStrike" kern="0" cap="none" spc="0" normalizeH="0" baseline="0" noProof="0" dirty="0">
                <a:ln>
                  <a:noFill/>
                </a:ln>
                <a:solidFill>
                  <a:srgbClr val="12263F"/>
                </a:solidFill>
                <a:effectLst/>
                <a:uLnTx/>
                <a:uFillTx/>
                <a:latin typeface="Arial"/>
                <a:ea typeface="Arial"/>
                <a:cs typeface="Arial"/>
                <a:sym typeface="Arial"/>
              </a:rPr>
              <a:t>What is safeguarding?</a:t>
            </a:r>
            <a:endParaRPr kumimoji="0" sz="3600" b="1"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416" name="Google Shape;416;p6"/>
          <p:cNvPicPr preferRelativeResize="0"/>
          <p:nvPr/>
        </p:nvPicPr>
        <p:blipFill rotWithShape="1">
          <a:blip r:embed="rId3">
            <a:alphaModFix/>
          </a:blip>
          <a:srcRect/>
          <a:stretch/>
        </p:blipFill>
        <p:spPr>
          <a:xfrm>
            <a:off x="8460777" y="1809047"/>
            <a:ext cx="1288638" cy="3100387"/>
          </a:xfrm>
          <a:prstGeom prst="rect">
            <a:avLst/>
          </a:prstGeom>
          <a:noFill/>
          <a:ln>
            <a:noFill/>
          </a:ln>
        </p:spPr>
      </p:pic>
      <p:grpSp>
        <p:nvGrpSpPr>
          <p:cNvPr id="417" name="Google Shape;417;p6"/>
          <p:cNvGrpSpPr/>
          <p:nvPr/>
        </p:nvGrpSpPr>
        <p:grpSpPr>
          <a:xfrm>
            <a:off x="442426" y="311391"/>
            <a:ext cx="410503" cy="3202573"/>
            <a:chOff x="1327928" y="344887"/>
            <a:chExt cx="425700" cy="3321135"/>
          </a:xfrm>
        </p:grpSpPr>
        <p:sp>
          <p:nvSpPr>
            <p:cNvPr id="418" name="Google Shape;418;p6"/>
            <p:cNvSpPr/>
            <p:nvPr/>
          </p:nvSpPr>
          <p:spPr>
            <a:xfrm rot="5400000">
              <a:off x="1231218" y="441597"/>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19" name="Google Shape;419;p6"/>
            <p:cNvSpPr/>
            <p:nvPr/>
          </p:nvSpPr>
          <p:spPr>
            <a:xfrm rot="5400000">
              <a:off x="1231218" y="99167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20" name="Google Shape;420;p6"/>
            <p:cNvSpPr/>
            <p:nvPr/>
          </p:nvSpPr>
          <p:spPr>
            <a:xfrm rot="5400000">
              <a:off x="1231218" y="154175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21" name="Google Shape;421;p6"/>
            <p:cNvSpPr/>
            <p:nvPr/>
          </p:nvSpPr>
          <p:spPr>
            <a:xfrm rot="5400000">
              <a:off x="1231218" y="209183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22" name="Google Shape;422;p6"/>
            <p:cNvSpPr/>
            <p:nvPr/>
          </p:nvSpPr>
          <p:spPr>
            <a:xfrm rot="5400000">
              <a:off x="1231218" y="2622859"/>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23" name="Google Shape;423;p6"/>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424" name="Google Shape;424;p6"/>
          <p:cNvSpPr txBox="1"/>
          <p:nvPr/>
        </p:nvSpPr>
        <p:spPr>
          <a:xfrm>
            <a:off x="1077518"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Section 1</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9"/>
          <p:cNvSpPr/>
          <p:nvPr/>
        </p:nvSpPr>
        <p:spPr>
          <a:xfrm>
            <a:off x="817312" y="1717180"/>
            <a:ext cx="2205428" cy="3924796"/>
          </a:xfrm>
          <a:prstGeom prst="roundRect">
            <a:avLst>
              <a:gd name="adj" fmla="val 8245"/>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455" name="Google Shape;455;p9"/>
          <p:cNvSpPr/>
          <p:nvPr/>
        </p:nvSpPr>
        <p:spPr>
          <a:xfrm>
            <a:off x="838200" y="4027671"/>
            <a:ext cx="2184540" cy="1938992"/>
          </a:xfrm>
          <a:prstGeom prst="roundRect">
            <a:avLst>
              <a:gd name="adj" fmla="val 9174"/>
            </a:avLst>
          </a:prstGeom>
          <a:solidFill>
            <a:srgbClr val="FFE67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32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Insert number here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56" name="Google Shape;456;p9"/>
          <p:cNvSpPr/>
          <p:nvPr/>
        </p:nvSpPr>
        <p:spPr>
          <a:xfrm>
            <a:off x="9061204" y="1717180"/>
            <a:ext cx="2205428" cy="3924796"/>
          </a:xfrm>
          <a:prstGeom prst="roundRect">
            <a:avLst>
              <a:gd name="adj" fmla="val 8245"/>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457" name="Google Shape;457;p9"/>
          <p:cNvSpPr/>
          <p:nvPr/>
        </p:nvSpPr>
        <p:spPr>
          <a:xfrm>
            <a:off x="6289429" y="1717180"/>
            <a:ext cx="2205428" cy="3924796"/>
          </a:xfrm>
          <a:prstGeom prst="roundRect">
            <a:avLst>
              <a:gd name="adj" fmla="val 8245"/>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458" name="Google Shape;458;p9"/>
          <p:cNvSpPr/>
          <p:nvPr/>
        </p:nvSpPr>
        <p:spPr>
          <a:xfrm>
            <a:off x="3560514" y="1717180"/>
            <a:ext cx="2205428" cy="3924796"/>
          </a:xfrm>
          <a:prstGeom prst="roundRect">
            <a:avLst>
              <a:gd name="adj" fmla="val 8245"/>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459" name="Google Shape;459;p9"/>
          <p:cNvSpPr txBox="1">
            <a:spLocks noGrp="1"/>
          </p:cNvSpPr>
          <p:nvPr>
            <p:ph type="title"/>
          </p:nvPr>
        </p:nvSpPr>
        <p:spPr>
          <a:xfrm>
            <a:off x="838200" y="795740"/>
            <a:ext cx="10044113" cy="87481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It could happen here… and it does</a:t>
            </a:r>
            <a:br>
              <a:rPr lang="en-GB" sz="3400" dirty="0">
                <a:solidFill>
                  <a:srgbClr val="12263F"/>
                </a:solidFill>
              </a:rPr>
            </a:br>
            <a:r>
              <a:rPr lang="en-GB" sz="2000" b="0" i="1" dirty="0">
                <a:solidFill>
                  <a:srgbClr val="12263F"/>
                </a:solidFill>
              </a:rPr>
              <a:t>Data taken from Autumn and Spring ADDOs 25-26</a:t>
            </a:r>
            <a:endParaRPr sz="3400" b="0" i="1" dirty="0">
              <a:solidFill>
                <a:srgbClr val="12263F"/>
              </a:solidFill>
            </a:endParaRPr>
          </a:p>
        </p:txBody>
      </p:sp>
      <p:sp>
        <p:nvSpPr>
          <p:cNvPr id="460" name="Google Shape;460;p9"/>
          <p:cNvSpPr txBox="1"/>
          <p:nvPr/>
        </p:nvSpPr>
        <p:spPr>
          <a:xfrm>
            <a:off x="3796778" y="1957447"/>
            <a:ext cx="1702885" cy="156966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2. Number of referrals to our local authority:</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1" name="Google Shape;461;p9"/>
          <p:cNvSpPr txBox="1"/>
          <p:nvPr/>
        </p:nvSpPr>
        <p:spPr>
          <a:xfrm>
            <a:off x="925285" y="1957447"/>
            <a:ext cx="2018994" cy="19389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1. Number of safeguarding reports made by staff last year: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2" name="Google Shape;462;p9"/>
          <p:cNvSpPr txBox="1"/>
          <p:nvPr/>
        </p:nvSpPr>
        <p:spPr>
          <a:xfrm>
            <a:off x="6554496" y="1957447"/>
            <a:ext cx="1691538" cy="156966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3. Number</a:t>
            </a: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of child protection plans: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3" name="Google Shape;463;p9"/>
          <p:cNvSpPr txBox="1"/>
          <p:nvPr/>
        </p:nvSpPr>
        <p:spPr>
          <a:xfrm>
            <a:off x="9326722" y="1957447"/>
            <a:ext cx="1691538" cy="120032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4. Number of children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in need: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4" name="Google Shape;464;p9"/>
          <p:cNvSpPr/>
          <p:nvPr/>
        </p:nvSpPr>
        <p:spPr>
          <a:xfrm>
            <a:off x="3567113" y="4027671"/>
            <a:ext cx="2184540" cy="1938992"/>
          </a:xfrm>
          <a:prstGeom prst="roundRect">
            <a:avLst>
              <a:gd name="adj" fmla="val 9174"/>
            </a:avLst>
          </a:prstGeom>
          <a:solidFill>
            <a:srgbClr val="FFE67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32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Insert number here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5" name="Google Shape;465;p9"/>
          <p:cNvSpPr/>
          <p:nvPr/>
        </p:nvSpPr>
        <p:spPr>
          <a:xfrm>
            <a:off x="6292072" y="4016867"/>
            <a:ext cx="2184540" cy="1938992"/>
          </a:xfrm>
          <a:prstGeom prst="roundRect">
            <a:avLst>
              <a:gd name="adj" fmla="val 9174"/>
            </a:avLst>
          </a:prstGeom>
          <a:solidFill>
            <a:srgbClr val="FFE67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32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Insert number here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6" name="Google Shape;466;p9"/>
          <p:cNvSpPr/>
          <p:nvPr/>
        </p:nvSpPr>
        <p:spPr>
          <a:xfrm>
            <a:off x="9067802" y="4027671"/>
            <a:ext cx="2184540" cy="1938992"/>
          </a:xfrm>
          <a:prstGeom prst="roundRect">
            <a:avLst>
              <a:gd name="adj" fmla="val 9174"/>
            </a:avLst>
          </a:prstGeom>
          <a:solidFill>
            <a:srgbClr val="FFE67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32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Insert number here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10"/>
          <p:cNvSpPr/>
          <p:nvPr/>
        </p:nvSpPr>
        <p:spPr>
          <a:xfrm>
            <a:off x="1266044" y="1338890"/>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473" name="Google Shape;473;p10"/>
          <p:cNvSpPr txBox="1">
            <a:spLocks noGrp="1"/>
          </p:cNvSpPr>
          <p:nvPr>
            <p:ph type="title"/>
          </p:nvPr>
        </p:nvSpPr>
        <p:spPr>
          <a:xfrm>
            <a:off x="1769229" y="1554741"/>
            <a:ext cx="10515600" cy="7204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dirty="0"/>
              <a:t>Reflection task</a:t>
            </a:r>
            <a:endParaRPr dirty="0"/>
          </a:p>
        </p:txBody>
      </p:sp>
      <p:sp>
        <p:nvSpPr>
          <p:cNvPr id="474" name="Google Shape;474;p10"/>
          <p:cNvSpPr txBox="1"/>
          <p:nvPr/>
        </p:nvSpPr>
        <p:spPr>
          <a:xfrm>
            <a:off x="1690206" y="2097198"/>
            <a:ext cx="6206068" cy="266360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2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What do you think the 3 most common safeguarding issues are in our school?</a:t>
            </a: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Why do you think these are the most common issues in our context?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2200"/>
              </a:spcBef>
              <a:spcAft>
                <a:spcPts val="0"/>
              </a:spcAft>
              <a:buClr>
                <a:srgbClr val="12263F"/>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Share your thoughts with the person next to you.</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475" name="Google Shape;475;p10" descr="A yellow and blue light bulb&#10;&#10;Description automatically generated"/>
          <p:cNvPicPr preferRelativeResize="0"/>
          <p:nvPr/>
        </p:nvPicPr>
        <p:blipFill rotWithShape="1">
          <a:blip r:embed="rId3">
            <a:alphaModFix/>
          </a:blip>
          <a:srcRect/>
          <a:stretch/>
        </p:blipFill>
        <p:spPr>
          <a:xfrm>
            <a:off x="8634088" y="2635414"/>
            <a:ext cx="2539999" cy="255801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11"/>
          <p:cNvSpPr txBox="1">
            <a:spLocks noGrp="1"/>
          </p:cNvSpPr>
          <p:nvPr>
            <p:ph type="title"/>
          </p:nvPr>
        </p:nvSpPr>
        <p:spPr>
          <a:xfrm>
            <a:off x="1007535" y="823385"/>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dirty="0">
                <a:solidFill>
                  <a:srgbClr val="12263F"/>
                </a:solidFill>
              </a:rPr>
              <a:t>Our most common safeguarding issues</a:t>
            </a:r>
            <a:endParaRPr sz="3400" dirty="0">
              <a:solidFill>
                <a:srgbClr val="12263F"/>
              </a:solidFill>
            </a:endParaRPr>
          </a:p>
        </p:txBody>
      </p:sp>
      <p:sp>
        <p:nvSpPr>
          <p:cNvPr id="483" name="Google Shape;483;p11"/>
          <p:cNvSpPr txBox="1"/>
          <p:nvPr/>
        </p:nvSpPr>
        <p:spPr>
          <a:xfrm>
            <a:off x="1007535" y="1948049"/>
            <a:ext cx="9200116" cy="1547394"/>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2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Issue 1</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Issue 2</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Issue 3</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84" name="Google Shape;484;p11"/>
          <p:cNvSpPr txBox="1"/>
          <p:nvPr/>
        </p:nvSpPr>
        <p:spPr>
          <a:xfrm>
            <a:off x="1007535" y="3734483"/>
            <a:ext cx="10515600" cy="582829"/>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800"/>
              <a:buFont typeface="Arial"/>
              <a:buNone/>
              <a:tabLst/>
              <a:defRPr/>
            </a:pPr>
            <a:r>
              <a:rPr kumimoji="0" lang="en-GB" sz="28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And in our local area</a:t>
            </a:r>
            <a:endParaRPr kumimoji="0" sz="28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p:txBody>
      </p:sp>
      <p:sp>
        <p:nvSpPr>
          <p:cNvPr id="485" name="Google Shape;485;p11"/>
          <p:cNvSpPr txBox="1"/>
          <p:nvPr/>
        </p:nvSpPr>
        <p:spPr>
          <a:xfrm>
            <a:off x="1007535" y="4602700"/>
            <a:ext cx="9200116" cy="1547394"/>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2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Issue 1</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Issue 2</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Issue 3</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486" name="Google Shape;486;p11" descr="A yellow and blue logo&#10;&#10;Description automatically generated"/>
          <p:cNvPicPr preferRelativeResize="0"/>
          <p:nvPr/>
        </p:nvPicPr>
        <p:blipFill rotWithShape="1">
          <a:blip r:embed="rId3">
            <a:alphaModFix/>
          </a:blip>
          <a:srcRect/>
          <a:stretch/>
        </p:blipFill>
        <p:spPr>
          <a:xfrm>
            <a:off x="8849785" y="2327950"/>
            <a:ext cx="2673350" cy="269231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2263F"/>
        </a:solidFill>
        <a:effectLst/>
      </p:bgPr>
    </p:bg>
    <p:spTree>
      <p:nvGrpSpPr>
        <p:cNvPr id="1" name="Shape 491"/>
        <p:cNvGrpSpPr/>
        <p:nvPr/>
      </p:nvGrpSpPr>
      <p:grpSpPr>
        <a:xfrm>
          <a:off x="0" y="0"/>
          <a:ext cx="0" cy="0"/>
          <a:chOff x="0" y="0"/>
          <a:chExt cx="0" cy="0"/>
        </a:xfrm>
      </p:grpSpPr>
      <p:grpSp>
        <p:nvGrpSpPr>
          <p:cNvPr id="492" name="Google Shape;492;p12"/>
          <p:cNvGrpSpPr/>
          <p:nvPr/>
        </p:nvGrpSpPr>
        <p:grpSpPr>
          <a:xfrm>
            <a:off x="442426" y="311391"/>
            <a:ext cx="410503" cy="3202573"/>
            <a:chOff x="1327928" y="344887"/>
            <a:chExt cx="425700" cy="3321135"/>
          </a:xfrm>
        </p:grpSpPr>
        <p:sp>
          <p:nvSpPr>
            <p:cNvPr id="493" name="Google Shape;493;p12"/>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94" name="Google Shape;494;p12"/>
            <p:cNvSpPr/>
            <p:nvPr/>
          </p:nvSpPr>
          <p:spPr>
            <a:xfrm rot="5400000">
              <a:off x="1231218" y="991676"/>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95" name="Google Shape;495;p12"/>
            <p:cNvSpPr/>
            <p:nvPr/>
          </p:nvSpPr>
          <p:spPr>
            <a:xfrm rot="5400000">
              <a:off x="1231218" y="154175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96" name="Google Shape;496;p12"/>
            <p:cNvSpPr/>
            <p:nvPr/>
          </p:nvSpPr>
          <p:spPr>
            <a:xfrm rot="5400000">
              <a:off x="1231218" y="209183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97" name="Google Shape;497;p12"/>
            <p:cNvSpPr/>
            <p:nvPr/>
          </p:nvSpPr>
          <p:spPr>
            <a:xfrm rot="5400000">
              <a:off x="1231218" y="2622859"/>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98" name="Google Shape;498;p12"/>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499" name="Google Shape;499;p12"/>
          <p:cNvSpPr/>
          <p:nvPr/>
        </p:nvSpPr>
        <p:spPr>
          <a:xfrm>
            <a:off x="1871663" y="1558112"/>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500" name="Google Shape;500;p12"/>
          <p:cNvSpPr/>
          <p:nvPr/>
        </p:nvSpPr>
        <p:spPr>
          <a:xfrm>
            <a:off x="2628900" y="2367355"/>
            <a:ext cx="5947003" cy="2034564"/>
          </a:xfrm>
          <a:prstGeom prst="roundRect">
            <a:avLst>
              <a:gd name="adj" fmla="val 3943"/>
            </a:avLst>
          </a:prstGeom>
          <a:solidFill>
            <a:srgbClr val="FFC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600"/>
              <a:buFont typeface="Arial"/>
              <a:buNone/>
              <a:tabLst/>
              <a:defRPr/>
            </a:pPr>
            <a:r>
              <a:rPr kumimoji="0" lang="en-GB" sz="3600" b="1" i="0" u="none" strike="noStrike" kern="0" cap="none" spc="0" normalizeH="0" baseline="0" noProof="0" dirty="0">
                <a:ln>
                  <a:noFill/>
                </a:ln>
                <a:solidFill>
                  <a:srgbClr val="12263F"/>
                </a:solidFill>
                <a:effectLst/>
                <a:uLnTx/>
                <a:uFillTx/>
                <a:latin typeface="Arial"/>
                <a:ea typeface="Arial"/>
                <a:cs typeface="Arial"/>
                <a:sym typeface="Arial"/>
              </a:rPr>
              <a:t>What does safeguarding mean for me?</a:t>
            </a:r>
            <a:endParaRPr kumimoji="0" sz="3600" b="1"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501" name="Google Shape;501;p12"/>
          <p:cNvPicPr preferRelativeResize="0"/>
          <p:nvPr/>
        </p:nvPicPr>
        <p:blipFill rotWithShape="1">
          <a:blip r:embed="rId3">
            <a:alphaModFix/>
          </a:blip>
          <a:srcRect/>
          <a:stretch/>
        </p:blipFill>
        <p:spPr>
          <a:xfrm>
            <a:off x="8557029" y="1819472"/>
            <a:ext cx="1288638" cy="3100387"/>
          </a:xfrm>
          <a:prstGeom prst="rect">
            <a:avLst/>
          </a:prstGeom>
          <a:noFill/>
          <a:ln>
            <a:noFill/>
          </a:ln>
        </p:spPr>
      </p:pic>
      <p:sp>
        <p:nvSpPr>
          <p:cNvPr id="502" name="Google Shape;502;p12"/>
          <p:cNvSpPr txBox="1"/>
          <p:nvPr/>
        </p:nvSpPr>
        <p:spPr>
          <a:xfrm>
            <a:off x="1045434"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Section 2</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13"/>
          <p:cNvSpPr txBox="1">
            <a:spLocks noGrp="1"/>
          </p:cNvSpPr>
          <p:nvPr>
            <p:ph type="title"/>
          </p:nvPr>
        </p:nvSpPr>
        <p:spPr>
          <a:xfrm>
            <a:off x="838200" y="484057"/>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dirty="0">
                <a:solidFill>
                  <a:srgbClr val="12263F"/>
                </a:solidFill>
              </a:rPr>
              <a:t>Changes to Keeping Children Safe in Education </a:t>
            </a:r>
            <a:br>
              <a:rPr lang="en-GB" sz="3400" dirty="0">
                <a:solidFill>
                  <a:srgbClr val="12263F"/>
                </a:solidFill>
              </a:rPr>
            </a:br>
            <a:r>
              <a:rPr lang="en-GB" sz="3400" dirty="0">
                <a:solidFill>
                  <a:srgbClr val="12263F"/>
                </a:solidFill>
              </a:rPr>
              <a:t>and what they mean for you</a:t>
            </a:r>
            <a:endParaRPr sz="3400" dirty="0">
              <a:solidFill>
                <a:srgbClr val="12263F"/>
              </a:solidFill>
            </a:endParaRPr>
          </a:p>
        </p:txBody>
      </p:sp>
      <p:pic>
        <p:nvPicPr>
          <p:cNvPr id="509" name="Google Shape;509;p13"/>
          <p:cNvPicPr preferRelativeResize="0"/>
          <p:nvPr/>
        </p:nvPicPr>
        <p:blipFill rotWithShape="1">
          <a:blip r:embed="rId3">
            <a:alphaModFix/>
          </a:blip>
          <a:srcRect/>
          <a:stretch/>
        </p:blipFill>
        <p:spPr>
          <a:xfrm>
            <a:off x="9247275" y="1636564"/>
            <a:ext cx="2106525" cy="4636645"/>
          </a:xfrm>
          <a:prstGeom prst="rect">
            <a:avLst/>
          </a:prstGeom>
          <a:noFill/>
          <a:ln>
            <a:noFill/>
          </a:ln>
        </p:spPr>
      </p:pic>
      <p:sp>
        <p:nvSpPr>
          <p:cNvPr id="510" name="Google Shape;510;p13"/>
          <p:cNvSpPr txBox="1"/>
          <p:nvPr/>
        </p:nvSpPr>
        <p:spPr>
          <a:xfrm>
            <a:off x="471053" y="1667082"/>
            <a:ext cx="8589820" cy="4893607"/>
          </a:xfrm>
          <a:prstGeom prst="rect">
            <a:avLst/>
          </a:prstGeom>
          <a:noFill/>
          <a:ln>
            <a:noFill/>
          </a:ln>
        </p:spPr>
        <p:txBody>
          <a:bodyPr spcFirstLastPara="1" wrap="square" lIns="91425" tIns="45700" rIns="91425" bIns="45700" anchor="t" anchorCtr="0">
            <a:spAutoFit/>
          </a:bodyPr>
          <a:lstStyle/>
          <a:p>
            <a:pPr marL="45720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Guidance on </a:t>
            </a:r>
            <a:r>
              <a:rPr kumimoji="0" lang="en-GB" sz="2400" b="0" i="0" u="none" strike="noStrike" kern="0" cap="none" spc="0" normalizeH="0" baseline="0" noProof="0" dirty="0">
                <a:ln>
                  <a:noFill/>
                </a:ln>
                <a:solidFill>
                  <a:srgbClr val="12263F"/>
                </a:solidFill>
                <a:effectLst/>
                <a:uLnTx/>
                <a:uFillTx/>
                <a:latin typeface="Arial"/>
                <a:cs typeface="Arial"/>
                <a:sym typeface="Arial"/>
              </a:rPr>
              <a:t>s</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upporting pupils who are questioning their gender</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Mobile phones in school</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Serious violence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742950" marR="0" lvl="1" indent="-13335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cs typeface="Arial"/>
                <a:sym typeface="Arial"/>
              </a:rPr>
              <a:t>Harmful sexual behaviour (HSB), s</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exual harassment and sexual violence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All staff expected to read part 1 of KCSIE in full</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14"/>
          <p:cNvSpPr txBox="1">
            <a:spLocks noGrp="1"/>
          </p:cNvSpPr>
          <p:nvPr>
            <p:ph type="title"/>
          </p:nvPr>
        </p:nvSpPr>
        <p:spPr>
          <a:xfrm>
            <a:off x="765982" y="161566"/>
            <a:ext cx="11148927" cy="82884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Supporting pupils who are questioning their gender</a:t>
            </a:r>
            <a:endParaRPr sz="3400" dirty="0">
              <a:solidFill>
                <a:srgbClr val="12263F"/>
              </a:solidFill>
            </a:endParaRPr>
          </a:p>
        </p:txBody>
      </p:sp>
      <p:sp>
        <p:nvSpPr>
          <p:cNvPr id="517" name="Google Shape;517;p14"/>
          <p:cNvSpPr/>
          <p:nvPr/>
        </p:nvSpPr>
        <p:spPr>
          <a:xfrm>
            <a:off x="588732" y="1379037"/>
            <a:ext cx="7602251" cy="702453"/>
          </a:xfrm>
          <a:prstGeom prst="roundRect">
            <a:avLst>
              <a:gd name="adj" fmla="val 16667"/>
            </a:avLst>
          </a:prstGeom>
          <a:solidFill>
            <a:srgbClr val="F0F0F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As a school, we should not </a:t>
            </a:r>
            <a:r>
              <a:rPr kumimoji="0" lang="en-GB" sz="1800" b="0" i="0" u="none" strike="noStrike" kern="0" cap="none" spc="0" normalizeH="0" baseline="0" noProof="0" dirty="0">
                <a:ln>
                  <a:noFill/>
                </a:ln>
                <a:solidFill>
                  <a:srgbClr val="12263F"/>
                </a:solidFill>
                <a:effectLst/>
                <a:uLnTx/>
                <a:uFillTx/>
                <a:latin typeface="Arial"/>
                <a:cs typeface="Arial"/>
                <a:sym typeface="Arial"/>
              </a:rPr>
              <a:t>“</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initiate any action” on social transition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18" name="Google Shape;518;p14"/>
          <p:cNvSpPr/>
          <p:nvPr/>
        </p:nvSpPr>
        <p:spPr>
          <a:xfrm>
            <a:off x="588731" y="2409199"/>
            <a:ext cx="7602251" cy="891940"/>
          </a:xfrm>
          <a:prstGeom prst="roundRect">
            <a:avLst>
              <a:gd name="adj" fmla="val 16667"/>
            </a:avLst>
          </a:prstGeom>
          <a:solidFill>
            <a:srgbClr val="F0F0F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cs typeface="Arial"/>
                <a:sym typeface="Arial"/>
              </a:rPr>
              <a:t>Staff</a:t>
            </a:r>
            <a:r>
              <a:rPr kumimoji="0" lang="en-GB" sz="1800" b="1" i="0" u="none" strike="noStrike" kern="0" cap="none" spc="0" normalizeH="0" baseline="0" noProof="0" dirty="0">
                <a:ln>
                  <a:noFill/>
                </a:ln>
                <a:solidFill>
                  <a:srgbClr val="12263F"/>
                </a:solidFill>
                <a:effectLst/>
                <a:uLnTx/>
                <a:uFillTx/>
                <a:latin typeface="Arial"/>
                <a:cs typeface="Arial"/>
                <a:sym typeface="Arial"/>
              </a:rPr>
              <a:t> </a:t>
            </a:r>
            <a:r>
              <a:rPr kumimoji="0" lang="en-GB" sz="1800" b="0" i="0" u="none" strike="noStrike" kern="0" cap="none" spc="0" normalizeH="0" baseline="0" noProof="0" dirty="0">
                <a:ln>
                  <a:noFill/>
                </a:ln>
                <a:solidFill>
                  <a:srgbClr val="12263F"/>
                </a:solidFill>
                <a:effectLst/>
                <a:uLnTx/>
                <a:uFillTx/>
                <a:latin typeface="Arial"/>
                <a:cs typeface="Arial"/>
                <a:sym typeface="Arial"/>
              </a:rPr>
              <a:t>shouldn’t</a:t>
            </a:r>
            <a:r>
              <a:rPr kumimoji="0" lang="en-GB" sz="1800" b="1" i="0" u="none" strike="noStrike" kern="0" cap="none" spc="0" normalizeH="0" baseline="0" noProof="0" dirty="0">
                <a:ln>
                  <a:noFill/>
                </a:ln>
                <a:solidFill>
                  <a:srgbClr val="12263F"/>
                </a:solidFill>
                <a:effectLst/>
                <a:uLnTx/>
                <a:uFillTx/>
                <a:latin typeface="Arial"/>
                <a:cs typeface="Arial"/>
                <a:sym typeface="Arial"/>
              </a:rPr>
              <a:t> </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adopt any changes related to social transition </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unless a decision has been made by the school, and parents/carers hav</a:t>
            </a:r>
            <a:r>
              <a:rPr kumimoji="0" lang="en-GB" sz="1800" b="0" i="0" u="none" strike="noStrike" kern="0" cap="none" spc="0" normalizeH="0" baseline="0" noProof="0" dirty="0">
                <a:ln>
                  <a:noFill/>
                </a:ln>
                <a:solidFill>
                  <a:srgbClr val="12263F"/>
                </a:solidFill>
                <a:effectLst/>
                <a:uLnTx/>
                <a:uFillTx/>
                <a:latin typeface="Arial"/>
                <a:cs typeface="Arial"/>
                <a:sym typeface="Arial"/>
              </a:rPr>
              <a:t>e been involved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19" name="Google Shape;519;p14"/>
          <p:cNvSpPr/>
          <p:nvPr/>
        </p:nvSpPr>
        <p:spPr>
          <a:xfrm>
            <a:off x="588731" y="3439361"/>
            <a:ext cx="7602251" cy="702453"/>
          </a:xfrm>
          <a:prstGeom prst="roundRect">
            <a:avLst>
              <a:gd name="adj" fmla="val 16667"/>
            </a:avLst>
          </a:prstGeom>
          <a:solidFill>
            <a:srgbClr val="F0F0F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In the “vast majority” of cases, w</a:t>
            </a:r>
            <a:r>
              <a:rPr kumimoji="0" lang="en-GB" sz="1800" b="0" i="0" u="none" strike="noStrike" kern="0" cap="none" spc="0" normalizeH="0" baseline="0" noProof="0" dirty="0">
                <a:ln>
                  <a:noFill/>
                </a:ln>
                <a:solidFill>
                  <a:srgbClr val="12263F"/>
                </a:solidFill>
                <a:effectLst/>
                <a:uLnTx/>
                <a:uFillTx/>
                <a:latin typeface="Arial"/>
                <a:cs typeface="Arial"/>
                <a:sym typeface="Arial"/>
              </a:rPr>
              <a:t>e’ll</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 inform parents/carers of a pupil’s request to socially transition</a:t>
            </a:r>
            <a:r>
              <a:rPr kumimoji="0" lang="en-GB" sz="1800" b="0" i="0" u="none" strike="noStrike" kern="0" cap="none" spc="0" normalizeH="0" baseline="0" noProof="0" dirty="0">
                <a:ln>
                  <a:noFill/>
                </a:ln>
                <a:solidFill>
                  <a:srgbClr val="12263F"/>
                </a:solidFill>
                <a:effectLst/>
                <a:uLnTx/>
                <a:uFillTx/>
                <a:latin typeface="Arial"/>
                <a:cs typeface="Arial"/>
                <a:sym typeface="Arial"/>
              </a:rPr>
              <a:t> except in “rare circumstances”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20" name="Google Shape;520;p14"/>
          <p:cNvSpPr/>
          <p:nvPr/>
        </p:nvSpPr>
        <p:spPr>
          <a:xfrm>
            <a:off x="588731" y="4469523"/>
            <a:ext cx="7602251" cy="702453"/>
          </a:xfrm>
          <a:prstGeom prst="roundRect">
            <a:avLst>
              <a:gd name="adj" fmla="val 16667"/>
            </a:avLst>
          </a:prstGeom>
          <a:solidFill>
            <a:srgbClr val="F0F0F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Schools must not allow pupils into facilities designated for the opposite sex, including toilets, changing rooms and residential accommodation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21" name="Google Shape;521;p14"/>
          <p:cNvSpPr/>
          <p:nvPr/>
        </p:nvSpPr>
        <p:spPr>
          <a:xfrm>
            <a:off x="8835218" y="1399186"/>
            <a:ext cx="2768050" cy="4944941"/>
          </a:xfrm>
          <a:prstGeom prst="roundRect">
            <a:avLst>
              <a:gd name="adj" fmla="val 9174"/>
            </a:avLst>
          </a:prstGeom>
          <a:solidFill>
            <a:srgbClr val="FFE67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12263F"/>
                </a:solidFill>
                <a:effectLst/>
                <a:uLnTx/>
                <a:uFillTx/>
                <a:latin typeface="Arial"/>
                <a:ea typeface="Arial"/>
                <a:cs typeface="Arial"/>
                <a:sym typeface="Arial"/>
              </a:rPr>
              <a:t>Social transition </a:t>
            </a:r>
            <a:r>
              <a:rPr kumimoji="0" lang="en-GB" sz="1600" b="1" i="0" u="none" strike="noStrike" kern="0" cap="none" spc="0" normalizeH="0" baseline="0" noProof="0" dirty="0">
                <a:ln>
                  <a:noFill/>
                </a:ln>
                <a:solidFill>
                  <a:srgbClr val="12263F"/>
                </a:solidFill>
                <a:effectLst/>
                <a:uLnTx/>
                <a:uFillTx/>
                <a:latin typeface="Arial"/>
                <a:cs typeface="Arial"/>
                <a:sym typeface="Arial"/>
              </a:rPr>
              <a:t>is where a child presents as the opposite sex. It</a:t>
            </a:r>
            <a:r>
              <a:rPr kumimoji="0" lang="en-GB" sz="1600" b="1" i="0" u="none" strike="noStrike" kern="0" cap="none" spc="0" normalizeH="0" baseline="0" noProof="0" dirty="0">
                <a:ln>
                  <a:noFill/>
                </a:ln>
                <a:solidFill>
                  <a:srgbClr val="12263F"/>
                </a:solidFill>
                <a:effectLst/>
                <a:uLnTx/>
                <a:uFillTx/>
                <a:latin typeface="Arial"/>
                <a:ea typeface="Arial"/>
                <a:cs typeface="Arial"/>
                <a:sym typeface="Arial"/>
              </a:rPr>
              <a:t> might include:</a:t>
            </a:r>
            <a:endParaRPr kumimoji="0" sz="12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1" i="0" u="none" strike="noStrike" kern="0" cap="none" spc="0" normalizeH="0" baseline="0" noProof="0" dirty="0">
              <a:ln>
                <a:noFill/>
              </a:ln>
              <a:solidFill>
                <a:srgbClr val="12263F"/>
              </a:solidFill>
              <a:effectLst/>
              <a:uLnTx/>
              <a:uFillTx/>
              <a:latin typeface="Arial"/>
              <a:ea typeface="Arial"/>
              <a:cs typeface="Arial"/>
              <a:sym typeface="Arial"/>
            </a:endParaRPr>
          </a:p>
          <a:p>
            <a:pPr marL="285750" marR="0" lvl="0" indent="-285750" algn="ctr"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Being referred to by </a:t>
            </a:r>
            <a:b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a different name</a:t>
            </a:r>
            <a:endParaRPr kumimoji="0" sz="12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dirty="0">
              <a:ln>
                <a:noFill/>
              </a:ln>
              <a:solidFill>
                <a:srgbClr val="12263F"/>
              </a:solidFill>
              <a:effectLst/>
              <a:uLnTx/>
              <a:uFillTx/>
              <a:latin typeface="Arial"/>
              <a:ea typeface="Arial"/>
              <a:cs typeface="Arial"/>
              <a:sym typeface="Arial"/>
            </a:endParaRPr>
          </a:p>
          <a:p>
            <a:pPr marL="285750" marR="0" lvl="0" indent="-285750" algn="ctr"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Using different pronouns</a:t>
            </a:r>
            <a:endParaRPr kumimoji="0" sz="12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dirty="0">
              <a:ln>
                <a:noFill/>
              </a:ln>
              <a:solidFill>
                <a:srgbClr val="12263F"/>
              </a:solidFill>
              <a:effectLst/>
              <a:uLnTx/>
              <a:uFillTx/>
              <a:latin typeface="Arial"/>
              <a:ea typeface="Arial"/>
              <a:cs typeface="Arial"/>
              <a:sym typeface="Arial"/>
            </a:endParaRPr>
          </a:p>
          <a:p>
            <a:pPr marL="285750" marR="0" lvl="0" indent="-285750" algn="ctr"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Wearing different gender-specific uniform</a:t>
            </a:r>
            <a:endParaRPr kumimoji="0" sz="12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600" b="0" i="0" u="none" strike="noStrike" kern="0" cap="none" spc="0" normalizeH="0" baseline="0" noProof="0" dirty="0">
              <a:ln>
                <a:noFill/>
              </a:ln>
              <a:solidFill>
                <a:srgbClr val="12263F"/>
              </a:solidFill>
              <a:effectLst/>
              <a:uLnTx/>
              <a:uFillTx/>
              <a:latin typeface="Arial"/>
              <a:ea typeface="Arial"/>
              <a:cs typeface="Arial"/>
              <a:sym typeface="Arial"/>
            </a:endParaRPr>
          </a:p>
          <a:p>
            <a:pPr marL="285750" marR="0" lvl="0" indent="-285750" algn="ctr"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Participating in gender-specific sports or activities</a:t>
            </a:r>
            <a:endParaRPr kumimoji="0" sz="1200" b="0" i="0" u="none" strike="noStrike" kern="0" cap="none" spc="0" normalizeH="0" baseline="0" noProof="0" dirty="0">
              <a:ln>
                <a:noFill/>
              </a:ln>
              <a:solidFill>
                <a:srgbClr val="000000"/>
              </a:solidFill>
              <a:effectLst/>
              <a:uLnTx/>
              <a:uFillTx/>
              <a:latin typeface="Arial"/>
              <a:cs typeface="Arial"/>
              <a:sym typeface="Arial"/>
            </a:endParaRPr>
          </a:p>
        </p:txBody>
      </p:sp>
      <p:sp>
        <p:nvSpPr>
          <p:cNvPr id="522" name="Google Shape;522;p14"/>
          <p:cNvSpPr/>
          <p:nvPr/>
        </p:nvSpPr>
        <p:spPr>
          <a:xfrm>
            <a:off x="588731" y="5499685"/>
            <a:ext cx="7602251" cy="702453"/>
          </a:xfrm>
          <a:prstGeom prst="roundRect">
            <a:avLst>
              <a:gd name="adj" fmla="val 16667"/>
            </a:avLst>
          </a:prstGeom>
          <a:solidFill>
            <a:srgbClr val="F0F0F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If in any doubt, go to the DSL or deputy DSL</a:t>
            </a:r>
            <a:endParaRPr kumimoji="0" sz="18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15"/>
          <p:cNvSpPr/>
          <p:nvPr/>
        </p:nvSpPr>
        <p:spPr>
          <a:xfrm>
            <a:off x="2335427" y="1507523"/>
            <a:ext cx="7302843" cy="4263769"/>
          </a:xfrm>
          <a:prstGeom prst="roundRect">
            <a:avLst>
              <a:gd name="adj" fmla="val 8553"/>
            </a:avLst>
          </a:prstGeom>
          <a:solidFill>
            <a:srgbClr val="F7F8F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Pupils should not have access to their phones during the school day.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Exceptions in our school include: </a:t>
            </a: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lang="en-GB"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[Include details of how this impacts your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behaviour/mobile phone policies]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529" name="Google Shape;529;p15" descr="A yellow oval on a black background&#10;&#10;AI-generated content may be incorrect."/>
          <p:cNvPicPr preferRelativeResize="0"/>
          <p:nvPr/>
        </p:nvPicPr>
        <p:blipFill rotWithShape="1">
          <a:blip r:embed="rId3">
            <a:alphaModFix/>
          </a:blip>
          <a:srcRect/>
          <a:stretch/>
        </p:blipFill>
        <p:spPr>
          <a:xfrm>
            <a:off x="8880764" y="2416594"/>
            <a:ext cx="3298248" cy="3128585"/>
          </a:xfrm>
          <a:prstGeom prst="rect">
            <a:avLst/>
          </a:prstGeom>
          <a:noFill/>
          <a:ln>
            <a:noFill/>
          </a:ln>
        </p:spPr>
      </p:pic>
      <p:sp>
        <p:nvSpPr>
          <p:cNvPr id="530" name="Google Shape;530;p15"/>
          <p:cNvSpPr txBox="1">
            <a:spLocks noGrp="1"/>
          </p:cNvSpPr>
          <p:nvPr>
            <p:ph type="title"/>
          </p:nvPr>
        </p:nvSpPr>
        <p:spPr>
          <a:xfrm>
            <a:off x="765982" y="285136"/>
            <a:ext cx="11148927" cy="82884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Mobile phones in school</a:t>
            </a:r>
            <a:endParaRPr sz="3400" dirty="0">
              <a:solidFill>
                <a:srgbClr val="12263F"/>
              </a:solidFill>
            </a:endParaRPr>
          </a:p>
        </p:txBody>
      </p:sp>
      <p:pic>
        <p:nvPicPr>
          <p:cNvPr id="531" name="Google Shape;531;p15" descr="A child sitting on a bench looking at his phone&#10;&#10;AI-generated content may be incorrect."/>
          <p:cNvPicPr preferRelativeResize="0"/>
          <p:nvPr/>
        </p:nvPicPr>
        <p:blipFill rotWithShape="1">
          <a:blip r:embed="rId4">
            <a:alphaModFix/>
          </a:blip>
          <a:srcRect t="22360" r="3050" b="21673"/>
          <a:stretch/>
        </p:blipFill>
        <p:spPr>
          <a:xfrm>
            <a:off x="8602913" y="2416594"/>
            <a:ext cx="3237855" cy="26441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16"/>
          <p:cNvSpPr txBox="1">
            <a:spLocks noGrp="1"/>
          </p:cNvSpPr>
          <p:nvPr>
            <p:ph type="title"/>
          </p:nvPr>
        </p:nvSpPr>
        <p:spPr>
          <a:xfrm>
            <a:off x="838200" y="484057"/>
            <a:ext cx="10515600" cy="582829"/>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400"/>
              <a:buFont typeface="Arial"/>
              <a:buNone/>
            </a:pPr>
            <a:r>
              <a:rPr lang="en-GB" dirty="0">
                <a:solidFill>
                  <a:srgbClr val="12263F"/>
                </a:solidFill>
              </a:rPr>
              <a:t>Serious violence</a:t>
            </a:r>
            <a:endParaRPr dirty="0">
              <a:solidFill>
                <a:srgbClr val="12263F"/>
              </a:solidFill>
            </a:endParaRPr>
          </a:p>
        </p:txBody>
      </p:sp>
      <p:sp>
        <p:nvSpPr>
          <p:cNvPr id="538" name="Google Shape;538;p16"/>
          <p:cNvSpPr txBox="1"/>
          <p:nvPr/>
        </p:nvSpPr>
        <p:spPr>
          <a:xfrm>
            <a:off x="718188" y="1241455"/>
            <a:ext cx="8320780" cy="310850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Serious violence might involve:</a:t>
            </a: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endParaRPr kumimoji="0" lang="en-GB" sz="2400" b="0" i="0" u="none" strike="noStrike" kern="0" cap="none" spc="0" normalizeH="0" baseline="0" noProof="0" dirty="0">
              <a:ln>
                <a:noFill/>
              </a:ln>
              <a:solidFill>
                <a:srgbClr val="12263F"/>
              </a:solidFill>
              <a:effectLst/>
              <a:uLnTx/>
              <a:uFillTx/>
              <a:latin typeface="Arial"/>
              <a:ea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Physical assault</a:t>
            </a:r>
          </a:p>
          <a:p>
            <a:pPr marL="457200" marR="0" lvl="1" indent="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Carrying, threatening with, or using weapons</a:t>
            </a:r>
          </a:p>
          <a:p>
            <a:pPr marL="457200" marR="0" lvl="1" indent="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742950" marR="0" lvl="1" indent="-28575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Activity occurring during peer conflict, bullying or criminal exploitation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539" name="Google Shape;539;p16" descr="A person sitting on the ground&#10;&#10;AI-generated content may be incorrect."/>
          <p:cNvPicPr preferRelativeResize="0"/>
          <p:nvPr/>
        </p:nvPicPr>
        <p:blipFill rotWithShape="1">
          <a:blip r:embed="rId3">
            <a:alphaModFix/>
          </a:blip>
          <a:srcRect/>
          <a:stretch/>
        </p:blipFill>
        <p:spPr>
          <a:xfrm>
            <a:off x="9038968" y="2395617"/>
            <a:ext cx="2962449" cy="419073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17"/>
          <p:cNvSpPr txBox="1">
            <a:spLocks noGrp="1"/>
          </p:cNvSpPr>
          <p:nvPr>
            <p:ph type="title"/>
          </p:nvPr>
        </p:nvSpPr>
        <p:spPr>
          <a:xfrm>
            <a:off x="838200" y="484057"/>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dirty="0"/>
              <a:t>Harmful sexual behaviour, s</a:t>
            </a:r>
            <a:r>
              <a:rPr lang="en-GB" sz="3400" dirty="0">
                <a:solidFill>
                  <a:srgbClr val="12263F"/>
                </a:solidFill>
              </a:rPr>
              <a:t>exual harassment </a:t>
            </a:r>
            <a:br>
              <a:rPr lang="en-GB" sz="3400" dirty="0">
                <a:solidFill>
                  <a:srgbClr val="12263F"/>
                </a:solidFill>
              </a:rPr>
            </a:br>
            <a:r>
              <a:rPr lang="en-GB" sz="3400" dirty="0">
                <a:solidFill>
                  <a:srgbClr val="12263F"/>
                </a:solidFill>
              </a:rPr>
              <a:t>and sexual violence</a:t>
            </a:r>
            <a:endParaRPr sz="3400" dirty="0">
              <a:solidFill>
                <a:srgbClr val="12263F"/>
              </a:solidFill>
            </a:endParaRPr>
          </a:p>
        </p:txBody>
      </p:sp>
      <p:sp>
        <p:nvSpPr>
          <p:cNvPr id="546" name="Google Shape;546;p17"/>
          <p:cNvSpPr txBox="1"/>
          <p:nvPr/>
        </p:nvSpPr>
        <p:spPr>
          <a:xfrm>
            <a:off x="810862" y="1204879"/>
            <a:ext cx="8320780" cy="400105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Harmful sexual behaviour (HSB) between children: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0" lvl="1" indent="-34290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Exists on a continuum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0" lvl="1" indent="-34290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Can escalate into sexual harassment or sexual violence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0" lvl="1" indent="-19050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Misogyny is an example of inappropriate behaviour that requires early intervention to help prevent escalation.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2400" b="0" i="0" u="none" strike="noStrike" kern="0" cap="none" spc="0" normalizeH="0" baseline="0" noProof="0" dirty="0">
              <a:ln>
                <a:noFill/>
              </a:ln>
              <a:solidFill>
                <a:srgbClr val="12263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cs typeface="Arial"/>
                <a:sym typeface="Arial"/>
              </a:rPr>
              <a:t>Treat all instances of HSB as a safeguarding issue.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547" name="Google Shape;547;p17"/>
          <p:cNvPicPr preferRelativeResize="0"/>
          <p:nvPr/>
        </p:nvPicPr>
        <p:blipFill rotWithShape="1">
          <a:blip r:embed="rId3">
            <a:alphaModFix/>
          </a:blip>
          <a:srcRect/>
          <a:stretch/>
        </p:blipFill>
        <p:spPr>
          <a:xfrm flipH="1">
            <a:off x="9131642" y="2684263"/>
            <a:ext cx="2004119" cy="337201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52"/>
        <p:cNvGrpSpPr/>
        <p:nvPr/>
      </p:nvGrpSpPr>
      <p:grpSpPr>
        <a:xfrm>
          <a:off x="0" y="0"/>
          <a:ext cx="0" cy="0"/>
          <a:chOff x="0" y="0"/>
          <a:chExt cx="0" cy="0"/>
        </a:xfrm>
      </p:grpSpPr>
      <p:sp>
        <p:nvSpPr>
          <p:cNvPr id="553" name="Google Shape;553;p18"/>
          <p:cNvSpPr txBox="1">
            <a:spLocks noGrp="1"/>
          </p:cNvSpPr>
          <p:nvPr>
            <p:ph type="title"/>
          </p:nvPr>
        </p:nvSpPr>
        <p:spPr>
          <a:xfrm>
            <a:off x="838200" y="484057"/>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dirty="0">
                <a:solidFill>
                  <a:srgbClr val="12263F"/>
                </a:solidFill>
              </a:rPr>
              <a:t>All staff must now read </a:t>
            </a:r>
            <a:r>
              <a:rPr lang="en-GB" dirty="0"/>
              <a:t>P</a:t>
            </a:r>
            <a:r>
              <a:rPr lang="en-GB" sz="3400" dirty="0">
                <a:solidFill>
                  <a:srgbClr val="12263F"/>
                </a:solidFill>
              </a:rPr>
              <a:t>art 1 of KCSIE</a:t>
            </a:r>
            <a:endParaRPr sz="3400" dirty="0">
              <a:solidFill>
                <a:srgbClr val="12263F"/>
              </a:solidFill>
            </a:endParaRPr>
          </a:p>
        </p:txBody>
      </p:sp>
      <p:sp>
        <p:nvSpPr>
          <p:cNvPr id="554" name="Google Shape;554;p18"/>
          <p:cNvSpPr/>
          <p:nvPr/>
        </p:nvSpPr>
        <p:spPr>
          <a:xfrm>
            <a:off x="1576323" y="2272262"/>
            <a:ext cx="3329310" cy="291757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All school staff need to read part 1 of KCSIE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in full </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 </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including those who don’t work directly with children</a:t>
            </a:r>
            <a:endParaRPr kumimoji="0" sz="20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555" name="Google Shape;555;p18"/>
          <p:cNvSpPr/>
          <p:nvPr/>
        </p:nvSpPr>
        <p:spPr>
          <a:xfrm>
            <a:off x="6825885" y="2272262"/>
            <a:ext cx="3329310" cy="291757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There’s no longer a condensed version (annex A) for staff to read</a:t>
            </a:r>
            <a:endParaRPr kumimoji="0" sz="20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3" name="TextBox 2">
            <a:extLst>
              <a:ext uri="{FF2B5EF4-FFF2-40B4-BE49-F238E27FC236}">
                <a16:creationId xmlns:a16="http://schemas.microsoft.com/office/drawing/2014/main" id="{7C17E764-91F2-C1E4-3F75-85F487A326CC}"/>
              </a:ext>
            </a:extLst>
          </p:cNvPr>
          <p:cNvSpPr txBox="1"/>
          <p:nvPr/>
        </p:nvSpPr>
        <p:spPr>
          <a:xfrm>
            <a:off x="838200" y="1300242"/>
            <a:ext cx="9967977" cy="369332"/>
          </a:xfrm>
          <a:prstGeom prst="rect">
            <a:avLst/>
          </a:prstGeom>
          <a:noFill/>
        </p:spPr>
        <p:txBody>
          <a:bodyPr wrap="square">
            <a:spAutoFit/>
          </a:bodyPr>
          <a:lstStyle/>
          <a:p>
            <a:r>
              <a:rPr lang="en-GB" dirty="0">
                <a:hlinkClick r:id="rId3"/>
              </a:rPr>
              <a:t>DfE Part One KCSIE - ALL STAFF MUST READ IN FULL</a:t>
            </a:r>
            <a:r>
              <a:rPr lang="en-GB"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pic>
        <p:nvPicPr>
          <p:cNvPr id="561" name="Google Shape;561;p19"/>
          <p:cNvPicPr preferRelativeResize="0"/>
          <p:nvPr/>
        </p:nvPicPr>
        <p:blipFill rotWithShape="1">
          <a:blip r:embed="rId3">
            <a:alphaModFix/>
          </a:blip>
          <a:srcRect/>
          <a:stretch/>
        </p:blipFill>
        <p:spPr>
          <a:xfrm>
            <a:off x="2085350" y="1994869"/>
            <a:ext cx="2209800" cy="673100"/>
          </a:xfrm>
          <a:prstGeom prst="rect">
            <a:avLst/>
          </a:prstGeom>
          <a:noFill/>
          <a:ln>
            <a:noFill/>
          </a:ln>
        </p:spPr>
      </p:pic>
      <p:pic>
        <p:nvPicPr>
          <p:cNvPr id="562" name="Google Shape;562;p19"/>
          <p:cNvPicPr preferRelativeResize="0"/>
          <p:nvPr/>
        </p:nvPicPr>
        <p:blipFill rotWithShape="1">
          <a:blip r:embed="rId4">
            <a:alphaModFix/>
          </a:blip>
          <a:srcRect/>
          <a:stretch/>
        </p:blipFill>
        <p:spPr>
          <a:xfrm rot="10800000">
            <a:off x="2345604" y="4708858"/>
            <a:ext cx="1524000" cy="431800"/>
          </a:xfrm>
          <a:prstGeom prst="rect">
            <a:avLst/>
          </a:prstGeom>
          <a:noFill/>
          <a:ln>
            <a:noFill/>
          </a:ln>
        </p:spPr>
      </p:pic>
      <p:pic>
        <p:nvPicPr>
          <p:cNvPr id="563" name="Google Shape;563;p19"/>
          <p:cNvPicPr preferRelativeResize="0"/>
          <p:nvPr/>
        </p:nvPicPr>
        <p:blipFill rotWithShape="1">
          <a:blip r:embed="rId4">
            <a:alphaModFix/>
          </a:blip>
          <a:srcRect/>
          <a:stretch/>
        </p:blipFill>
        <p:spPr>
          <a:xfrm>
            <a:off x="8735768" y="2966433"/>
            <a:ext cx="1524000" cy="431800"/>
          </a:xfrm>
          <a:prstGeom prst="rect">
            <a:avLst/>
          </a:prstGeom>
          <a:noFill/>
          <a:ln>
            <a:noFill/>
          </a:ln>
        </p:spPr>
      </p:pic>
      <p:pic>
        <p:nvPicPr>
          <p:cNvPr id="564" name="Google Shape;564;p19"/>
          <p:cNvPicPr preferRelativeResize="0"/>
          <p:nvPr/>
        </p:nvPicPr>
        <p:blipFill rotWithShape="1">
          <a:blip r:embed="rId5">
            <a:alphaModFix/>
          </a:blip>
          <a:srcRect/>
          <a:stretch/>
        </p:blipFill>
        <p:spPr>
          <a:xfrm rot="10535302">
            <a:off x="8664607" y="5135162"/>
            <a:ext cx="1666320" cy="673100"/>
          </a:xfrm>
          <a:prstGeom prst="rect">
            <a:avLst/>
          </a:prstGeom>
          <a:noFill/>
          <a:ln>
            <a:noFill/>
          </a:ln>
        </p:spPr>
      </p:pic>
      <p:sp>
        <p:nvSpPr>
          <p:cNvPr id="565" name="Google Shape;565;p19"/>
          <p:cNvSpPr txBox="1">
            <a:spLocks noGrp="1"/>
          </p:cNvSpPr>
          <p:nvPr>
            <p:ph type="title"/>
          </p:nvPr>
        </p:nvSpPr>
        <p:spPr>
          <a:xfrm>
            <a:off x="710635" y="498286"/>
            <a:ext cx="10515600" cy="7145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dirty="0"/>
              <a:t>Safeguarding is everyone’s responsibility</a:t>
            </a:r>
            <a:endParaRPr dirty="0"/>
          </a:p>
        </p:txBody>
      </p:sp>
      <p:sp>
        <p:nvSpPr>
          <p:cNvPr id="566" name="Google Shape;566;p19"/>
          <p:cNvSpPr/>
          <p:nvPr/>
        </p:nvSpPr>
        <p:spPr>
          <a:xfrm>
            <a:off x="727935" y="2523244"/>
            <a:ext cx="2209800" cy="673100"/>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Catering staff</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7" name="Google Shape;567;p19"/>
          <p:cNvSpPr/>
          <p:nvPr/>
        </p:nvSpPr>
        <p:spPr>
          <a:xfrm>
            <a:off x="1278279" y="5344420"/>
            <a:ext cx="1875422" cy="673100"/>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Office staff</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8" name="Google Shape;568;p19"/>
          <p:cNvSpPr/>
          <p:nvPr/>
        </p:nvSpPr>
        <p:spPr>
          <a:xfrm>
            <a:off x="5968435" y="5786225"/>
            <a:ext cx="2209800" cy="673100"/>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IT technicians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9" name="Google Shape;569;p19"/>
          <p:cNvSpPr/>
          <p:nvPr/>
        </p:nvSpPr>
        <p:spPr>
          <a:xfrm>
            <a:off x="9936581" y="4488094"/>
            <a:ext cx="1689733" cy="673100"/>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Teachers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570" name="Google Shape;570;p19"/>
          <p:cNvPicPr preferRelativeResize="0"/>
          <p:nvPr/>
        </p:nvPicPr>
        <p:blipFill rotWithShape="1">
          <a:blip r:embed="rId6">
            <a:alphaModFix/>
          </a:blip>
          <a:srcRect/>
          <a:stretch/>
        </p:blipFill>
        <p:spPr>
          <a:xfrm>
            <a:off x="4144703" y="2006057"/>
            <a:ext cx="4317358" cy="3590919"/>
          </a:xfrm>
          <a:prstGeom prst="rect">
            <a:avLst/>
          </a:prstGeom>
          <a:noFill/>
          <a:ln>
            <a:noFill/>
          </a:ln>
        </p:spPr>
      </p:pic>
      <p:pic>
        <p:nvPicPr>
          <p:cNvPr id="571" name="Google Shape;571;p19"/>
          <p:cNvPicPr preferRelativeResize="0"/>
          <p:nvPr/>
        </p:nvPicPr>
        <p:blipFill rotWithShape="1">
          <a:blip r:embed="rId7">
            <a:alphaModFix/>
          </a:blip>
          <a:srcRect/>
          <a:stretch/>
        </p:blipFill>
        <p:spPr>
          <a:xfrm rot="-9200895">
            <a:off x="4610020" y="5728214"/>
            <a:ext cx="1300905" cy="663856"/>
          </a:xfrm>
          <a:prstGeom prst="rect">
            <a:avLst/>
          </a:prstGeom>
          <a:noFill/>
          <a:ln>
            <a:noFill/>
          </a:ln>
        </p:spPr>
      </p:pic>
      <p:sp>
        <p:nvSpPr>
          <p:cNvPr id="572" name="Google Shape;572;p19"/>
          <p:cNvSpPr/>
          <p:nvPr/>
        </p:nvSpPr>
        <p:spPr>
          <a:xfrm>
            <a:off x="9936581" y="1956670"/>
            <a:ext cx="1972545" cy="673100"/>
          </a:xfrm>
          <a:prstGeom prst="roundRect">
            <a:avLst>
              <a:gd name="adj" fmla="val 8308"/>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cs typeface="Arial"/>
                <a:sym typeface="Arial"/>
              </a:rPr>
              <a:t>TAs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20"/>
          <p:cNvSpPr/>
          <p:nvPr/>
        </p:nvSpPr>
        <p:spPr>
          <a:xfrm>
            <a:off x="8482732" y="2376969"/>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Tiredness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9" name="Google Shape;579;p20"/>
          <p:cNvSpPr txBox="1">
            <a:spLocks noGrp="1"/>
          </p:cNvSpPr>
          <p:nvPr>
            <p:ph type="title"/>
          </p:nvPr>
        </p:nvSpPr>
        <p:spPr>
          <a:xfrm>
            <a:off x="765744" y="466045"/>
            <a:ext cx="10044113" cy="87481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Look out for changes in a child</a:t>
            </a:r>
            <a:endParaRPr sz="3400" dirty="0">
              <a:solidFill>
                <a:srgbClr val="12263F"/>
              </a:solidFill>
            </a:endParaRPr>
          </a:p>
        </p:txBody>
      </p:sp>
      <p:sp>
        <p:nvSpPr>
          <p:cNvPr id="580" name="Google Shape;580;p20"/>
          <p:cNvSpPr/>
          <p:nvPr/>
        </p:nvSpPr>
        <p:spPr>
          <a:xfrm>
            <a:off x="918147" y="1399405"/>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Difficulty concentrating and not doing as well at school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81" name="Google Shape;581;p20"/>
          <p:cNvSpPr/>
          <p:nvPr/>
        </p:nvSpPr>
        <p:spPr>
          <a:xfrm>
            <a:off x="918147" y="2878137"/>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Becoming withdrawn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82" name="Google Shape;582;p20"/>
          <p:cNvSpPr/>
          <p:nvPr/>
        </p:nvSpPr>
        <p:spPr>
          <a:xfrm>
            <a:off x="918147" y="3904049"/>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Mood or behaviour changes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83" name="Google Shape;583;p20"/>
          <p:cNvSpPr/>
          <p:nvPr/>
        </p:nvSpPr>
        <p:spPr>
          <a:xfrm>
            <a:off x="918147" y="4929961"/>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Risk-taking behaviour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84" name="Google Shape;584;p20"/>
          <p:cNvSpPr/>
          <p:nvPr/>
        </p:nvSpPr>
        <p:spPr>
          <a:xfrm>
            <a:off x="8482732" y="1368663"/>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Mental health needs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85" name="Google Shape;585;p20"/>
          <p:cNvSpPr/>
          <p:nvPr/>
        </p:nvSpPr>
        <p:spPr>
          <a:xfrm>
            <a:off x="8482732" y="3343372"/>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Self-harming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86" name="Google Shape;586;p20"/>
          <p:cNvSpPr/>
          <p:nvPr/>
        </p:nvSpPr>
        <p:spPr>
          <a:xfrm>
            <a:off x="8482732" y="5300983"/>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Using drugs or alcohol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587" name="Google Shape;587;p20"/>
          <p:cNvPicPr preferRelativeResize="0"/>
          <p:nvPr/>
        </p:nvPicPr>
        <p:blipFill rotWithShape="1">
          <a:blip r:embed="rId3">
            <a:alphaModFix/>
          </a:blip>
          <a:srcRect/>
          <a:stretch/>
        </p:blipFill>
        <p:spPr>
          <a:xfrm>
            <a:off x="4868705" y="2048003"/>
            <a:ext cx="2984500" cy="3632200"/>
          </a:xfrm>
          <a:prstGeom prst="rect">
            <a:avLst/>
          </a:prstGeom>
          <a:noFill/>
          <a:ln>
            <a:noFill/>
          </a:ln>
        </p:spPr>
      </p:pic>
      <p:sp>
        <p:nvSpPr>
          <p:cNvPr id="588" name="Google Shape;588;p20"/>
          <p:cNvSpPr/>
          <p:nvPr/>
        </p:nvSpPr>
        <p:spPr>
          <a:xfrm>
            <a:off x="8482732" y="4334580"/>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Increased absence from school or lessons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8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8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7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8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8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21"/>
          <p:cNvSpPr txBox="1">
            <a:spLocks noGrp="1"/>
          </p:cNvSpPr>
          <p:nvPr>
            <p:ph type="title"/>
          </p:nvPr>
        </p:nvSpPr>
        <p:spPr>
          <a:xfrm>
            <a:off x="838200" y="532942"/>
            <a:ext cx="10515600" cy="72044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400" dirty="0"/>
              <a:t>Reflection task</a:t>
            </a:r>
            <a:endParaRPr dirty="0"/>
          </a:p>
        </p:txBody>
      </p:sp>
      <p:sp>
        <p:nvSpPr>
          <p:cNvPr id="448" name="Google Shape;448;p21"/>
          <p:cNvSpPr txBox="1"/>
          <p:nvPr/>
        </p:nvSpPr>
        <p:spPr>
          <a:xfrm>
            <a:off x="492760" y="1059591"/>
            <a:ext cx="8119534" cy="4738817"/>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2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Eli, a confident and talkative child, has become anxious and quiet, after returning from the summer holidays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Tashan usually plays football with his friends at breaktime, </a:t>
            </a: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but he’s been getting into a lot of arguments with them. One argument even turned into a physical fight that you had to break up</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Bea has missed a lot of school and is starting to fall behind. Her mum keeps calling the school to say she’s unwell, but it keeps happening and she’s missed at least 1 day a week in the last term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Folayemi usually loves science, but recently she refused to go on a whole-year trip to the museum and asked to stay behind at school instead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449" name="Google Shape;449;p21" descr="A yellow and blue light bulb&#10;&#10;Description automatically generated"/>
          <p:cNvPicPr preferRelativeResize="0"/>
          <p:nvPr/>
        </p:nvPicPr>
        <p:blipFill rotWithShape="1">
          <a:blip r:embed="rId3">
            <a:alphaModFix/>
          </a:blip>
          <a:srcRect/>
          <a:stretch/>
        </p:blipFill>
        <p:spPr>
          <a:xfrm>
            <a:off x="9446684" y="2316419"/>
            <a:ext cx="2539999" cy="255801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22"/>
          <p:cNvSpPr txBox="1">
            <a:spLocks noGrp="1"/>
          </p:cNvSpPr>
          <p:nvPr>
            <p:ph type="title"/>
          </p:nvPr>
        </p:nvSpPr>
        <p:spPr>
          <a:xfrm>
            <a:off x="838200" y="903654"/>
            <a:ext cx="10515600" cy="113369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12263F"/>
              </a:buClr>
              <a:buSzPct val="100000"/>
              <a:buFont typeface="Arial"/>
              <a:buNone/>
            </a:pPr>
            <a:r>
              <a:rPr lang="en-GB" sz="3100" dirty="0">
                <a:solidFill>
                  <a:srgbClr val="12263F"/>
                </a:solidFill>
              </a:rPr>
              <a:t>Summary: key points about</a:t>
            </a:r>
            <a:r>
              <a:rPr lang="en-GB" sz="3100" dirty="0"/>
              <a:t> w</a:t>
            </a:r>
            <a:r>
              <a:rPr lang="en-GB" sz="3100" dirty="0">
                <a:solidFill>
                  <a:srgbClr val="12263F"/>
                </a:solidFill>
                <a:latin typeface="Arial"/>
                <a:ea typeface="Arial"/>
                <a:cs typeface="Arial"/>
                <a:sym typeface="Arial"/>
              </a:rPr>
              <a:t>hat safeguarding is and </a:t>
            </a:r>
            <a:r>
              <a:rPr lang="en-GB" sz="3100" dirty="0"/>
              <a:t>w</a:t>
            </a:r>
            <a:r>
              <a:rPr lang="en-GB" sz="3100" dirty="0">
                <a:solidFill>
                  <a:srgbClr val="12263F"/>
                </a:solidFill>
                <a:latin typeface="Arial"/>
                <a:ea typeface="Arial"/>
                <a:cs typeface="Arial"/>
                <a:sym typeface="Arial"/>
              </a:rPr>
              <a:t>hat it means for you</a:t>
            </a:r>
            <a:br>
              <a:rPr lang="en-GB" sz="2800" dirty="0">
                <a:solidFill>
                  <a:srgbClr val="12263F"/>
                </a:solidFill>
                <a:latin typeface="Arial"/>
                <a:ea typeface="Arial"/>
                <a:cs typeface="Arial"/>
                <a:sym typeface="Arial"/>
              </a:rPr>
            </a:br>
            <a:endParaRPr sz="2800" dirty="0">
              <a:solidFill>
                <a:schemeClr val="dk1"/>
              </a:solidFill>
            </a:endParaRPr>
          </a:p>
        </p:txBody>
      </p:sp>
      <p:sp>
        <p:nvSpPr>
          <p:cNvPr id="603" name="Google Shape;603;p22"/>
          <p:cNvSpPr txBox="1"/>
          <p:nvPr/>
        </p:nvSpPr>
        <p:spPr>
          <a:xfrm>
            <a:off x="905065" y="2399579"/>
            <a:ext cx="9633020" cy="2987920"/>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2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Safeguarding means making sure children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grow up safe, happy and healthy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Always assume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‘it could happen here’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We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all</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have a role to play in safeguarding children – no matter our role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Be alert to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changes</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in a child</a:t>
            </a: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The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safeguarding team is here to listen </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to any concerns you have</a:t>
            </a: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2263F"/>
        </a:solidFill>
        <a:effectLst/>
      </p:bgPr>
    </p:bg>
    <p:spTree>
      <p:nvGrpSpPr>
        <p:cNvPr id="1" name="Shape 608"/>
        <p:cNvGrpSpPr/>
        <p:nvPr/>
      </p:nvGrpSpPr>
      <p:grpSpPr>
        <a:xfrm>
          <a:off x="0" y="0"/>
          <a:ext cx="0" cy="0"/>
          <a:chOff x="0" y="0"/>
          <a:chExt cx="0" cy="0"/>
        </a:xfrm>
      </p:grpSpPr>
      <p:grpSp>
        <p:nvGrpSpPr>
          <p:cNvPr id="609" name="Google Shape;609;p23"/>
          <p:cNvGrpSpPr/>
          <p:nvPr/>
        </p:nvGrpSpPr>
        <p:grpSpPr>
          <a:xfrm>
            <a:off x="442426" y="311391"/>
            <a:ext cx="410503" cy="3202573"/>
            <a:chOff x="1327928" y="344887"/>
            <a:chExt cx="425700" cy="3321135"/>
          </a:xfrm>
        </p:grpSpPr>
        <p:sp>
          <p:nvSpPr>
            <p:cNvPr id="610" name="Google Shape;610;p23"/>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611" name="Google Shape;611;p23"/>
            <p:cNvSpPr/>
            <p:nvPr/>
          </p:nvSpPr>
          <p:spPr>
            <a:xfrm rot="5400000">
              <a:off x="1231218" y="99167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612" name="Google Shape;612;p23"/>
            <p:cNvSpPr/>
            <p:nvPr/>
          </p:nvSpPr>
          <p:spPr>
            <a:xfrm rot="5400000">
              <a:off x="1231218" y="1541756"/>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613" name="Google Shape;613;p23"/>
            <p:cNvSpPr/>
            <p:nvPr/>
          </p:nvSpPr>
          <p:spPr>
            <a:xfrm rot="5400000">
              <a:off x="1231218" y="2091836"/>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614" name="Google Shape;614;p23"/>
            <p:cNvSpPr/>
            <p:nvPr/>
          </p:nvSpPr>
          <p:spPr>
            <a:xfrm rot="5400000">
              <a:off x="1231218" y="2622859"/>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615" name="Google Shape;615;p23"/>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616" name="Google Shape;616;p23"/>
          <p:cNvSpPr/>
          <p:nvPr/>
        </p:nvSpPr>
        <p:spPr>
          <a:xfrm>
            <a:off x="1887705" y="1563729"/>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617" name="Google Shape;617;p23"/>
          <p:cNvSpPr/>
          <p:nvPr/>
        </p:nvSpPr>
        <p:spPr>
          <a:xfrm>
            <a:off x="2644942" y="2411531"/>
            <a:ext cx="5947003" cy="2034564"/>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600"/>
              <a:buFont typeface="Arial"/>
              <a:buNone/>
              <a:tabLst/>
              <a:defRPr/>
            </a:pPr>
            <a:r>
              <a:rPr kumimoji="0" lang="en-GB" sz="3600" b="1" i="0" u="none" strike="noStrike" kern="0" cap="none" spc="0" normalizeH="0" baseline="0" noProof="0" dirty="0">
                <a:ln>
                  <a:noFill/>
                </a:ln>
                <a:solidFill>
                  <a:srgbClr val="12263F"/>
                </a:solidFill>
                <a:effectLst/>
                <a:uLnTx/>
                <a:uFillTx/>
                <a:latin typeface="Arial"/>
                <a:ea typeface="Arial"/>
                <a:cs typeface="Arial"/>
                <a:sym typeface="Arial"/>
              </a:rPr>
              <a:t>Some pupils are more vulnerable than others</a:t>
            </a:r>
            <a:endParaRPr kumimoji="0" sz="3600" b="1"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618" name="Google Shape;618;p23"/>
          <p:cNvPicPr preferRelativeResize="0"/>
          <p:nvPr/>
        </p:nvPicPr>
        <p:blipFill rotWithShape="1">
          <a:blip r:embed="rId3">
            <a:alphaModFix/>
          </a:blip>
          <a:srcRect/>
          <a:stretch/>
        </p:blipFill>
        <p:spPr>
          <a:xfrm>
            <a:off x="8573071" y="1825089"/>
            <a:ext cx="1288638" cy="3100387"/>
          </a:xfrm>
          <a:prstGeom prst="rect">
            <a:avLst/>
          </a:prstGeom>
          <a:noFill/>
          <a:ln>
            <a:noFill/>
          </a:ln>
        </p:spPr>
      </p:pic>
      <p:sp>
        <p:nvSpPr>
          <p:cNvPr id="619" name="Google Shape;619;p23"/>
          <p:cNvSpPr txBox="1"/>
          <p:nvPr/>
        </p:nvSpPr>
        <p:spPr>
          <a:xfrm>
            <a:off x="1109602"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Section 3</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24"/>
          <p:cNvSpPr/>
          <p:nvPr/>
        </p:nvSpPr>
        <p:spPr>
          <a:xfrm>
            <a:off x="473290" y="1273568"/>
            <a:ext cx="3742739" cy="65580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SEND or another health need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26" name="Google Shape;626;p24"/>
          <p:cNvSpPr/>
          <p:nvPr/>
        </p:nvSpPr>
        <p:spPr>
          <a:xfrm>
            <a:off x="473289" y="3773996"/>
            <a:ext cx="2989504"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Frequently missing from home, care and/or school</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27" name="Google Shape;627;p24"/>
          <p:cNvSpPr/>
          <p:nvPr/>
        </p:nvSpPr>
        <p:spPr>
          <a:xfrm>
            <a:off x="8825929" y="4090959"/>
            <a:ext cx="2989504" cy="96500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At </a:t>
            </a:r>
            <a:r>
              <a:rPr kumimoji="0" lang="en-GB" sz="1800" b="0" i="0" u="none" strike="noStrike" kern="0" cap="none" spc="0" normalizeH="0" baseline="0" noProof="0" dirty="0">
                <a:ln>
                  <a:noFill/>
                </a:ln>
                <a:solidFill>
                  <a:srgbClr val="12263F"/>
                </a:solidFill>
                <a:effectLst/>
                <a:uLnTx/>
                <a:uFillTx/>
                <a:latin typeface="Arial"/>
                <a:cs typeface="Arial"/>
                <a:sym typeface="Arial"/>
              </a:rPr>
              <a:t>r</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isk of honour or faith-based abuse, e.g. FGM or forced marriage</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28" name="Google Shape;628;p24"/>
          <p:cNvSpPr/>
          <p:nvPr/>
        </p:nvSpPr>
        <p:spPr>
          <a:xfrm>
            <a:off x="9942908" y="1268781"/>
            <a:ext cx="1872525" cy="579462"/>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LGBTQ+</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29" name="Google Shape;629;p24"/>
          <p:cNvSpPr/>
          <p:nvPr/>
        </p:nvSpPr>
        <p:spPr>
          <a:xfrm>
            <a:off x="8945367" y="2047086"/>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Privately fostered</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30" name="Google Shape;630;p24"/>
          <p:cNvSpPr/>
          <p:nvPr/>
        </p:nvSpPr>
        <p:spPr>
          <a:xfrm>
            <a:off x="8945367" y="3027790"/>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Previously in care</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31" name="Google Shape;631;p24"/>
          <p:cNvSpPr/>
          <p:nvPr/>
        </p:nvSpPr>
        <p:spPr>
          <a:xfrm>
            <a:off x="473289" y="5048679"/>
            <a:ext cx="2870066" cy="1142181"/>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Parent or carer</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in custody or affected by parental offending</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32" name="Google Shape;632;p24"/>
          <p:cNvSpPr txBox="1"/>
          <p:nvPr/>
        </p:nvSpPr>
        <p:spPr>
          <a:xfrm>
            <a:off x="611131" y="486592"/>
            <a:ext cx="10661472" cy="65580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Some children are more vulnerable than others</a:t>
            </a:r>
            <a:endParaRPr kumimoji="0" sz="34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33" name="Google Shape;633;p24"/>
          <p:cNvSpPr/>
          <p:nvPr/>
        </p:nvSpPr>
        <p:spPr>
          <a:xfrm>
            <a:off x="473289" y="2488426"/>
            <a:ext cx="3844222" cy="8952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Social, emotional and mental health needs (SEMH)</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634" name="Google Shape;634;p24"/>
          <p:cNvPicPr preferRelativeResize="0"/>
          <p:nvPr/>
        </p:nvPicPr>
        <p:blipFill rotWithShape="1">
          <a:blip r:embed="rId3">
            <a:alphaModFix/>
          </a:blip>
          <a:srcRect/>
          <a:stretch/>
        </p:blipFill>
        <p:spPr>
          <a:xfrm rot="1410221">
            <a:off x="4699687" y="1647432"/>
            <a:ext cx="3152397" cy="2572391"/>
          </a:xfrm>
          <a:prstGeom prst="rect">
            <a:avLst/>
          </a:prstGeom>
          <a:noFill/>
          <a:ln>
            <a:noFill/>
          </a:ln>
        </p:spPr>
      </p:pic>
      <p:sp>
        <p:nvSpPr>
          <p:cNvPr id="636" name="Google Shape;636;p24"/>
          <p:cNvSpPr/>
          <p:nvPr/>
        </p:nvSpPr>
        <p:spPr>
          <a:xfrm>
            <a:off x="8945367" y="5294208"/>
            <a:ext cx="2870066" cy="91154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Pregnant or a parent themselves</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37" name="Google Shape;637;p24"/>
          <p:cNvSpPr/>
          <p:nvPr/>
        </p:nvSpPr>
        <p:spPr>
          <a:xfrm>
            <a:off x="3689255" y="4872887"/>
            <a:ext cx="4593843" cy="129970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Repeatedly removed from the classroom, multiple suspensions, part-time timetable, risk of permanent exclusion</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3" name="Google Shape;489;p24" descr="A close-up of a child smiling&#10;&#10;AI-generated content may be incorrect.">
            <a:extLst>
              <a:ext uri="{FF2B5EF4-FFF2-40B4-BE49-F238E27FC236}">
                <a16:creationId xmlns:a16="http://schemas.microsoft.com/office/drawing/2014/main" id="{4FC3CBFF-548C-BF03-A85B-8106CA72DEC8}"/>
              </a:ext>
            </a:extLst>
          </p:cNvPr>
          <p:cNvPicPr preferRelativeResize="0"/>
          <p:nvPr/>
        </p:nvPicPr>
        <p:blipFill rotWithShape="1">
          <a:blip r:embed="rId4">
            <a:alphaModFix/>
          </a:blip>
          <a:srcRect l="-2" t="16584" r="-3346" b="23239"/>
          <a:stretch/>
        </p:blipFill>
        <p:spPr>
          <a:xfrm>
            <a:off x="4393251" y="1273568"/>
            <a:ext cx="3865963" cy="337666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5"/>
          <p:cNvSpPr/>
          <p:nvPr/>
        </p:nvSpPr>
        <p:spPr>
          <a:xfrm>
            <a:off x="8812951" y="1436711"/>
            <a:ext cx="2613304" cy="65580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Young carers</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44" name="Google Shape;644;p25"/>
          <p:cNvSpPr/>
          <p:nvPr/>
        </p:nvSpPr>
        <p:spPr>
          <a:xfrm>
            <a:off x="765743" y="1436711"/>
            <a:ext cx="2613305" cy="959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Challenging family circumstances</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45" name="Google Shape;645;p25"/>
          <p:cNvSpPr/>
          <p:nvPr/>
        </p:nvSpPr>
        <p:spPr>
          <a:xfrm>
            <a:off x="765743" y="2813905"/>
            <a:ext cx="2613305"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At </a:t>
            </a:r>
            <a:r>
              <a:rPr kumimoji="0" lang="en-GB" sz="1800" b="0" i="0" u="none" strike="noStrike" kern="0" cap="none" spc="0" normalizeH="0" baseline="0" noProof="0" dirty="0">
                <a:ln>
                  <a:noFill/>
                </a:ln>
                <a:solidFill>
                  <a:srgbClr val="12263F"/>
                </a:solidFill>
                <a:effectLst/>
                <a:uLnTx/>
                <a:uFillTx/>
                <a:latin typeface="Arial"/>
                <a:cs typeface="Arial"/>
                <a:sym typeface="Arial"/>
              </a:rPr>
              <a:t>r</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isk of radicalisation into terrorism</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46" name="Google Shape;646;p25"/>
          <p:cNvSpPr/>
          <p:nvPr/>
        </p:nvSpPr>
        <p:spPr>
          <a:xfrm>
            <a:off x="765742" y="3948867"/>
            <a:ext cx="2870067" cy="1061736"/>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At </a:t>
            </a:r>
            <a:r>
              <a:rPr kumimoji="0" lang="en-GB" sz="1800" b="0" i="0" u="none" strike="noStrike" kern="0" cap="none" spc="0" normalizeH="0" baseline="0" noProof="0" dirty="0">
                <a:ln>
                  <a:noFill/>
                </a:ln>
                <a:solidFill>
                  <a:srgbClr val="12263F"/>
                </a:solidFill>
                <a:effectLst/>
                <a:uLnTx/>
                <a:uFillTx/>
                <a:latin typeface="Arial"/>
                <a:cs typeface="Arial"/>
                <a:sym typeface="Arial"/>
              </a:rPr>
              <a:t>r</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isk of </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modern slavery, trafficking or exploitation</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47" name="Google Shape;647;p25"/>
          <p:cNvSpPr/>
          <p:nvPr/>
        </p:nvSpPr>
        <p:spPr>
          <a:xfrm>
            <a:off x="8611081" y="2288521"/>
            <a:ext cx="2870066"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Involved in a gang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48" name="Google Shape;648;p25"/>
          <p:cNvSpPr/>
          <p:nvPr/>
        </p:nvSpPr>
        <p:spPr>
          <a:xfrm>
            <a:off x="8898388" y="3205660"/>
            <a:ext cx="2613304" cy="113267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Being drawn into </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antisocial or </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criminal behaviour</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49" name="Google Shape;649;p25"/>
          <p:cNvSpPr txBox="1"/>
          <p:nvPr/>
        </p:nvSpPr>
        <p:spPr>
          <a:xfrm>
            <a:off x="611131" y="486592"/>
            <a:ext cx="10661472" cy="65580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Some children are more vulnerable than others</a:t>
            </a:r>
            <a:endParaRPr kumimoji="0" sz="34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50" name="Google Shape;650;p25"/>
          <p:cNvSpPr/>
          <p:nvPr/>
        </p:nvSpPr>
        <p:spPr>
          <a:xfrm>
            <a:off x="765742" y="5299548"/>
            <a:ext cx="2330421"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Misusing drugs </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or alcohol</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51" name="Google Shape;651;p25"/>
          <p:cNvSpPr/>
          <p:nvPr/>
        </p:nvSpPr>
        <p:spPr>
          <a:xfrm>
            <a:off x="9428740" y="4497033"/>
            <a:ext cx="2052407"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Educated at home</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52" name="Google Shape;652;p25"/>
          <p:cNvSpPr/>
          <p:nvPr/>
        </p:nvSpPr>
        <p:spPr>
          <a:xfrm>
            <a:off x="8106493" y="5366607"/>
            <a:ext cx="3379535" cy="95011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Family member experiencing poor mental health</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653" name="Google Shape;653;p25"/>
          <p:cNvPicPr preferRelativeResize="0"/>
          <p:nvPr/>
        </p:nvPicPr>
        <p:blipFill rotWithShape="1">
          <a:blip r:embed="rId3">
            <a:alphaModFix/>
          </a:blip>
          <a:srcRect/>
          <a:stretch/>
        </p:blipFill>
        <p:spPr>
          <a:xfrm rot="1410221">
            <a:off x="4291657" y="1593144"/>
            <a:ext cx="3465875" cy="2828193"/>
          </a:xfrm>
          <a:prstGeom prst="rect">
            <a:avLst/>
          </a:prstGeom>
          <a:noFill/>
          <a:ln>
            <a:noFill/>
          </a:ln>
        </p:spPr>
      </p:pic>
      <p:sp>
        <p:nvSpPr>
          <p:cNvPr id="655" name="Google Shape;655;p25"/>
          <p:cNvSpPr/>
          <p:nvPr/>
        </p:nvSpPr>
        <p:spPr>
          <a:xfrm>
            <a:off x="4181383" y="4988316"/>
            <a:ext cx="3379535" cy="132841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Exhibiting early signs of abusive, violent and/or harmful behaviours</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2" name="Google Shape;507;p25" descr="A group of kids in a classroom raising their hand&#10;&#10;Description automatically generated with medium confidence">
            <a:extLst>
              <a:ext uri="{FF2B5EF4-FFF2-40B4-BE49-F238E27FC236}">
                <a16:creationId xmlns:a16="http://schemas.microsoft.com/office/drawing/2014/main" id="{13889230-8FDE-8BA8-D6D9-DA333F3A5151}"/>
              </a:ext>
            </a:extLst>
          </p:cNvPr>
          <p:cNvPicPr preferRelativeResize="0"/>
          <p:nvPr/>
        </p:nvPicPr>
        <p:blipFill rotWithShape="1">
          <a:blip r:embed="rId4">
            <a:alphaModFix/>
          </a:blip>
          <a:srcRect t="19525" b="19525"/>
          <a:stretch/>
        </p:blipFill>
        <p:spPr>
          <a:xfrm>
            <a:off x="4356486" y="1707996"/>
            <a:ext cx="3345832" cy="2889998"/>
          </a:xfrm>
          <a:custGeom>
            <a:avLst/>
            <a:gdLst/>
            <a:ahLst/>
            <a:cxnLst/>
            <a:rect l="l" t="t" r="r" b="b"/>
            <a:pathLst>
              <a:path w="5690243" h="4915010" extrusionOk="0">
                <a:moveTo>
                  <a:pt x="2488" y="2531725"/>
                </a:moveTo>
                <a:cubicBezTo>
                  <a:pt x="96409" y="1712821"/>
                  <a:pt x="3062672" y="-36630"/>
                  <a:pt x="4010631" y="584"/>
                </a:cubicBezTo>
                <a:cubicBezTo>
                  <a:pt x="4958590" y="37798"/>
                  <a:pt x="5690243" y="1562625"/>
                  <a:pt x="5690243" y="2755008"/>
                </a:cubicBezTo>
                <a:cubicBezTo>
                  <a:pt x="5690243" y="3947391"/>
                  <a:pt x="4395064" y="4951222"/>
                  <a:pt x="3447105" y="4914008"/>
                </a:cubicBezTo>
                <a:cubicBezTo>
                  <a:pt x="2499146" y="4876794"/>
                  <a:pt x="-91433" y="3350629"/>
                  <a:pt x="2488" y="2531725"/>
                </a:cubicBezTo>
                <a:close/>
              </a:path>
            </a:pathLst>
          </a:cu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5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4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26"/>
          <p:cNvSpPr txBox="1">
            <a:spLocks noGrp="1"/>
          </p:cNvSpPr>
          <p:nvPr>
            <p:ph type="title"/>
          </p:nvPr>
        </p:nvSpPr>
        <p:spPr>
          <a:xfrm>
            <a:off x="838200" y="556995"/>
            <a:ext cx="10515600" cy="142389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Arial"/>
              <a:buNone/>
            </a:pPr>
            <a:r>
              <a:rPr lang="en-GB" sz="3400" dirty="0">
                <a:solidFill>
                  <a:schemeClr val="dk1"/>
                </a:solidFill>
              </a:rPr>
              <a:t>Be even more alert to our …</a:t>
            </a:r>
            <a:br>
              <a:rPr lang="en-GB" sz="1400" dirty="0">
                <a:solidFill>
                  <a:schemeClr val="dk1"/>
                </a:solidFill>
              </a:rPr>
            </a:br>
            <a:br>
              <a:rPr lang="en-GB" sz="3400" dirty="0">
                <a:solidFill>
                  <a:schemeClr val="dk1"/>
                </a:solidFill>
              </a:rPr>
            </a:br>
            <a:r>
              <a:rPr lang="en-GB" sz="2800" dirty="0">
                <a:solidFill>
                  <a:schemeClr val="dk1"/>
                </a:solidFill>
              </a:rPr>
              <a:t>Children with SEND and SEMH needs</a:t>
            </a:r>
            <a:endParaRPr dirty="0"/>
          </a:p>
        </p:txBody>
      </p:sp>
      <p:sp>
        <p:nvSpPr>
          <p:cNvPr id="662" name="Google Shape;662;p26"/>
          <p:cNvSpPr/>
          <p:nvPr/>
        </p:nvSpPr>
        <p:spPr>
          <a:xfrm>
            <a:off x="905065" y="5869144"/>
            <a:ext cx="9293752" cy="53122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Always use professional curiosity: think ‘Why?’ or ‘What might be going on here?’</a:t>
            </a:r>
            <a:endParaRPr kumimoji="0" sz="18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63" name="Google Shape;663;p26"/>
          <p:cNvSpPr txBox="1"/>
          <p:nvPr/>
        </p:nvSpPr>
        <p:spPr>
          <a:xfrm>
            <a:off x="905065" y="2645795"/>
            <a:ext cx="7685779" cy="2987920"/>
          </a:xfrm>
          <a:prstGeom prst="rect">
            <a:avLst/>
          </a:prstGeom>
          <a:noFill/>
          <a:ln>
            <a:noFill/>
          </a:ln>
        </p:spPr>
        <p:txBody>
          <a:bodyPr spcFirstLastPara="1" wrap="square" lIns="91425" tIns="45700" rIns="91425" bIns="45700" anchor="t" anchorCtr="0">
            <a:noAutofit/>
          </a:bodyPr>
          <a:lstStyle/>
          <a:p>
            <a:pPr marL="298323" marR="0" lvl="0" indent="-298323" algn="l" defTabSz="914400" rtl="0" eaLnBrk="1" fontAlgn="auto" latinLnBrk="0" hangingPunct="1">
              <a:lnSpc>
                <a:spcPct val="104400"/>
              </a:lnSpc>
              <a:spcBef>
                <a:spcPts val="0"/>
              </a:spcBef>
              <a:spcAft>
                <a:spcPts val="0"/>
              </a:spcAft>
              <a:buClr>
                <a:srgbClr val="12263F"/>
              </a:buClr>
              <a:buSzPts val="2300"/>
              <a:buFont typeface="Arial"/>
              <a:buChar char="•"/>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Rely on others </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more, or be </a:t>
            </a: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more innocent or trusting </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298323" marR="0" lvl="0" indent="-298323" algn="l" defTabSz="914400" rtl="0" eaLnBrk="1" fontAlgn="auto" latinLnBrk="0" hangingPunct="1">
              <a:lnSpc>
                <a:spcPct val="104400"/>
              </a:lnSpc>
              <a:spcBef>
                <a:spcPts val="1044"/>
              </a:spcBef>
              <a:spcAft>
                <a:spcPts val="0"/>
              </a:spcAft>
              <a:buClr>
                <a:srgbClr val="12263F"/>
              </a:buClr>
              <a:buSzPts val="23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Find it </a:t>
            </a: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harder to tell someone </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about their abuse</a:t>
            </a:r>
            <a:endParaRPr kumimoji="0" sz="1200" b="0" i="0" u="none" strike="noStrike" kern="0" cap="none" spc="0" normalizeH="0" baseline="0" noProof="0" dirty="0">
              <a:ln>
                <a:noFill/>
              </a:ln>
              <a:solidFill>
                <a:srgbClr val="000000"/>
              </a:solidFill>
              <a:effectLst/>
              <a:uLnTx/>
              <a:uFillTx/>
              <a:latin typeface="Arial"/>
              <a:cs typeface="Arial"/>
              <a:sym typeface="Arial"/>
            </a:endParaRPr>
          </a:p>
          <a:p>
            <a:pPr marL="298323" marR="0" lvl="0" indent="-298323" algn="l" defTabSz="914400" rtl="0" eaLnBrk="1" fontAlgn="auto" latinLnBrk="0" hangingPunct="1">
              <a:lnSpc>
                <a:spcPct val="104400"/>
              </a:lnSpc>
              <a:spcBef>
                <a:spcPts val="1044"/>
              </a:spcBef>
              <a:spcAft>
                <a:spcPts val="0"/>
              </a:spcAft>
              <a:buClr>
                <a:srgbClr val="12263F"/>
              </a:buClr>
              <a:buSzPts val="23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Be </a:t>
            </a: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less likely to understand </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their experiences as abuse</a:t>
            </a:r>
            <a:endParaRPr kumimoji="0" sz="1200" b="0" i="0" u="none" strike="noStrike" kern="0" cap="none" spc="0" normalizeH="0" baseline="0" noProof="0" dirty="0">
              <a:ln>
                <a:noFill/>
              </a:ln>
              <a:solidFill>
                <a:srgbClr val="000000"/>
              </a:solidFill>
              <a:effectLst/>
              <a:uLnTx/>
              <a:uFillTx/>
              <a:latin typeface="Arial"/>
              <a:cs typeface="Arial"/>
              <a:sym typeface="Arial"/>
            </a:endParaRPr>
          </a:p>
          <a:p>
            <a:pPr marL="298323" marR="0" lvl="0" indent="-298323" algn="l" defTabSz="914400" rtl="0" eaLnBrk="1" fontAlgn="auto" latinLnBrk="0" hangingPunct="1">
              <a:lnSpc>
                <a:spcPct val="104400"/>
              </a:lnSpc>
              <a:spcBef>
                <a:spcPts val="1044"/>
              </a:spcBef>
              <a:spcAft>
                <a:spcPts val="0"/>
              </a:spcAft>
              <a:buClr>
                <a:srgbClr val="12263F"/>
              </a:buClr>
              <a:buSzPts val="23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Be more prone to </a:t>
            </a: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isolation or bullying</a:t>
            </a:r>
            <a:endParaRPr kumimoji="0" sz="1200" b="0" i="0" u="none" strike="noStrike" kern="0" cap="none" spc="0" normalizeH="0" baseline="0" noProof="0" dirty="0">
              <a:ln>
                <a:noFill/>
              </a:ln>
              <a:solidFill>
                <a:srgbClr val="000000"/>
              </a:solidFill>
              <a:effectLst/>
              <a:uLnTx/>
              <a:uFillTx/>
              <a:latin typeface="Arial"/>
              <a:cs typeface="Arial"/>
              <a:sym typeface="Arial"/>
            </a:endParaRPr>
          </a:p>
          <a:p>
            <a:pPr marL="298323" marR="0" lvl="0" indent="-298323" algn="l" defTabSz="914400" rtl="0" eaLnBrk="1" fontAlgn="auto" latinLnBrk="0" hangingPunct="1">
              <a:lnSpc>
                <a:spcPct val="104400"/>
              </a:lnSpc>
              <a:spcBef>
                <a:spcPts val="1044"/>
              </a:spcBef>
              <a:spcAft>
                <a:spcPts val="0"/>
              </a:spcAft>
              <a:buClr>
                <a:srgbClr val="12263F"/>
              </a:buClr>
              <a:buSzPts val="23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Find it </a:t>
            </a: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harder to communicate their feelings and emotions</a:t>
            </a:r>
            <a:endParaRPr kumimoji="0" sz="1800" b="1"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4400"/>
              </a:lnSpc>
              <a:spcBef>
                <a:spcPts val="1044"/>
              </a:spcBef>
              <a:spcAft>
                <a:spcPts val="0"/>
              </a:spcAft>
              <a:buClr>
                <a:srgbClr val="12263F"/>
              </a:buClr>
              <a:buSzPts val="23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Signs of </a:t>
            </a: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abuse might also be missed </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or dismissed.</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Many forms of SEND are </a:t>
            </a: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invisible</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 – this doesn’t mean these</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children are </a:t>
            </a: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less vulnerable</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64" name="Google Shape;664;p26"/>
          <p:cNvSpPr txBox="1"/>
          <p:nvPr/>
        </p:nvSpPr>
        <p:spPr>
          <a:xfrm>
            <a:off x="883170" y="2204999"/>
            <a:ext cx="6377799" cy="38480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44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They can be more vulnerable because they might:</a:t>
            </a: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665" name="Google Shape;665;p26" descr="A yellow circle with black background&#10;&#10;AI-generated content may be incorrect."/>
          <p:cNvPicPr preferRelativeResize="0"/>
          <p:nvPr/>
        </p:nvPicPr>
        <p:blipFill rotWithShape="1">
          <a:blip r:embed="rId3">
            <a:alphaModFix/>
          </a:blip>
          <a:srcRect t="16638" r="2000" b="23723"/>
          <a:stretch/>
        </p:blipFill>
        <p:spPr>
          <a:xfrm>
            <a:off x="8238491" y="1620542"/>
            <a:ext cx="3567565" cy="3256566"/>
          </a:xfrm>
          <a:prstGeom prst="rect">
            <a:avLst/>
          </a:prstGeom>
          <a:noFill/>
          <a:ln>
            <a:noFill/>
          </a:ln>
        </p:spPr>
      </p:pic>
      <p:pic>
        <p:nvPicPr>
          <p:cNvPr id="2" name="Google Shape;517;p26" descr="A group of girls sitting at a desk&#10;&#10;AI-generated content may be incorrect.">
            <a:extLst>
              <a:ext uri="{FF2B5EF4-FFF2-40B4-BE49-F238E27FC236}">
                <a16:creationId xmlns:a16="http://schemas.microsoft.com/office/drawing/2014/main" id="{C5B9AF94-3310-81E0-FDFC-EFA1B7C8CC59}"/>
              </a:ext>
            </a:extLst>
          </p:cNvPr>
          <p:cNvPicPr preferRelativeResize="0"/>
          <p:nvPr/>
        </p:nvPicPr>
        <p:blipFill rotWithShape="1">
          <a:blip r:embed="rId4">
            <a:alphaModFix/>
          </a:blip>
          <a:srcRect t="16658" r="-3810" b="21666"/>
          <a:stretch/>
        </p:blipFill>
        <p:spPr>
          <a:xfrm>
            <a:off x="8184630" y="1386785"/>
            <a:ext cx="3652040" cy="325462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p27"/>
          <p:cNvSpPr txBox="1">
            <a:spLocks noGrp="1"/>
          </p:cNvSpPr>
          <p:nvPr>
            <p:ph type="title"/>
          </p:nvPr>
        </p:nvSpPr>
        <p:spPr>
          <a:xfrm>
            <a:off x="838200" y="737109"/>
            <a:ext cx="6921843" cy="113369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12263F"/>
              </a:buClr>
              <a:buSzPct val="100000"/>
              <a:buFont typeface="Arial"/>
              <a:buNone/>
            </a:pPr>
            <a:r>
              <a:rPr lang="en-GB" sz="3800" dirty="0"/>
              <a:t>Be even more alert to </a:t>
            </a:r>
            <a:r>
              <a:rPr lang="en-GB" sz="3800" dirty="0">
                <a:solidFill>
                  <a:srgbClr val="12263F"/>
                </a:solidFill>
              </a:rPr>
              <a:t>our …</a:t>
            </a:r>
            <a:br>
              <a:rPr lang="en-GB" sz="1400" dirty="0">
                <a:solidFill>
                  <a:srgbClr val="12263F"/>
                </a:solidFill>
              </a:rPr>
            </a:br>
            <a:br>
              <a:rPr lang="en-GB" sz="3400" dirty="0">
                <a:solidFill>
                  <a:srgbClr val="12263F"/>
                </a:solidFill>
              </a:rPr>
            </a:br>
            <a:r>
              <a:rPr lang="en-GB" sz="3100" dirty="0">
                <a:solidFill>
                  <a:srgbClr val="12263F"/>
                </a:solidFill>
              </a:rPr>
              <a:t>Children who are </a:t>
            </a:r>
            <a:r>
              <a:rPr lang="en-GB" sz="3100" dirty="0"/>
              <a:t>LGBTQ+</a:t>
            </a:r>
            <a:endParaRPr sz="3100" dirty="0">
              <a:solidFill>
                <a:schemeClr val="dk1"/>
              </a:solidFill>
            </a:endParaRPr>
          </a:p>
        </p:txBody>
      </p:sp>
      <p:sp>
        <p:nvSpPr>
          <p:cNvPr id="673" name="Google Shape;673;p27"/>
          <p:cNvSpPr/>
          <p:nvPr/>
        </p:nvSpPr>
        <p:spPr>
          <a:xfrm>
            <a:off x="591189" y="5239961"/>
            <a:ext cx="11185172" cy="714603"/>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Pupils who may be </a:t>
            </a: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perceived</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 to be LGBTQ+ share the same risk factors as those who </a:t>
            </a: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are</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74" name="Google Shape;674;p27"/>
          <p:cNvSpPr txBox="1"/>
          <p:nvPr/>
        </p:nvSpPr>
        <p:spPr>
          <a:xfrm>
            <a:off x="891411" y="2851978"/>
            <a:ext cx="7279565" cy="2987920"/>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2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Be a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more likely target</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for bullying</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Be at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higher risk of </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homophobic, biphobic or</a:t>
            </a: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transphobic hate crimes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Feel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different and isolated </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from their peers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Not have a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trusted adult </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to talk to about how they feel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75" name="Google Shape;675;p27"/>
          <p:cNvSpPr txBox="1"/>
          <p:nvPr/>
        </p:nvSpPr>
        <p:spPr>
          <a:xfrm>
            <a:off x="838200" y="2342483"/>
            <a:ext cx="6377799" cy="38480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44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They can be more vulnerable because they might:</a:t>
            </a: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676" name="Google Shape;676;p27"/>
          <p:cNvPicPr preferRelativeResize="0"/>
          <p:nvPr/>
        </p:nvPicPr>
        <p:blipFill rotWithShape="1">
          <a:blip r:embed="rId3">
            <a:alphaModFix/>
          </a:blip>
          <a:srcRect/>
          <a:stretch/>
        </p:blipFill>
        <p:spPr>
          <a:xfrm rot="1410221">
            <a:off x="7821107" y="1136764"/>
            <a:ext cx="3898290" cy="3181048"/>
          </a:xfrm>
          <a:prstGeom prst="rect">
            <a:avLst/>
          </a:prstGeom>
          <a:noFill/>
          <a:ln>
            <a:noFill/>
          </a:ln>
        </p:spPr>
      </p:pic>
      <p:pic>
        <p:nvPicPr>
          <p:cNvPr id="2" name="Google Shape;528;p27" descr="A child with a badge on his shirt&#10;&#10;AI-generated content may be incorrect.">
            <a:extLst>
              <a:ext uri="{FF2B5EF4-FFF2-40B4-BE49-F238E27FC236}">
                <a16:creationId xmlns:a16="http://schemas.microsoft.com/office/drawing/2014/main" id="{3E63009D-F12E-C9CB-66CB-5FF094EF8C86}"/>
              </a:ext>
            </a:extLst>
          </p:cNvPr>
          <p:cNvPicPr preferRelativeResize="0"/>
          <p:nvPr/>
        </p:nvPicPr>
        <p:blipFill rotWithShape="1">
          <a:blip r:embed="rId4">
            <a:alphaModFix/>
          </a:blip>
          <a:srcRect t="17166" r="4615" b="27629"/>
          <a:stretch/>
        </p:blipFill>
        <p:spPr>
          <a:xfrm>
            <a:off x="8072479" y="1086830"/>
            <a:ext cx="3802380" cy="330096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28"/>
          <p:cNvSpPr/>
          <p:nvPr/>
        </p:nvSpPr>
        <p:spPr>
          <a:xfrm>
            <a:off x="715838" y="533310"/>
            <a:ext cx="10590601" cy="5231004"/>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684" name="Google Shape;684;p28"/>
          <p:cNvSpPr txBox="1">
            <a:spLocks noGrp="1"/>
          </p:cNvSpPr>
          <p:nvPr>
            <p:ph type="title"/>
          </p:nvPr>
        </p:nvSpPr>
        <p:spPr>
          <a:xfrm>
            <a:off x="976558" y="733461"/>
            <a:ext cx="4032693" cy="7204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dirty="0"/>
              <a:t>Reflection task</a:t>
            </a:r>
            <a:endParaRPr dirty="0"/>
          </a:p>
        </p:txBody>
      </p:sp>
      <p:sp>
        <p:nvSpPr>
          <p:cNvPr id="685" name="Google Shape;685;p28"/>
          <p:cNvSpPr txBox="1"/>
          <p:nvPr/>
        </p:nvSpPr>
        <p:spPr>
          <a:xfrm>
            <a:off x="971856" y="1497984"/>
            <a:ext cx="6498662" cy="4266329"/>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2000"/>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Read the example scenario below.</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What factors might make this pupil more at risk of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endParaRPr kumimoji="0" sz="2000" b="0"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Meet Kirat, a pupil in year 8. Kirat has autism and sometimes finds it difficult to talk when she’s stressed or overwhelmed.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Normally, Kirat is engaged and interested in her schoolwork, but recently she’s been less focused. She’s started being late to class and missing lessons.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Kirat is a looked-after child and has a new carer who she has only known for a few months.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686" name="Google Shape;686;p28" descr="A yellow circle with black background&#10;&#10;AI-generated content may be incorrect."/>
          <p:cNvPicPr preferRelativeResize="0"/>
          <p:nvPr/>
        </p:nvPicPr>
        <p:blipFill rotWithShape="1">
          <a:blip r:embed="rId3">
            <a:alphaModFix/>
          </a:blip>
          <a:srcRect t="16638" r="2000" b="23723"/>
          <a:stretch/>
        </p:blipFill>
        <p:spPr>
          <a:xfrm>
            <a:off x="7828587" y="1520529"/>
            <a:ext cx="3567565" cy="3256566"/>
          </a:xfrm>
          <a:prstGeom prst="rect">
            <a:avLst/>
          </a:prstGeom>
          <a:noFill/>
          <a:ln>
            <a:noFill/>
          </a:ln>
        </p:spPr>
      </p:pic>
      <p:pic>
        <p:nvPicPr>
          <p:cNvPr id="2" name="Google Shape;538;p28" descr="A child sitting at a table looking out a window&#10;&#10;AI-generated content may be incorrect.">
            <a:extLst>
              <a:ext uri="{FF2B5EF4-FFF2-40B4-BE49-F238E27FC236}">
                <a16:creationId xmlns:a16="http://schemas.microsoft.com/office/drawing/2014/main" id="{887A2246-EFA1-2997-2D32-0C0F584630F0}"/>
              </a:ext>
            </a:extLst>
          </p:cNvPr>
          <p:cNvPicPr preferRelativeResize="0"/>
          <p:nvPr/>
        </p:nvPicPr>
        <p:blipFill rotWithShape="1">
          <a:blip r:embed="rId4">
            <a:alphaModFix/>
          </a:blip>
          <a:srcRect t="20114" r="4833" b="22172"/>
          <a:stretch/>
        </p:blipFill>
        <p:spPr>
          <a:xfrm>
            <a:off x="7726536" y="1520529"/>
            <a:ext cx="3579903" cy="325656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29"/>
          <p:cNvSpPr txBox="1">
            <a:spLocks noGrp="1"/>
          </p:cNvSpPr>
          <p:nvPr>
            <p:ph type="title"/>
          </p:nvPr>
        </p:nvSpPr>
        <p:spPr>
          <a:xfrm>
            <a:off x="838200" y="1007442"/>
            <a:ext cx="10515600" cy="113369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12263F"/>
              </a:buClr>
              <a:buSzPct val="100000"/>
              <a:buFont typeface="Arial"/>
              <a:buNone/>
            </a:pPr>
            <a:r>
              <a:rPr lang="en-GB" sz="3600" dirty="0">
                <a:solidFill>
                  <a:srgbClr val="12263F"/>
                </a:solidFill>
              </a:rPr>
              <a:t>Summary: </a:t>
            </a:r>
            <a:r>
              <a:rPr lang="en-GB" sz="3600" dirty="0"/>
              <a:t>s</a:t>
            </a:r>
            <a:r>
              <a:rPr lang="en-GB" sz="3600" b="1" dirty="0">
                <a:solidFill>
                  <a:srgbClr val="12263F"/>
                </a:solidFill>
                <a:latin typeface="Arial"/>
                <a:ea typeface="Arial"/>
                <a:cs typeface="Arial"/>
                <a:sym typeface="Arial"/>
              </a:rPr>
              <a:t>ome pupils are more vulnerable </a:t>
            </a:r>
            <a:br>
              <a:rPr lang="en-GB" sz="3600" b="1" dirty="0">
                <a:solidFill>
                  <a:srgbClr val="12263F"/>
                </a:solidFill>
                <a:latin typeface="Arial"/>
                <a:ea typeface="Arial"/>
                <a:cs typeface="Arial"/>
                <a:sym typeface="Arial"/>
              </a:rPr>
            </a:br>
            <a:r>
              <a:rPr lang="en-GB" sz="3600" b="1" dirty="0">
                <a:solidFill>
                  <a:srgbClr val="12263F"/>
                </a:solidFill>
                <a:latin typeface="Arial"/>
                <a:ea typeface="Arial"/>
                <a:cs typeface="Arial"/>
                <a:sym typeface="Arial"/>
              </a:rPr>
              <a:t>than other</a:t>
            </a:r>
            <a:r>
              <a:rPr lang="en-GB" sz="3600" dirty="0"/>
              <a:t>s</a:t>
            </a:r>
            <a:br>
              <a:rPr lang="en-GB" sz="2800" dirty="0">
                <a:solidFill>
                  <a:srgbClr val="12263F"/>
                </a:solidFill>
                <a:latin typeface="Arial"/>
                <a:ea typeface="Arial"/>
                <a:cs typeface="Arial"/>
                <a:sym typeface="Arial"/>
              </a:rPr>
            </a:br>
            <a:endParaRPr sz="2800" dirty="0">
              <a:solidFill>
                <a:schemeClr val="dk1"/>
              </a:solidFill>
            </a:endParaRPr>
          </a:p>
        </p:txBody>
      </p:sp>
      <p:sp>
        <p:nvSpPr>
          <p:cNvPr id="695" name="Google Shape;695;p29"/>
          <p:cNvSpPr txBox="1"/>
          <p:nvPr/>
        </p:nvSpPr>
        <p:spPr>
          <a:xfrm>
            <a:off x="838199" y="2141135"/>
            <a:ext cx="9989457" cy="338554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Remember that all children are vulnerable, but some groups are more vulnerable than others</a:t>
            </a: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1"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Be even more alert to children with SEND and SEMH, and children who are, or are perceived to be, LGBTQ+</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Remember,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all</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 pupils can be victims of abuse, so we need to stay alert to the signs</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2263F"/>
        </a:solidFill>
        <a:effectLst/>
      </p:bgPr>
    </p:bg>
    <p:spTree>
      <p:nvGrpSpPr>
        <p:cNvPr id="1" name="Shape 700"/>
        <p:cNvGrpSpPr/>
        <p:nvPr/>
      </p:nvGrpSpPr>
      <p:grpSpPr>
        <a:xfrm>
          <a:off x="0" y="0"/>
          <a:ext cx="0" cy="0"/>
          <a:chOff x="0" y="0"/>
          <a:chExt cx="0" cy="0"/>
        </a:xfrm>
      </p:grpSpPr>
      <p:grpSp>
        <p:nvGrpSpPr>
          <p:cNvPr id="701" name="Google Shape;701;p30"/>
          <p:cNvGrpSpPr/>
          <p:nvPr/>
        </p:nvGrpSpPr>
        <p:grpSpPr>
          <a:xfrm>
            <a:off x="442426" y="311391"/>
            <a:ext cx="410503" cy="3202573"/>
            <a:chOff x="1327928" y="344887"/>
            <a:chExt cx="425700" cy="3321135"/>
          </a:xfrm>
        </p:grpSpPr>
        <p:sp>
          <p:nvSpPr>
            <p:cNvPr id="702" name="Google Shape;702;p30"/>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03" name="Google Shape;703;p30"/>
            <p:cNvSpPr/>
            <p:nvPr/>
          </p:nvSpPr>
          <p:spPr>
            <a:xfrm rot="5400000">
              <a:off x="1231218" y="99167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04" name="Google Shape;704;p30"/>
            <p:cNvSpPr/>
            <p:nvPr/>
          </p:nvSpPr>
          <p:spPr>
            <a:xfrm rot="5400000">
              <a:off x="1231218" y="154175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05" name="Google Shape;705;p30"/>
            <p:cNvSpPr/>
            <p:nvPr/>
          </p:nvSpPr>
          <p:spPr>
            <a:xfrm rot="5400000">
              <a:off x="1231218" y="2091836"/>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06" name="Google Shape;706;p30"/>
            <p:cNvSpPr/>
            <p:nvPr/>
          </p:nvSpPr>
          <p:spPr>
            <a:xfrm rot="5400000">
              <a:off x="1231218" y="2622859"/>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707" name="Google Shape;707;p30"/>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708" name="Google Shape;708;p30"/>
          <p:cNvSpPr/>
          <p:nvPr/>
        </p:nvSpPr>
        <p:spPr>
          <a:xfrm>
            <a:off x="1887705" y="1563729"/>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709" name="Google Shape;709;p30"/>
          <p:cNvSpPr/>
          <p:nvPr/>
        </p:nvSpPr>
        <p:spPr>
          <a:xfrm>
            <a:off x="2644942" y="2441736"/>
            <a:ext cx="5947003" cy="2034564"/>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600"/>
              <a:buFont typeface="Arial"/>
              <a:buNone/>
              <a:tabLst/>
              <a:defRPr/>
            </a:pPr>
            <a:r>
              <a:rPr kumimoji="0" lang="en-GB" sz="3600" b="1" i="0" u="none" strike="noStrike" kern="0" cap="none" spc="0" normalizeH="0" baseline="0" noProof="0" dirty="0">
                <a:ln>
                  <a:noFill/>
                </a:ln>
                <a:solidFill>
                  <a:srgbClr val="12263F"/>
                </a:solidFill>
                <a:effectLst/>
                <a:uLnTx/>
                <a:uFillTx/>
                <a:latin typeface="Arial"/>
                <a:ea typeface="Arial"/>
                <a:cs typeface="Arial"/>
                <a:sym typeface="Arial"/>
              </a:rPr>
              <a:t>Responding to a safeguarding disclosure</a:t>
            </a:r>
            <a:endParaRPr kumimoji="0" sz="3600" b="1"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710" name="Google Shape;710;p30"/>
          <p:cNvPicPr preferRelativeResize="0"/>
          <p:nvPr/>
        </p:nvPicPr>
        <p:blipFill rotWithShape="1">
          <a:blip r:embed="rId3">
            <a:alphaModFix/>
          </a:blip>
          <a:srcRect/>
          <a:stretch/>
        </p:blipFill>
        <p:spPr>
          <a:xfrm>
            <a:off x="8573071" y="1825089"/>
            <a:ext cx="1288638" cy="3100387"/>
          </a:xfrm>
          <a:prstGeom prst="rect">
            <a:avLst/>
          </a:prstGeom>
          <a:noFill/>
          <a:ln>
            <a:noFill/>
          </a:ln>
        </p:spPr>
      </p:pic>
      <p:sp>
        <p:nvSpPr>
          <p:cNvPr id="711" name="Google Shape;711;p30"/>
          <p:cNvSpPr txBox="1"/>
          <p:nvPr/>
        </p:nvSpPr>
        <p:spPr>
          <a:xfrm>
            <a:off x="1109602"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Section 4</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p31"/>
          <p:cNvSpPr/>
          <p:nvPr/>
        </p:nvSpPr>
        <p:spPr>
          <a:xfrm>
            <a:off x="2032787" y="1563916"/>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718" name="Google Shape;718;p31"/>
          <p:cNvSpPr txBox="1">
            <a:spLocks noGrp="1"/>
          </p:cNvSpPr>
          <p:nvPr>
            <p:ph type="title"/>
          </p:nvPr>
        </p:nvSpPr>
        <p:spPr>
          <a:xfrm>
            <a:off x="2530926" y="2372284"/>
            <a:ext cx="3599121" cy="7204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dirty="0"/>
              <a:t>Let’s discuss …</a:t>
            </a:r>
            <a:endParaRPr dirty="0"/>
          </a:p>
        </p:txBody>
      </p:sp>
      <p:sp>
        <p:nvSpPr>
          <p:cNvPr id="719" name="Google Shape;719;p31"/>
          <p:cNvSpPr txBox="1"/>
          <p:nvPr/>
        </p:nvSpPr>
        <p:spPr>
          <a:xfrm>
            <a:off x="2496879" y="3456795"/>
            <a:ext cx="4881821" cy="106340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2400"/>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What are some of the key things to remember when taking a disclosure from a pupil?</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720" name="Google Shape;720;p31" descr="A yellow and blue light bulb&#10;&#10;Description automatically generated"/>
          <p:cNvPicPr preferRelativeResize="0"/>
          <p:nvPr/>
        </p:nvPicPr>
        <p:blipFill rotWithShape="1">
          <a:blip r:embed="rId3">
            <a:alphaModFix/>
          </a:blip>
          <a:srcRect/>
          <a:stretch/>
        </p:blipFill>
        <p:spPr>
          <a:xfrm>
            <a:off x="7619214" y="2008222"/>
            <a:ext cx="2539999" cy="255801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32"/>
          <p:cNvSpPr txBox="1">
            <a:spLocks noGrp="1"/>
          </p:cNvSpPr>
          <p:nvPr>
            <p:ph type="title"/>
          </p:nvPr>
        </p:nvSpPr>
        <p:spPr>
          <a:xfrm>
            <a:off x="569913" y="287227"/>
            <a:ext cx="8921700" cy="617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Listen to Dylan’s experience</a:t>
            </a:r>
            <a:endParaRPr dirty="0"/>
          </a:p>
        </p:txBody>
      </p:sp>
      <p:sp>
        <p:nvSpPr>
          <p:cNvPr id="579" name="Google Shape;579;p32"/>
          <p:cNvSpPr/>
          <p:nvPr/>
        </p:nvSpPr>
        <p:spPr>
          <a:xfrm>
            <a:off x="496824" y="5707670"/>
            <a:ext cx="11263928" cy="646331"/>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000000"/>
                </a:solidFill>
                <a:effectLst/>
                <a:uLnTx/>
                <a:uFillTx/>
                <a:latin typeface="Calibri"/>
                <a:ea typeface="Calibri"/>
                <a:cs typeface="Calibri"/>
                <a:sym typeface="Calibri"/>
              </a:rPr>
              <a:t>Trigger warning: </a:t>
            </a:r>
            <a:r>
              <a:rPr kumimoji="0" lang="en-GB" sz="1600" b="0" i="0" u="none" strike="noStrike" kern="0" cap="none" spc="0" normalizeH="0" baseline="0" noProof="0" dirty="0">
                <a:ln>
                  <a:noFill/>
                </a:ln>
                <a:solidFill>
                  <a:srgbClr val="000000"/>
                </a:solidFill>
                <a:effectLst/>
                <a:uLnTx/>
                <a:uFillTx/>
                <a:latin typeface="Calibri"/>
                <a:ea typeface="Calibri"/>
                <a:cs typeface="Calibri"/>
                <a:sym typeface="Calibri"/>
              </a:rPr>
              <a:t>This video contains reference to neglect and </a:t>
            </a:r>
            <a:r>
              <a:rPr kumimoji="0" lang="en-GB" sz="1600" b="0" i="0" u="none" strike="noStrike" kern="0" cap="none" spc="0" normalizeH="0" baseline="0" noProof="0">
                <a:ln>
                  <a:noFill/>
                </a:ln>
                <a:solidFill>
                  <a:srgbClr val="000000"/>
                </a:solidFill>
                <a:effectLst/>
                <a:uLnTx/>
                <a:uFillTx/>
                <a:latin typeface="Calibri"/>
                <a:ea typeface="Calibri"/>
                <a:cs typeface="Calibri"/>
                <a:sym typeface="Calibri"/>
              </a:rPr>
              <a:t>emotional abuse</a:t>
            </a:r>
            <a:r>
              <a:rPr kumimoji="0" lang="en-GB" sz="1600" b="0" i="0" u="none" strike="noStrike" kern="0" cap="none" spc="0" normalizeH="0" baseline="0" noProof="0" dirty="0">
                <a:ln>
                  <a:noFill/>
                </a:ln>
                <a:solidFill>
                  <a:srgbClr val="000000"/>
                </a:solidFill>
                <a:effectLst/>
                <a:uLnTx/>
                <a:uFillTx/>
                <a:latin typeface="Calibri"/>
                <a:ea typeface="Calibri"/>
                <a:cs typeface="Calibri"/>
                <a:sym typeface="Calibri"/>
              </a:rPr>
              <a:t>.</a:t>
            </a:r>
            <a:endParaRPr kumimoji="0" sz="16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580" name="Google Shape;580;p32">
            <a:hlinkClick r:id="rId4"/>
          </p:cNvPr>
          <p:cNvPicPr preferRelativeResize="0"/>
          <p:nvPr/>
        </p:nvPicPr>
        <p:blipFill rotWithShape="1">
          <a:blip r:embed="rId5">
            <a:alphaModFix/>
          </a:blip>
          <a:srcRect/>
          <a:stretch/>
        </p:blipFill>
        <p:spPr>
          <a:xfrm>
            <a:off x="8178523" y="1170965"/>
            <a:ext cx="3389821" cy="3684588"/>
          </a:xfrm>
          <a:prstGeom prst="rect">
            <a:avLst/>
          </a:prstGeom>
          <a:noFill/>
          <a:ln>
            <a:noFill/>
          </a:ln>
        </p:spPr>
      </p:pic>
      <p:pic>
        <p:nvPicPr>
          <p:cNvPr id="2" name="Online Media 1" title="The Key_ Child Disclosure Primary VER2_prob4">
            <a:hlinkClick r:id="" action="ppaction://media"/>
            <a:extLst>
              <a:ext uri="{FF2B5EF4-FFF2-40B4-BE49-F238E27FC236}">
                <a16:creationId xmlns:a16="http://schemas.microsoft.com/office/drawing/2014/main" id="{91C12F25-D385-71BB-C42A-B3B9BBB280E8}"/>
              </a:ext>
            </a:extLst>
          </p:cNvPr>
          <p:cNvPicPr>
            <a:picLocks noRot="1" noChangeAspect="1"/>
          </p:cNvPicPr>
          <p:nvPr>
            <a:videoFile r:link="rId1"/>
          </p:nvPr>
        </p:nvPicPr>
        <p:blipFill>
          <a:blip r:embed="rId6"/>
          <a:stretch>
            <a:fillRect/>
          </a:stretch>
        </p:blipFill>
        <p:spPr>
          <a:xfrm>
            <a:off x="1440493" y="1687448"/>
            <a:ext cx="6182508" cy="34831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33"/>
          <p:cNvSpPr txBox="1">
            <a:spLocks noGrp="1"/>
          </p:cNvSpPr>
          <p:nvPr>
            <p:ph type="title"/>
          </p:nvPr>
        </p:nvSpPr>
        <p:spPr>
          <a:xfrm>
            <a:off x="689811" y="506715"/>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dirty="0">
                <a:solidFill>
                  <a:srgbClr val="12263F"/>
                </a:solidFill>
              </a:rPr>
              <a:t>If a child makes a disclosure …</a:t>
            </a:r>
            <a:endParaRPr sz="3400" dirty="0">
              <a:solidFill>
                <a:srgbClr val="12263F"/>
              </a:solidFill>
            </a:endParaRPr>
          </a:p>
        </p:txBody>
      </p:sp>
      <p:sp>
        <p:nvSpPr>
          <p:cNvPr id="739" name="Google Shape;739;p33"/>
          <p:cNvSpPr/>
          <p:nvPr/>
        </p:nvSpPr>
        <p:spPr>
          <a:xfrm>
            <a:off x="1042120" y="5945221"/>
            <a:ext cx="5295137" cy="64375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1" u="none" strike="noStrike" kern="0" cap="none" spc="0" normalizeH="0" baseline="0" noProof="0" dirty="0">
                <a:ln>
                  <a:noFill/>
                </a:ln>
                <a:solidFill>
                  <a:srgbClr val="000000"/>
                </a:solidFill>
                <a:effectLst/>
                <a:uLnTx/>
                <a:uFillTx/>
                <a:latin typeface="Arial"/>
                <a:ea typeface="Arial"/>
                <a:cs typeface="Arial"/>
                <a:sym typeface="Arial"/>
              </a:rPr>
              <a:t>If you think a child won’t feel comfortable if you’re taking notes, try to take notes immediately after the conversation instead.</a:t>
            </a:r>
            <a:endParaRPr kumimoji="0" sz="1400" b="0" i="1"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740" name="Google Shape;740;p33"/>
          <p:cNvGraphicFramePr/>
          <p:nvPr/>
        </p:nvGraphicFramePr>
        <p:xfrm>
          <a:off x="986589" y="1326123"/>
          <a:ext cx="5406200" cy="4575425"/>
        </p:xfrm>
        <a:graphic>
          <a:graphicData uri="http://schemas.openxmlformats.org/drawingml/2006/table">
            <a:tbl>
              <a:tblPr firstRow="1" bandRow="1">
                <a:noFill/>
              </a:tblPr>
              <a:tblGrid>
                <a:gridCol w="5406200">
                  <a:extLst>
                    <a:ext uri="{9D8B030D-6E8A-4147-A177-3AD203B41FA5}">
                      <a16:colId xmlns:a16="http://schemas.microsoft.com/office/drawing/2014/main" val="20000"/>
                    </a:ext>
                  </a:extLst>
                </a:gridCol>
              </a:tblGrid>
              <a:tr h="497400">
                <a:tc>
                  <a:txBody>
                    <a:bodyPr/>
                    <a:lstStyle/>
                    <a:p>
                      <a:pPr marL="0" marR="0" lvl="0" indent="0" algn="l" rtl="0">
                        <a:spcBef>
                          <a:spcPts val="0"/>
                        </a:spcBef>
                        <a:spcAft>
                          <a:spcPts val="0"/>
                        </a:spcAft>
                        <a:buNone/>
                      </a:pPr>
                      <a:r>
                        <a:rPr lang="en-GB" sz="2000" b="1" u="none" strike="noStrike" cap="none" dirty="0">
                          <a:solidFill>
                            <a:srgbClr val="12263F"/>
                          </a:solidFill>
                          <a:latin typeface="Arial"/>
                          <a:ea typeface="Arial"/>
                          <a:cs typeface="Arial"/>
                          <a:sym typeface="Arial"/>
                        </a:rPr>
                        <a:t>Do …</a:t>
                      </a:r>
                      <a:endParaRPr sz="2000" b="1"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solidFill>
                  </a:tcPr>
                </a:tc>
                <a:extLst>
                  <a:ext uri="{0D108BD9-81ED-4DB2-BD59-A6C34878D82A}">
                    <a16:rowId xmlns:a16="http://schemas.microsoft.com/office/drawing/2014/main" val="10000"/>
                  </a:ext>
                </a:extLst>
              </a:tr>
              <a:tr h="497400">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Find a calm, quiet space to talk</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25098"/>
                      </a:srgbClr>
                    </a:solidFill>
                  </a:tcPr>
                </a:tc>
                <a:extLst>
                  <a:ext uri="{0D108BD9-81ED-4DB2-BD59-A6C34878D82A}">
                    <a16:rowId xmlns:a16="http://schemas.microsoft.com/office/drawing/2014/main" val="10001"/>
                  </a:ext>
                </a:extLst>
              </a:tr>
              <a:tr h="442800">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Let the child lead the conversation</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0"/>
                      </a:srgbClr>
                    </a:solidFill>
                  </a:tcPr>
                </a:tc>
                <a:extLst>
                  <a:ext uri="{0D108BD9-81ED-4DB2-BD59-A6C34878D82A}">
                    <a16:rowId xmlns:a16="http://schemas.microsoft.com/office/drawing/2014/main" val="10002"/>
                  </a:ext>
                </a:extLst>
              </a:tr>
              <a:tr h="453175">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Practise ‘active listening’</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25098"/>
                      </a:srgbClr>
                    </a:solidFill>
                  </a:tcPr>
                </a:tc>
                <a:extLst>
                  <a:ext uri="{0D108BD9-81ED-4DB2-BD59-A6C34878D82A}">
                    <a16:rowId xmlns:a16="http://schemas.microsoft.com/office/drawing/2014/main" val="10003"/>
                  </a:ext>
                </a:extLst>
              </a:tr>
              <a:tr h="453175">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Ask open questions</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0"/>
                      </a:srgbClr>
                    </a:solidFill>
                  </a:tcPr>
                </a:tc>
                <a:extLst>
                  <a:ext uri="{0D108BD9-81ED-4DB2-BD59-A6C34878D82A}">
                    <a16:rowId xmlns:a16="http://schemas.microsoft.com/office/drawing/2014/main" val="10004"/>
                  </a:ext>
                </a:extLst>
              </a:tr>
              <a:tr h="737925">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Reassure them that they’re not in trouble and will be kept safe</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25098"/>
                      </a:srgbClr>
                    </a:solidFill>
                  </a:tcPr>
                </a:tc>
                <a:extLst>
                  <a:ext uri="{0D108BD9-81ED-4DB2-BD59-A6C34878D82A}">
                    <a16:rowId xmlns:a16="http://schemas.microsoft.com/office/drawing/2014/main" val="10005"/>
                  </a:ext>
                </a:extLst>
              </a:tr>
              <a:tr h="385000">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Reflect on what they’re saying</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0"/>
                      </a:srgbClr>
                    </a:solidFill>
                  </a:tcPr>
                </a:tc>
                <a:extLst>
                  <a:ext uri="{0D108BD9-81ED-4DB2-BD59-A6C34878D82A}">
                    <a16:rowId xmlns:a16="http://schemas.microsoft.com/office/drawing/2014/main" val="10006"/>
                  </a:ext>
                </a:extLst>
              </a:tr>
              <a:tr h="389825">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Be clear about what you’ll do next</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25098"/>
                      </a:srgbClr>
                    </a:solidFill>
                  </a:tcPr>
                </a:tc>
                <a:extLst>
                  <a:ext uri="{0D108BD9-81ED-4DB2-BD59-A6C34878D82A}">
                    <a16:rowId xmlns:a16="http://schemas.microsoft.com/office/drawing/2014/main" val="10007"/>
                  </a:ext>
                </a:extLst>
              </a:tr>
              <a:tr h="389825">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Ask the child if it’s OK for you to take notes, or to write down what they’ve told you afterwards</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FECD00">
                        <a:alpha val="0"/>
                      </a:srgbClr>
                    </a:solidFill>
                  </a:tcPr>
                </a:tc>
                <a:extLst>
                  <a:ext uri="{0D108BD9-81ED-4DB2-BD59-A6C34878D82A}">
                    <a16:rowId xmlns:a16="http://schemas.microsoft.com/office/drawing/2014/main" val="10008"/>
                  </a:ext>
                </a:extLst>
              </a:tr>
            </a:tbl>
          </a:graphicData>
        </a:graphic>
      </p:graphicFrame>
      <p:pic>
        <p:nvPicPr>
          <p:cNvPr id="741" name="Google Shape;741;p33" descr="Safeguarding_Tick_Icon_01"/>
          <p:cNvPicPr preferRelativeResize="0"/>
          <p:nvPr/>
        </p:nvPicPr>
        <p:blipFill rotWithShape="1">
          <a:blip r:embed="rId3">
            <a:alphaModFix/>
          </a:blip>
          <a:srcRect/>
          <a:stretch/>
        </p:blipFill>
        <p:spPr>
          <a:xfrm>
            <a:off x="5721545" y="1089544"/>
            <a:ext cx="1342465" cy="1344737"/>
          </a:xfrm>
          <a:prstGeom prst="rect">
            <a:avLst/>
          </a:prstGeom>
          <a:noFill/>
          <a:ln>
            <a:noFill/>
          </a:ln>
        </p:spPr>
      </p:pic>
      <p:pic>
        <p:nvPicPr>
          <p:cNvPr id="2" name="Picture 1" descr="A green and white poster with text and pictures&#10;&#10;AI-generated content may be incorrect.">
            <a:extLst>
              <a:ext uri="{FF2B5EF4-FFF2-40B4-BE49-F238E27FC236}">
                <a16:creationId xmlns:a16="http://schemas.microsoft.com/office/drawing/2014/main" id="{560C88ED-EEE4-D3DE-D9A6-93C52FDD34C0}"/>
              </a:ext>
            </a:extLst>
          </p:cNvPr>
          <p:cNvPicPr>
            <a:picLocks noChangeAspect="1"/>
          </p:cNvPicPr>
          <p:nvPr/>
        </p:nvPicPr>
        <p:blipFill>
          <a:blip r:embed="rId4"/>
          <a:stretch>
            <a:fillRect/>
          </a:stretch>
        </p:blipFill>
        <p:spPr>
          <a:xfrm>
            <a:off x="7429091" y="342368"/>
            <a:ext cx="4239937" cy="60089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p34"/>
          <p:cNvSpPr txBox="1">
            <a:spLocks noGrp="1"/>
          </p:cNvSpPr>
          <p:nvPr>
            <p:ph type="title"/>
          </p:nvPr>
        </p:nvSpPr>
        <p:spPr>
          <a:xfrm>
            <a:off x="689811" y="344155"/>
            <a:ext cx="10515600" cy="58282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dirty="0">
                <a:solidFill>
                  <a:srgbClr val="12263F"/>
                </a:solidFill>
              </a:rPr>
              <a:t>If a child makes a disclosure …</a:t>
            </a:r>
            <a:endParaRPr sz="3400" dirty="0">
              <a:solidFill>
                <a:srgbClr val="12263F"/>
              </a:solidFill>
            </a:endParaRPr>
          </a:p>
        </p:txBody>
      </p:sp>
      <p:graphicFrame>
        <p:nvGraphicFramePr>
          <p:cNvPr id="748" name="Google Shape;748;p34"/>
          <p:cNvGraphicFramePr/>
          <p:nvPr>
            <p:extLst>
              <p:ext uri="{D42A27DB-BD31-4B8C-83A1-F6EECF244321}">
                <p14:modId xmlns:p14="http://schemas.microsoft.com/office/powerpoint/2010/main" val="4161745090"/>
              </p:ext>
            </p:extLst>
          </p:nvPr>
        </p:nvGraphicFramePr>
        <p:xfrm>
          <a:off x="733275" y="1235379"/>
          <a:ext cx="4575750" cy="4838575"/>
        </p:xfrm>
        <a:graphic>
          <a:graphicData uri="http://schemas.openxmlformats.org/drawingml/2006/table">
            <a:tbl>
              <a:tblPr firstRow="1" bandRow="1">
                <a:noFill/>
              </a:tblPr>
              <a:tblGrid>
                <a:gridCol w="4575750">
                  <a:extLst>
                    <a:ext uri="{9D8B030D-6E8A-4147-A177-3AD203B41FA5}">
                      <a16:colId xmlns:a16="http://schemas.microsoft.com/office/drawing/2014/main" val="20000"/>
                    </a:ext>
                  </a:extLst>
                </a:gridCol>
              </a:tblGrid>
              <a:tr h="543225">
                <a:tc>
                  <a:txBody>
                    <a:bodyPr/>
                    <a:lstStyle/>
                    <a:p>
                      <a:pPr marL="0" marR="0" lvl="0" indent="0" algn="l" rtl="0">
                        <a:spcBef>
                          <a:spcPts val="0"/>
                        </a:spcBef>
                        <a:spcAft>
                          <a:spcPts val="0"/>
                        </a:spcAft>
                        <a:buNone/>
                      </a:pPr>
                      <a:r>
                        <a:rPr lang="en-GB" sz="2000" b="1" dirty="0">
                          <a:solidFill>
                            <a:srgbClr val="12263F"/>
                          </a:solidFill>
                          <a:latin typeface="Arial"/>
                          <a:ea typeface="Arial"/>
                          <a:cs typeface="Arial"/>
                          <a:sym typeface="Arial"/>
                        </a:rPr>
                        <a:t>Don’t …</a:t>
                      </a:r>
                      <a:endParaRPr b="1" dirty="0"/>
                    </a:p>
                  </a:txBody>
                  <a:tcPr marL="91450" marR="91450" marT="45725" marB="45725">
                    <a:solidFill>
                      <a:srgbClr val="FECD00"/>
                    </a:solidFill>
                  </a:tcPr>
                </a:tc>
                <a:extLst>
                  <a:ext uri="{0D108BD9-81ED-4DB2-BD59-A6C34878D82A}">
                    <a16:rowId xmlns:a16="http://schemas.microsoft.com/office/drawing/2014/main" val="10000"/>
                  </a:ext>
                </a:extLst>
              </a:tr>
              <a:tr h="765450">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Give the child the impression they’re creating a problem</a:t>
                      </a:r>
                      <a:endParaRPr dirty="0"/>
                    </a:p>
                  </a:txBody>
                  <a:tcPr marL="91450" marR="91450" marT="45725" marB="45725">
                    <a:solidFill>
                      <a:srgbClr val="FECD00">
                        <a:alpha val="25098"/>
                      </a:srgbClr>
                    </a:solidFill>
                  </a:tcPr>
                </a:tc>
                <a:extLst>
                  <a:ext uri="{0D108BD9-81ED-4DB2-BD59-A6C34878D82A}">
                    <a16:rowId xmlns:a16="http://schemas.microsoft.com/office/drawing/2014/main" val="10001"/>
                  </a:ext>
                </a:extLst>
              </a:tr>
              <a:tr h="144250">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Blame the child for what’s happened, in any way</a:t>
                      </a:r>
                      <a:endParaRPr dirty="0"/>
                    </a:p>
                  </a:txBody>
                  <a:tcPr marL="91450" marR="91450" marT="45725" marB="45725">
                    <a:solidFill>
                      <a:srgbClr val="FECD00">
                        <a:alpha val="0"/>
                      </a:srgbClr>
                    </a:solidFill>
                  </a:tcPr>
                </a:tc>
                <a:extLst>
                  <a:ext uri="{0D108BD9-81ED-4DB2-BD59-A6C34878D82A}">
                    <a16:rowId xmlns:a16="http://schemas.microsoft.com/office/drawing/2014/main" val="10002"/>
                  </a:ext>
                </a:extLst>
              </a:tr>
              <a:tr h="765450">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Ask leading questions that suggest an answer</a:t>
                      </a:r>
                      <a:endParaRPr dirty="0"/>
                    </a:p>
                  </a:txBody>
                  <a:tcPr marL="91450" marR="91450" marT="45725" marB="45725">
                    <a:solidFill>
                      <a:srgbClr val="FECD00">
                        <a:alpha val="25098"/>
                      </a:srgbClr>
                    </a:solidFill>
                  </a:tcPr>
                </a:tc>
                <a:extLst>
                  <a:ext uri="{0D108BD9-81ED-4DB2-BD59-A6C34878D82A}">
                    <a16:rowId xmlns:a16="http://schemas.microsoft.com/office/drawing/2014/main" val="10003"/>
                  </a:ext>
                </a:extLst>
              </a:tr>
              <a:tr h="765450">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Make promises about keeping things confidential</a:t>
                      </a:r>
                      <a:endParaRPr dirty="0"/>
                    </a:p>
                  </a:txBody>
                  <a:tcPr marL="91450" marR="91450" marT="45725" marB="45725">
                    <a:solidFill>
                      <a:srgbClr val="FECD00">
                        <a:alpha val="0"/>
                      </a:srgbClr>
                    </a:solidFill>
                  </a:tcPr>
                </a:tc>
                <a:extLst>
                  <a:ext uri="{0D108BD9-81ED-4DB2-BD59-A6C34878D82A}">
                    <a16:rowId xmlns:a16="http://schemas.microsoft.com/office/drawing/2014/main" val="10004"/>
                  </a:ext>
                </a:extLst>
              </a:tr>
              <a:tr h="432650">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Make further investigations yourself</a:t>
                      </a:r>
                      <a:endParaRPr dirty="0"/>
                    </a:p>
                  </a:txBody>
                  <a:tcPr marL="91450" marR="91450" marT="45725" marB="45725">
                    <a:solidFill>
                      <a:srgbClr val="FECD00">
                        <a:alpha val="25098"/>
                      </a:srgbClr>
                    </a:solidFill>
                  </a:tcPr>
                </a:tc>
                <a:extLst>
                  <a:ext uri="{0D108BD9-81ED-4DB2-BD59-A6C34878D82A}">
                    <a16:rowId xmlns:a16="http://schemas.microsoft.com/office/drawing/2014/main" val="10005"/>
                  </a:ext>
                </a:extLst>
              </a:tr>
              <a:tr h="432650">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Criticise the alleged perpetrator</a:t>
                      </a:r>
                      <a:endParaRPr dirty="0"/>
                    </a:p>
                  </a:txBody>
                  <a:tcPr marL="91450" marR="91450" marT="45725" marB="45725">
                    <a:solidFill>
                      <a:srgbClr val="FECD00">
                        <a:alpha val="0"/>
                      </a:srgbClr>
                    </a:solidFill>
                  </a:tcPr>
                </a:tc>
                <a:extLst>
                  <a:ext uri="{0D108BD9-81ED-4DB2-BD59-A6C34878D82A}">
                    <a16:rowId xmlns:a16="http://schemas.microsoft.com/office/drawing/2014/main" val="10006"/>
                  </a:ext>
                </a:extLst>
              </a:tr>
              <a:tr h="432650">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Be overly emotional</a:t>
                      </a:r>
                      <a:endParaRPr dirty="0"/>
                    </a:p>
                  </a:txBody>
                  <a:tcPr marL="91450" marR="91450" marT="45725" marB="45725">
                    <a:solidFill>
                      <a:srgbClr val="FECD00">
                        <a:alpha val="25098"/>
                      </a:srgbClr>
                    </a:solidFill>
                  </a:tcPr>
                </a:tc>
                <a:extLst>
                  <a:ext uri="{0D108BD9-81ED-4DB2-BD59-A6C34878D82A}">
                    <a16:rowId xmlns:a16="http://schemas.microsoft.com/office/drawing/2014/main" val="10007"/>
                  </a:ext>
                </a:extLst>
              </a:tr>
            </a:tbl>
          </a:graphicData>
        </a:graphic>
      </p:graphicFrame>
      <p:pic>
        <p:nvPicPr>
          <p:cNvPr id="749" name="Google Shape;749;p34" descr="Safeguarding_Cross_Icon_Icon_01"/>
          <p:cNvPicPr preferRelativeResize="0"/>
          <p:nvPr/>
        </p:nvPicPr>
        <p:blipFill rotWithShape="1">
          <a:blip r:embed="rId3">
            <a:alphaModFix/>
          </a:blip>
          <a:srcRect/>
          <a:stretch/>
        </p:blipFill>
        <p:spPr>
          <a:xfrm rot="5400000">
            <a:off x="4723731" y="925740"/>
            <a:ext cx="1471037" cy="1473526"/>
          </a:xfrm>
          <a:prstGeom prst="rect">
            <a:avLst/>
          </a:prstGeom>
          <a:noFill/>
          <a:ln>
            <a:noFill/>
          </a:ln>
        </p:spPr>
      </p:pic>
      <p:sp>
        <p:nvSpPr>
          <p:cNvPr id="3" name="TextBox 2">
            <a:extLst>
              <a:ext uri="{FF2B5EF4-FFF2-40B4-BE49-F238E27FC236}">
                <a16:creationId xmlns:a16="http://schemas.microsoft.com/office/drawing/2014/main" id="{1224682E-D44A-5D13-BDA4-7FB7A60E0775}"/>
              </a:ext>
            </a:extLst>
          </p:cNvPr>
          <p:cNvSpPr txBox="1"/>
          <p:nvPr/>
        </p:nvSpPr>
        <p:spPr>
          <a:xfrm>
            <a:off x="6338887" y="1256320"/>
            <a:ext cx="5634038" cy="4462760"/>
          </a:xfrm>
          <a:prstGeom prst="rect">
            <a:avLst/>
          </a:prstGeom>
          <a:noFill/>
        </p:spPr>
        <p:txBody>
          <a:bodyPr wrap="square">
            <a:spAutoFit/>
          </a:bodyPr>
          <a:lstStyle/>
          <a:p>
            <a:pPr marL="0" marR="0" indent="0" algn="l" rtl="0" fontAlgn="base">
              <a:buNone/>
            </a:pPr>
            <a:r>
              <a:rPr lang="en-US" sz="2000" b="1" i="0" u="none" strike="noStrike" spc="0" dirty="0">
                <a:solidFill>
                  <a:srgbClr val="000000"/>
                </a:solidFill>
                <a:effectLst/>
                <a:latin typeface="Calibri" panose="020F0502020204030204" pitchFamily="34" charset="0"/>
              </a:rPr>
              <a:t>Barriers to Disclosing </a:t>
            </a:r>
            <a:r>
              <a:rPr lang="en-US" sz="2000" b="0" i="0" dirty="0">
                <a:solidFill>
                  <a:srgbClr val="000000"/>
                </a:solidFill>
                <a:effectLst/>
                <a:latin typeface="Calibri" panose="020F0502020204030204" pitchFamily="34" charset="0"/>
              </a:rPr>
              <a:t>​</a:t>
            </a:r>
            <a:endParaRPr lang="en-US" sz="1000" b="0" i="0" dirty="0">
              <a:solidFill>
                <a:srgbClr val="000000"/>
              </a:solidFill>
              <a:effectLst/>
              <a:latin typeface="Segoe UI" panose="020B0502040204020203" pitchFamily="34" charset="0"/>
            </a:endParaRPr>
          </a:p>
          <a:p>
            <a:pPr marL="329184" marR="0" indent="0" algn="l" rtl="0" fontAlgn="base">
              <a:buNone/>
            </a:pPr>
            <a:r>
              <a:rPr lang="en-US" sz="2000" b="0" i="0" u="none" strike="noStrike" spc="0" dirty="0">
                <a:solidFill>
                  <a:srgbClr val="000000"/>
                </a:solidFill>
                <a:effectLst/>
                <a:latin typeface="Calibri" panose="020F0502020204030204" pitchFamily="34" charset="0"/>
              </a:rPr>
              <a:t>•Not having a trusted adult to talk to / lack of trust in adults.</a:t>
            </a:r>
            <a:r>
              <a:rPr lang="en-US" sz="2000" b="0" i="0" dirty="0">
                <a:solidFill>
                  <a:srgbClr val="000000"/>
                </a:solidFill>
                <a:effectLst/>
                <a:latin typeface="Calibri" panose="020F0502020204030204" pitchFamily="34" charset="0"/>
              </a:rPr>
              <a:t>​</a:t>
            </a:r>
            <a:endParaRPr lang="en-US" sz="1000" b="0" i="0" dirty="0">
              <a:solidFill>
                <a:srgbClr val="000000"/>
              </a:solidFill>
              <a:effectLst/>
              <a:latin typeface="Segoe UI" panose="020B0502040204020203" pitchFamily="34" charset="0"/>
            </a:endParaRPr>
          </a:p>
          <a:p>
            <a:pPr marL="329184" marR="0" indent="0" algn="l" rtl="0" fontAlgn="base">
              <a:buNone/>
            </a:pPr>
            <a:r>
              <a:rPr lang="en-US" sz="2000" b="0" i="0" u="none" strike="noStrike" spc="0" dirty="0">
                <a:solidFill>
                  <a:srgbClr val="000000"/>
                </a:solidFill>
                <a:effectLst/>
                <a:latin typeface="Calibri" panose="020F0502020204030204" pitchFamily="34" charset="0"/>
              </a:rPr>
              <a:t>•Not understanding that they are being abused.</a:t>
            </a:r>
            <a:r>
              <a:rPr lang="en-US" sz="2000" b="0" i="0" dirty="0">
                <a:solidFill>
                  <a:srgbClr val="000000"/>
                </a:solidFill>
                <a:effectLst/>
                <a:latin typeface="Calibri" panose="020F0502020204030204" pitchFamily="34" charset="0"/>
              </a:rPr>
              <a:t>​</a:t>
            </a:r>
            <a:endParaRPr lang="en-US" sz="1000" b="0" i="0" dirty="0">
              <a:solidFill>
                <a:srgbClr val="000000"/>
              </a:solidFill>
              <a:effectLst/>
              <a:latin typeface="Segoe UI" panose="020B0502040204020203" pitchFamily="34" charset="0"/>
            </a:endParaRPr>
          </a:p>
          <a:p>
            <a:pPr marL="329184" marR="0" indent="0" algn="l" rtl="0" fontAlgn="base">
              <a:buNone/>
            </a:pPr>
            <a:r>
              <a:rPr lang="en-US" sz="2000" b="0" i="0" u="none" strike="noStrike" spc="0" dirty="0">
                <a:solidFill>
                  <a:srgbClr val="000000"/>
                </a:solidFill>
                <a:effectLst/>
                <a:latin typeface="Calibri" panose="020F0502020204030204" pitchFamily="34" charset="0"/>
              </a:rPr>
              <a:t>•Fear of not being believed.</a:t>
            </a:r>
            <a:r>
              <a:rPr lang="en-US" sz="2000" b="0" i="0" dirty="0">
                <a:solidFill>
                  <a:srgbClr val="000000"/>
                </a:solidFill>
                <a:effectLst/>
                <a:latin typeface="Calibri" panose="020F0502020204030204" pitchFamily="34" charset="0"/>
              </a:rPr>
              <a:t>​</a:t>
            </a:r>
            <a:endParaRPr lang="en-US" sz="1000" b="0" i="0" dirty="0">
              <a:solidFill>
                <a:srgbClr val="000000"/>
              </a:solidFill>
              <a:effectLst/>
              <a:latin typeface="Segoe UI" panose="020B0502040204020203" pitchFamily="34" charset="0"/>
            </a:endParaRPr>
          </a:p>
          <a:p>
            <a:pPr marL="329184" marR="0" indent="0" algn="l" rtl="0" fontAlgn="base">
              <a:buNone/>
            </a:pPr>
            <a:r>
              <a:rPr lang="en-US" sz="2000" b="0" i="0" u="none" strike="noStrike" spc="0" dirty="0">
                <a:solidFill>
                  <a:srgbClr val="000000"/>
                </a:solidFill>
                <a:effectLst/>
                <a:latin typeface="Calibri" panose="020F0502020204030204" pitchFamily="34" charset="0"/>
              </a:rPr>
              <a:t>•Shame, embarrassment, feelings of guilt, self-blame.</a:t>
            </a:r>
            <a:r>
              <a:rPr lang="en-US" sz="2000" b="0" i="0" dirty="0">
                <a:solidFill>
                  <a:srgbClr val="000000"/>
                </a:solidFill>
                <a:effectLst/>
                <a:latin typeface="Calibri" panose="020F0502020204030204" pitchFamily="34" charset="0"/>
              </a:rPr>
              <a:t>​</a:t>
            </a:r>
            <a:endParaRPr lang="en-US" sz="1000" b="0" i="0" dirty="0">
              <a:solidFill>
                <a:srgbClr val="000000"/>
              </a:solidFill>
              <a:effectLst/>
              <a:latin typeface="Segoe UI" panose="020B0502040204020203" pitchFamily="34" charset="0"/>
            </a:endParaRPr>
          </a:p>
          <a:p>
            <a:pPr marL="329184" marR="0" indent="0" algn="l" rtl="0" fontAlgn="base">
              <a:buNone/>
            </a:pPr>
            <a:r>
              <a:rPr lang="en-US" sz="2000" b="0" i="0" u="none" strike="noStrike" spc="0" dirty="0">
                <a:solidFill>
                  <a:srgbClr val="000000"/>
                </a:solidFill>
                <a:effectLst/>
                <a:latin typeface="Calibri" panose="020F0502020204030204" pitchFamily="34" charset="0"/>
              </a:rPr>
              <a:t>•Previous poor responses to disclosures.</a:t>
            </a:r>
            <a:r>
              <a:rPr lang="en-US" sz="2000" b="0" i="0" dirty="0">
                <a:solidFill>
                  <a:srgbClr val="000000"/>
                </a:solidFill>
                <a:effectLst/>
                <a:latin typeface="Calibri" panose="020F0502020204030204" pitchFamily="34" charset="0"/>
              </a:rPr>
              <a:t>​</a:t>
            </a:r>
            <a:endParaRPr lang="en-US" sz="1000" b="0" i="0" dirty="0">
              <a:solidFill>
                <a:srgbClr val="000000"/>
              </a:solidFill>
              <a:effectLst/>
              <a:latin typeface="Segoe UI" panose="020B0502040204020203" pitchFamily="34" charset="0"/>
            </a:endParaRPr>
          </a:p>
          <a:p>
            <a:pPr marL="329184" marR="0" indent="0" algn="l" rtl="0" fontAlgn="base">
              <a:buNone/>
            </a:pPr>
            <a:r>
              <a:rPr lang="en-US" sz="2000" b="0" i="0" u="none" strike="noStrike" spc="0" dirty="0">
                <a:solidFill>
                  <a:srgbClr val="000000"/>
                </a:solidFill>
                <a:effectLst/>
                <a:latin typeface="Calibri" panose="020F0502020204030204" pitchFamily="34" charset="0"/>
              </a:rPr>
              <a:t>•Fear of the consequences for themselves or others.</a:t>
            </a:r>
            <a:r>
              <a:rPr lang="en-US" sz="2000" b="0" i="0" dirty="0">
                <a:solidFill>
                  <a:srgbClr val="000000"/>
                </a:solidFill>
                <a:effectLst/>
                <a:latin typeface="Calibri" panose="020F0502020204030204" pitchFamily="34" charset="0"/>
              </a:rPr>
              <a:t>​</a:t>
            </a:r>
            <a:endParaRPr lang="en-US" sz="1000" b="0" i="0" dirty="0">
              <a:solidFill>
                <a:srgbClr val="000000"/>
              </a:solidFill>
              <a:effectLst/>
              <a:latin typeface="Segoe UI" panose="020B0502040204020203" pitchFamily="34" charset="0"/>
            </a:endParaRPr>
          </a:p>
          <a:p>
            <a:pPr marL="329184" marR="0" indent="0" algn="l" rtl="0" fontAlgn="base">
              <a:buNone/>
            </a:pPr>
            <a:r>
              <a:rPr lang="en-US" sz="2000" b="0" i="0" u="none" strike="noStrike" spc="0" dirty="0">
                <a:solidFill>
                  <a:srgbClr val="000000"/>
                </a:solidFill>
                <a:effectLst/>
                <a:latin typeface="Calibri" panose="020F0502020204030204" pitchFamily="34" charset="0"/>
              </a:rPr>
              <a:t>•Worry about the impact on others.</a:t>
            </a:r>
            <a:r>
              <a:rPr lang="en-US" sz="2000" b="0" i="0" dirty="0">
                <a:solidFill>
                  <a:srgbClr val="000000"/>
                </a:solidFill>
                <a:effectLst/>
                <a:latin typeface="Calibri" panose="020F0502020204030204" pitchFamily="34" charset="0"/>
              </a:rPr>
              <a:t>​</a:t>
            </a:r>
            <a:endParaRPr lang="en-US" sz="1000" b="0" i="0" dirty="0">
              <a:solidFill>
                <a:srgbClr val="000000"/>
              </a:solidFill>
              <a:effectLst/>
              <a:latin typeface="Segoe UI" panose="020B0502040204020203" pitchFamily="34" charset="0"/>
            </a:endParaRPr>
          </a:p>
          <a:p>
            <a:pPr marL="329184" marR="0" indent="0" algn="l" rtl="0" fontAlgn="base">
              <a:buNone/>
            </a:pPr>
            <a:r>
              <a:rPr lang="en-US" sz="2000" b="0" i="0" u="none" strike="noStrike" spc="0" dirty="0">
                <a:solidFill>
                  <a:srgbClr val="000000"/>
                </a:solidFill>
                <a:effectLst/>
                <a:latin typeface="Calibri" panose="020F0502020204030204" pitchFamily="34" charset="0"/>
              </a:rPr>
              <a:t>•Fear of getting into trouble / being told off.</a:t>
            </a:r>
            <a:r>
              <a:rPr lang="en-US" sz="2000" b="0" i="0" dirty="0">
                <a:solidFill>
                  <a:srgbClr val="000000"/>
                </a:solidFill>
                <a:effectLst/>
                <a:latin typeface="Calibri" panose="020F0502020204030204" pitchFamily="34" charset="0"/>
              </a:rPr>
              <a:t>​</a:t>
            </a:r>
            <a:endParaRPr lang="en-US" sz="1000" b="0" i="0" dirty="0">
              <a:solidFill>
                <a:srgbClr val="000000"/>
              </a:solidFill>
              <a:effectLst/>
              <a:latin typeface="Segoe UI" panose="020B0502040204020203" pitchFamily="34" charset="0"/>
            </a:endParaRPr>
          </a:p>
          <a:p>
            <a:pPr marL="329184" marR="0" indent="0" algn="l" rtl="0" fontAlgn="base">
              <a:buNone/>
            </a:pPr>
            <a:r>
              <a:rPr lang="en-US" sz="2000" b="0" i="0" u="none" strike="noStrike" spc="0" dirty="0">
                <a:solidFill>
                  <a:srgbClr val="000000"/>
                </a:solidFill>
                <a:effectLst/>
                <a:latin typeface="Calibri" panose="020F0502020204030204" pitchFamily="34" charset="0"/>
              </a:rPr>
              <a:t>•Fear of preserving family or community </a:t>
            </a:r>
            <a:r>
              <a:rPr lang="en-US" sz="2000" b="0" i="0" u="none" strike="noStrike" spc="0" dirty="0" err="1">
                <a:solidFill>
                  <a:srgbClr val="000000"/>
                </a:solidFill>
                <a:effectLst/>
                <a:latin typeface="Calibri" panose="020F0502020204030204" pitchFamily="34" charset="0"/>
              </a:rPr>
              <a:t>honour</a:t>
            </a:r>
            <a:r>
              <a:rPr lang="en-US" sz="2000" b="0" i="0" u="none" strike="noStrike" spc="0" dirty="0">
                <a:solidFill>
                  <a:srgbClr val="000000"/>
                </a:solidFill>
                <a:effectLst/>
                <a:latin typeface="Calibri" panose="020F0502020204030204" pitchFamily="34" charset="0"/>
              </a:rPr>
              <a:t>.</a:t>
            </a:r>
            <a:r>
              <a:rPr lang="en-US" sz="2000" b="0" i="0" dirty="0">
                <a:solidFill>
                  <a:srgbClr val="000000"/>
                </a:solidFill>
                <a:effectLst/>
                <a:latin typeface="Calibri" panose="020F0502020204030204" pitchFamily="34" charset="0"/>
              </a:rPr>
              <a:t>​</a:t>
            </a:r>
            <a:endParaRPr lang="en-US" sz="1000" b="0" i="0" dirty="0">
              <a:solidFill>
                <a:srgbClr val="000000"/>
              </a:solidFill>
              <a:effectLst/>
              <a:latin typeface="Segoe UI" panose="020B0502040204020203" pitchFamily="34" charset="0"/>
            </a:endParaRPr>
          </a:p>
          <a:p>
            <a:pPr marL="0" marR="0" indent="0" algn="l" rtl="0" fontAlgn="base">
              <a:buNone/>
            </a:pPr>
            <a:r>
              <a:rPr lang="en-US" sz="2000" b="0" i="0" dirty="0">
                <a:solidFill>
                  <a:srgbClr val="000000"/>
                </a:solidFill>
                <a:effectLst/>
                <a:latin typeface="Calibri" panose="020F0502020204030204" pitchFamily="34" charset="0"/>
              </a:rPr>
              <a:t>​</a:t>
            </a:r>
            <a:endParaRPr lang="en-US" sz="1000" b="0" i="0" dirty="0">
              <a:solidFill>
                <a:srgbClr val="000000"/>
              </a:solidFill>
              <a:effectLst/>
              <a:latin typeface="Segoe UI"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648BB-28A0-3A6F-A9CC-664AAA5472D3}"/>
            </a:ext>
          </a:extLst>
        </p:cNvPr>
        <p:cNvGrpSpPr/>
        <p:nvPr/>
      </p:nvGrpSpPr>
      <p:grpSpPr>
        <a:xfrm>
          <a:off x="0" y="0"/>
          <a:ext cx="0" cy="0"/>
          <a:chOff x="0" y="0"/>
          <a:chExt cx="0" cy="0"/>
        </a:xfrm>
      </p:grpSpPr>
      <p:sp>
        <p:nvSpPr>
          <p:cNvPr id="2" name="Right Triangle 1">
            <a:extLst>
              <a:ext uri="{FF2B5EF4-FFF2-40B4-BE49-F238E27FC236}">
                <a16:creationId xmlns:a16="http://schemas.microsoft.com/office/drawing/2014/main" id="{650EC724-BDAA-6038-069B-17BE53156053}"/>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4079DEDE-B936-B5BD-D8CB-FD0CC7773557}"/>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21A2DE8C-1AA3-677E-B6AD-B92590CC8D1E}"/>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6E925393-EA59-9389-B9EA-AB4E99E1A17D}"/>
              </a:ext>
            </a:extLst>
          </p:cNvPr>
          <p:cNvSpPr/>
          <p:nvPr/>
        </p:nvSpPr>
        <p:spPr>
          <a:xfrm>
            <a:off x="488802" y="1661310"/>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C0B072E8-1F60-F1A7-DD63-D9DA02169A2A}"/>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5D535FA7-92FE-6B3E-0EAE-EBC29E7F5A82}"/>
              </a:ext>
            </a:extLst>
          </p:cNvPr>
          <p:cNvSpPr/>
          <p:nvPr/>
        </p:nvSpPr>
        <p:spPr>
          <a:xfrm>
            <a:off x="573468" y="225126"/>
            <a:ext cx="6360645" cy="797167"/>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4148BE9B-216B-7D11-2970-DCF904FD1578}"/>
              </a:ext>
            </a:extLst>
          </p:cNvPr>
          <p:cNvSpPr txBox="1"/>
          <p:nvPr/>
        </p:nvSpPr>
        <p:spPr>
          <a:xfrm>
            <a:off x="603175" y="227824"/>
            <a:ext cx="6896491"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600" normalizeH="0" baseline="0" noProof="0">
                <a:ln>
                  <a:noFill/>
                </a:ln>
                <a:solidFill>
                  <a:prstClr val="white"/>
                </a:solidFill>
                <a:effectLst/>
                <a:uLnTx/>
                <a:uFillTx/>
                <a:latin typeface="Calibri" panose="020F0502020204030204"/>
                <a:ea typeface="Calibri"/>
                <a:cs typeface="Calibri"/>
              </a:rPr>
              <a:t>Remember</a:t>
            </a:r>
          </a:p>
        </p:txBody>
      </p:sp>
      <p:sp>
        <p:nvSpPr>
          <p:cNvPr id="9" name="TextBox 8">
            <a:extLst>
              <a:ext uri="{FF2B5EF4-FFF2-40B4-BE49-F238E27FC236}">
                <a16:creationId xmlns:a16="http://schemas.microsoft.com/office/drawing/2014/main" id="{3BA0B074-A86C-92D0-34EB-71001EE061B3}"/>
              </a:ext>
            </a:extLst>
          </p:cNvPr>
          <p:cNvSpPr txBox="1"/>
          <p:nvPr/>
        </p:nvSpPr>
        <p:spPr>
          <a:xfrm>
            <a:off x="161176" y="1165301"/>
            <a:ext cx="7500826" cy="56630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Calibri"/>
                <a:cs typeface="Calibri"/>
              </a:rPr>
              <a:t>Be professionally curious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i="1" dirty="0">
                <a:solidFill>
                  <a:prstClr val="black"/>
                </a:solidFill>
                <a:latin typeface="Calibri" panose="020F0502020204030204"/>
                <a:ea typeface="Calibri"/>
                <a:cs typeface="Calibri"/>
              </a:rPr>
              <a:t>(with pupils, with families, with professionals)</a:t>
            </a:r>
            <a:endParaRPr kumimoji="0" lang="en-US" sz="2000" b="1" i="1"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Calibri"/>
                <a:cs typeface="Calibri"/>
              </a:rPr>
              <a:t>Think the unthinkable and take the unbelievable seriously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Calibri"/>
                <a:cs typeface="Calibri"/>
              </a:rPr>
              <a:t>Remember,</a:t>
            </a:r>
            <a:r>
              <a:rPr kumimoji="0" lang="en-US" sz="2800" b="1" i="0" u="none" strike="noStrike" kern="1200" cap="none" spc="0" normalizeH="0" baseline="0" noProof="0" dirty="0">
                <a:ln>
                  <a:noFill/>
                </a:ln>
                <a:solidFill>
                  <a:srgbClr val="FF0000"/>
                </a:solidFill>
                <a:effectLst/>
                <a:uLnTx/>
                <a:uFillTx/>
                <a:latin typeface="Calibri" panose="020F0502020204030204"/>
                <a:ea typeface="Calibri"/>
                <a:cs typeface="Calibri"/>
              </a:rPr>
              <a:t> it could happen here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dirty="0">
              <a:solidFill>
                <a:srgbClr val="FF0000"/>
              </a:solidFill>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a:ea typeface="Calibri"/>
                <a:cs typeface="Calibri"/>
              </a:rPr>
              <a:t>Deal with the facts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dirty="0">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a:ea typeface="Calibri"/>
                <a:cs typeface="Calibri"/>
              </a:rPr>
              <a:t>Keep the child at the center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b="1" dirty="0">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a:ea typeface="Calibri"/>
                <a:cs typeface="Calibri"/>
              </a:rPr>
              <a:t>Think TED – DO NOT ask leading questions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b="1" dirty="0">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a:ea typeface="Calibri"/>
                <a:cs typeface="Calibri"/>
              </a:rPr>
              <a:t>Explain your next steps clearly to the pupil</a:t>
            </a:r>
          </a:p>
        </p:txBody>
      </p:sp>
      <p:pic>
        <p:nvPicPr>
          <p:cNvPr id="8" name="Picture 7">
            <a:extLst>
              <a:ext uri="{FF2B5EF4-FFF2-40B4-BE49-F238E27FC236}">
                <a16:creationId xmlns:a16="http://schemas.microsoft.com/office/drawing/2014/main" id="{769F98A7-4D7F-00FD-240E-12B7C414F20A}"/>
              </a:ext>
            </a:extLst>
          </p:cNvPr>
          <p:cNvPicPr>
            <a:picLocks noChangeAspect="1"/>
          </p:cNvPicPr>
          <p:nvPr/>
        </p:nvPicPr>
        <p:blipFill>
          <a:blip r:embed="rId3"/>
          <a:stretch>
            <a:fillRect/>
          </a:stretch>
        </p:blipFill>
        <p:spPr>
          <a:xfrm>
            <a:off x="7370492" y="4403156"/>
            <a:ext cx="4660332" cy="2227020"/>
          </a:xfrm>
          <a:prstGeom prst="rect">
            <a:avLst/>
          </a:prstGeom>
        </p:spPr>
      </p:pic>
    </p:spTree>
    <p:extLst>
      <p:ext uri="{BB962C8B-B14F-4D97-AF65-F5344CB8AC3E}">
        <p14:creationId xmlns:p14="http://schemas.microsoft.com/office/powerpoint/2010/main" val="3440497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pic>
        <p:nvPicPr>
          <p:cNvPr id="772" name="Google Shape;772;p36" descr="A yellow and blue light bulb&#10;&#10;Description automatically generated"/>
          <p:cNvPicPr preferRelativeResize="0"/>
          <p:nvPr/>
        </p:nvPicPr>
        <p:blipFill rotWithShape="1">
          <a:blip r:embed="rId3">
            <a:alphaModFix/>
          </a:blip>
          <a:srcRect/>
          <a:stretch/>
        </p:blipFill>
        <p:spPr>
          <a:xfrm>
            <a:off x="9652001" y="1194971"/>
            <a:ext cx="2539999" cy="2558013"/>
          </a:xfrm>
          <a:prstGeom prst="rect">
            <a:avLst/>
          </a:prstGeom>
          <a:noFill/>
          <a:ln>
            <a:noFill/>
          </a:ln>
        </p:spPr>
      </p:pic>
      <p:sp>
        <p:nvSpPr>
          <p:cNvPr id="773" name="Google Shape;773;p36"/>
          <p:cNvSpPr txBox="1">
            <a:spLocks noGrp="1"/>
          </p:cNvSpPr>
          <p:nvPr>
            <p:ph type="title"/>
          </p:nvPr>
        </p:nvSpPr>
        <p:spPr>
          <a:xfrm>
            <a:off x="1090800" y="914400"/>
            <a:ext cx="8921621" cy="61733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Let’s </a:t>
            </a:r>
            <a:r>
              <a:rPr lang="en-GB" dirty="0"/>
              <a:t>practise responding to a pupil</a:t>
            </a:r>
            <a:endParaRPr sz="3400" dirty="0">
              <a:solidFill>
                <a:srgbClr val="12263F"/>
              </a:solidFill>
            </a:endParaRPr>
          </a:p>
        </p:txBody>
      </p:sp>
      <p:sp>
        <p:nvSpPr>
          <p:cNvPr id="774" name="Google Shape;774;p36"/>
          <p:cNvSpPr txBox="1"/>
          <p:nvPr/>
        </p:nvSpPr>
        <p:spPr>
          <a:xfrm>
            <a:off x="1823186" y="2944767"/>
            <a:ext cx="8189235" cy="2893100"/>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EC6D18"/>
                </a:solidFill>
                <a:effectLst/>
                <a:uLnTx/>
                <a:uFillTx/>
                <a:latin typeface="Arial"/>
                <a:ea typeface="Arial"/>
                <a:cs typeface="Arial"/>
                <a:sym typeface="Arial"/>
              </a:rPr>
              <a:t>What to do:</a:t>
            </a:r>
            <a:endParaRPr kumimoji="0" sz="2400" b="0" i="0" u="none" strike="noStrike" kern="0" cap="none" spc="0" normalizeH="0" baseline="0" noProof="0" dirty="0">
              <a:ln>
                <a:noFill/>
              </a:ln>
              <a:solidFill>
                <a:srgbClr val="EC6D18"/>
              </a:solidFill>
              <a:effectLst/>
              <a:uLnTx/>
              <a:uFillTx/>
              <a:latin typeface="Arial"/>
              <a:ea typeface="Arial"/>
              <a:cs typeface="Arial"/>
              <a:sym typeface="Arial"/>
            </a:endParaRPr>
          </a:p>
          <a:p>
            <a:pPr marR="0" lvl="0" algn="l" defTabSz="914400" rtl="0" eaLnBrk="1" fontAlgn="auto" latinLnBrk="0" hangingPunct="1">
              <a:lnSpc>
                <a:spcPct val="100000"/>
              </a:lnSpc>
              <a:spcBef>
                <a:spcPts val="1200"/>
              </a:spcBef>
              <a:spcAft>
                <a:spcPts val="0"/>
              </a:spcAft>
              <a:buClr>
                <a:srgbClr val="12263F"/>
              </a:buClr>
              <a:buSzPts val="2400"/>
              <a:tabLst/>
              <a:defRPr/>
            </a:pPr>
            <a:r>
              <a:rPr lang="en-GB" sz="2400" kern="0" dirty="0">
                <a:solidFill>
                  <a:srgbClr val="12263F"/>
                </a:solidFill>
                <a:latin typeface="Arial"/>
                <a:ea typeface="Arial"/>
                <a:cs typeface="Arial"/>
                <a:sym typeface="Arial"/>
              </a:rPr>
              <a:t>With your shoulder partner</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 use the scenarios in section 1 of your activity packs, to practise responding to a disclosure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6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Swap around, so you both have the chance to respond to a scenario</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6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Think about how you’d respond, and what your next steps would be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75" name="Google Shape;775;p36"/>
          <p:cNvSpPr/>
          <p:nvPr/>
        </p:nvSpPr>
        <p:spPr>
          <a:xfrm>
            <a:off x="1823186" y="2104646"/>
            <a:ext cx="3876895" cy="36933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EC6D18"/>
                </a:solidFill>
                <a:effectLst/>
                <a:uLnTx/>
                <a:uFillTx/>
                <a:latin typeface="Arial"/>
                <a:ea typeface="Arial"/>
                <a:cs typeface="Arial"/>
                <a:sym typeface="Arial"/>
              </a:rPr>
              <a:t>Time for activity: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6</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 minutes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76" name="Google Shape;776;p36"/>
          <p:cNvSpPr txBox="1">
            <a:spLocks noGrp="1"/>
          </p:cNvSpPr>
          <p:nvPr>
            <p:ph type="body" idx="1"/>
          </p:nvPr>
        </p:nvSpPr>
        <p:spPr>
          <a:xfrm>
            <a:off x="10224618" y="365760"/>
            <a:ext cx="1583026" cy="45932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12263F"/>
              </a:buClr>
              <a:buSzPts val="1800"/>
              <a:buFont typeface="Arial"/>
              <a:buNone/>
            </a:pPr>
            <a:r>
              <a:rPr lang="en-GB" sz="1800" b="1" i="0" u="none" strike="noStrike" cap="none" dirty="0">
                <a:solidFill>
                  <a:srgbClr val="12263F"/>
                </a:solidFill>
                <a:latin typeface="Arial"/>
                <a:ea typeface="Arial"/>
                <a:cs typeface="Arial"/>
                <a:sym typeface="Arial"/>
              </a:rPr>
              <a:t>Practical activity</a:t>
            </a:r>
            <a:endParaRPr dirty="0"/>
          </a:p>
        </p:txBody>
      </p:sp>
      <p:pic>
        <p:nvPicPr>
          <p:cNvPr id="777" name="Google Shape;777;p36" descr="A yellow square with a clock on it&#10;&#10;Description automatically generated"/>
          <p:cNvPicPr preferRelativeResize="0"/>
          <p:nvPr/>
        </p:nvPicPr>
        <p:blipFill rotWithShape="1">
          <a:blip r:embed="rId4">
            <a:alphaModFix/>
          </a:blip>
          <a:srcRect/>
          <a:stretch/>
        </p:blipFill>
        <p:spPr>
          <a:xfrm>
            <a:off x="1107733" y="1887989"/>
            <a:ext cx="621715" cy="617337"/>
          </a:xfrm>
          <a:prstGeom prst="rect">
            <a:avLst/>
          </a:prstGeom>
          <a:noFill/>
          <a:ln>
            <a:noFill/>
          </a:ln>
        </p:spPr>
      </p:pic>
      <p:pic>
        <p:nvPicPr>
          <p:cNvPr id="778" name="Google Shape;778;p36" descr="A yellow and black logo&#10;&#10;Description automatically generated with medium confidence"/>
          <p:cNvPicPr preferRelativeResize="0"/>
          <p:nvPr/>
        </p:nvPicPr>
        <p:blipFill rotWithShape="1">
          <a:blip r:embed="rId5">
            <a:alphaModFix/>
          </a:blip>
          <a:srcRect/>
          <a:stretch/>
        </p:blipFill>
        <p:spPr>
          <a:xfrm>
            <a:off x="1129989" y="2861578"/>
            <a:ext cx="638648" cy="643177"/>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37"/>
          <p:cNvSpPr txBox="1"/>
          <p:nvPr/>
        </p:nvSpPr>
        <p:spPr>
          <a:xfrm>
            <a:off x="595601" y="543795"/>
            <a:ext cx="8900091" cy="132556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Children might try to communicate abuse in different ways:</a:t>
            </a:r>
            <a:endParaRPr kumimoji="0" sz="34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785" name="Google Shape;785;p37"/>
          <p:cNvSpPr/>
          <p:nvPr/>
        </p:nvSpPr>
        <p:spPr>
          <a:xfrm>
            <a:off x="1449574" y="2405396"/>
            <a:ext cx="2283633" cy="100508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0" u="none" strike="noStrike" kern="0" cap="none" spc="0" normalizeH="0" baseline="0" noProof="0" dirty="0">
                <a:ln>
                  <a:noFill/>
                </a:ln>
                <a:solidFill>
                  <a:srgbClr val="FFFFFF"/>
                </a:solidFill>
                <a:effectLst/>
                <a:uLnTx/>
                <a:uFillTx/>
                <a:latin typeface="Arial"/>
                <a:ea typeface="Arial"/>
                <a:cs typeface="Arial"/>
                <a:sym typeface="Arial"/>
              </a:rPr>
              <a:t>Self-harm</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86" name="Google Shape;786;p37"/>
          <p:cNvSpPr/>
          <p:nvPr/>
        </p:nvSpPr>
        <p:spPr>
          <a:xfrm>
            <a:off x="7963355" y="5084940"/>
            <a:ext cx="3214481" cy="123107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0" u="none" strike="noStrike" kern="0" cap="none" spc="0" normalizeH="0" baseline="0" noProof="0" dirty="0">
                <a:ln>
                  <a:noFill/>
                </a:ln>
                <a:solidFill>
                  <a:srgbClr val="FFFFFF"/>
                </a:solidFill>
                <a:effectLst/>
                <a:uLnTx/>
                <a:uFillTx/>
                <a:latin typeface="Arial"/>
                <a:ea typeface="Arial"/>
                <a:cs typeface="Arial"/>
                <a:sym typeface="Arial"/>
              </a:rPr>
              <a:t>Changes in behaviour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87" name="Google Shape;787;p37"/>
          <p:cNvSpPr/>
          <p:nvPr/>
        </p:nvSpPr>
        <p:spPr>
          <a:xfrm>
            <a:off x="8703998" y="1364062"/>
            <a:ext cx="2892401" cy="113087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500" b="0" i="0" u="none" strike="noStrike" kern="0" cap="none" spc="0" normalizeH="0" baseline="0" noProof="0" dirty="0">
                <a:ln>
                  <a:noFill/>
                </a:ln>
                <a:solidFill>
                  <a:srgbClr val="FFFFFF"/>
                </a:solidFill>
                <a:effectLst/>
                <a:uLnTx/>
                <a:uFillTx/>
                <a:latin typeface="Arial"/>
                <a:ea typeface="Arial"/>
                <a:cs typeface="Arial"/>
                <a:sym typeface="Arial"/>
              </a:rPr>
              <a:t>“I don’t want to go home”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88" name="Google Shape;788;p37"/>
          <p:cNvSpPr/>
          <p:nvPr/>
        </p:nvSpPr>
        <p:spPr>
          <a:xfrm>
            <a:off x="7748989" y="3224501"/>
            <a:ext cx="4188315" cy="113087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0" u="none" strike="noStrike" kern="0" cap="none" spc="0" normalizeH="0" baseline="0" noProof="0" dirty="0">
                <a:ln>
                  <a:noFill/>
                </a:ln>
                <a:solidFill>
                  <a:srgbClr val="FFFFFF"/>
                </a:solidFill>
                <a:effectLst/>
                <a:uLnTx/>
                <a:uFillTx/>
                <a:latin typeface="Arial"/>
                <a:ea typeface="Arial"/>
                <a:cs typeface="Arial"/>
                <a:sym typeface="Arial"/>
              </a:rPr>
              <a:t>Writing stories featuring abusive families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89" name="Google Shape;789;p37"/>
          <p:cNvSpPr/>
          <p:nvPr/>
        </p:nvSpPr>
        <p:spPr>
          <a:xfrm>
            <a:off x="1014164" y="4560863"/>
            <a:ext cx="2920499" cy="1529095"/>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0" u="none" strike="noStrike" kern="0" cap="none" spc="0" normalizeH="0" baseline="0" noProof="0" dirty="0">
                <a:ln>
                  <a:noFill/>
                </a:ln>
                <a:solidFill>
                  <a:srgbClr val="FFFFFF"/>
                </a:solidFill>
                <a:effectLst/>
                <a:uLnTx/>
                <a:uFillTx/>
                <a:latin typeface="Arial"/>
                <a:ea typeface="Arial"/>
                <a:cs typeface="Arial"/>
                <a:sym typeface="Arial"/>
              </a:rPr>
              <a:t>Acting inappropriately for their age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791" name="Google Shape;791;p37"/>
          <p:cNvPicPr preferRelativeResize="0"/>
          <p:nvPr/>
        </p:nvPicPr>
        <p:blipFill rotWithShape="1">
          <a:blip r:embed="rId3">
            <a:alphaModFix/>
          </a:blip>
          <a:srcRect/>
          <a:stretch/>
        </p:blipFill>
        <p:spPr>
          <a:xfrm>
            <a:off x="3277777" y="1869358"/>
            <a:ext cx="2209800" cy="673100"/>
          </a:xfrm>
          <a:prstGeom prst="rect">
            <a:avLst/>
          </a:prstGeom>
          <a:noFill/>
          <a:ln>
            <a:noFill/>
          </a:ln>
        </p:spPr>
      </p:pic>
      <p:pic>
        <p:nvPicPr>
          <p:cNvPr id="792" name="Google Shape;792;p37"/>
          <p:cNvPicPr preferRelativeResize="0"/>
          <p:nvPr/>
        </p:nvPicPr>
        <p:blipFill rotWithShape="1">
          <a:blip r:embed="rId4">
            <a:alphaModFix/>
          </a:blip>
          <a:srcRect/>
          <a:stretch/>
        </p:blipFill>
        <p:spPr>
          <a:xfrm rot="8001694" flipH="1">
            <a:off x="6820474" y="2139836"/>
            <a:ext cx="1707427" cy="599543"/>
          </a:xfrm>
          <a:prstGeom prst="rect">
            <a:avLst/>
          </a:prstGeom>
          <a:noFill/>
          <a:ln>
            <a:noFill/>
          </a:ln>
        </p:spPr>
      </p:pic>
      <p:pic>
        <p:nvPicPr>
          <p:cNvPr id="793" name="Google Shape;793;p37"/>
          <p:cNvPicPr preferRelativeResize="0"/>
          <p:nvPr/>
        </p:nvPicPr>
        <p:blipFill rotWithShape="1">
          <a:blip r:embed="rId5">
            <a:alphaModFix/>
          </a:blip>
          <a:srcRect/>
          <a:stretch/>
        </p:blipFill>
        <p:spPr>
          <a:xfrm>
            <a:off x="7465916" y="4473791"/>
            <a:ext cx="1524000" cy="431800"/>
          </a:xfrm>
          <a:prstGeom prst="rect">
            <a:avLst/>
          </a:prstGeom>
          <a:noFill/>
          <a:ln>
            <a:noFill/>
          </a:ln>
        </p:spPr>
      </p:pic>
      <p:pic>
        <p:nvPicPr>
          <p:cNvPr id="794" name="Google Shape;794;p37"/>
          <p:cNvPicPr preferRelativeResize="0"/>
          <p:nvPr/>
        </p:nvPicPr>
        <p:blipFill rotWithShape="1">
          <a:blip r:embed="rId6">
            <a:alphaModFix/>
          </a:blip>
          <a:srcRect/>
          <a:stretch/>
        </p:blipFill>
        <p:spPr>
          <a:xfrm rot="2507787">
            <a:off x="6451606" y="5408283"/>
            <a:ext cx="1275836" cy="620086"/>
          </a:xfrm>
          <a:prstGeom prst="rect">
            <a:avLst/>
          </a:prstGeom>
          <a:noFill/>
          <a:ln>
            <a:noFill/>
          </a:ln>
        </p:spPr>
      </p:pic>
      <p:pic>
        <p:nvPicPr>
          <p:cNvPr id="795" name="Google Shape;795;p37"/>
          <p:cNvPicPr preferRelativeResize="0"/>
          <p:nvPr/>
        </p:nvPicPr>
        <p:blipFill rotWithShape="1">
          <a:blip r:embed="rId7">
            <a:alphaModFix/>
          </a:blip>
          <a:srcRect/>
          <a:stretch/>
        </p:blipFill>
        <p:spPr>
          <a:xfrm rot="-1512379" flipH="1">
            <a:off x="4235519" y="5500855"/>
            <a:ext cx="1524000" cy="498466"/>
          </a:xfrm>
          <a:prstGeom prst="rect">
            <a:avLst/>
          </a:prstGeom>
          <a:noFill/>
          <a:ln>
            <a:noFill/>
          </a:ln>
        </p:spPr>
      </p:pic>
      <p:pic>
        <p:nvPicPr>
          <p:cNvPr id="2" name="Google Shape;643;p37">
            <a:extLst>
              <a:ext uri="{FF2B5EF4-FFF2-40B4-BE49-F238E27FC236}">
                <a16:creationId xmlns:a16="http://schemas.microsoft.com/office/drawing/2014/main" id="{6FB1377A-5303-3BB6-5825-CB49FDC5694F}"/>
              </a:ext>
            </a:extLst>
          </p:cNvPr>
          <p:cNvPicPr preferRelativeResize="0"/>
          <p:nvPr/>
        </p:nvPicPr>
        <p:blipFill rotWithShape="1">
          <a:blip r:embed="rId8">
            <a:alphaModFix/>
          </a:blip>
          <a:srcRect/>
          <a:stretch/>
        </p:blipFill>
        <p:spPr>
          <a:xfrm>
            <a:off x="4205952" y="2294941"/>
            <a:ext cx="3152480" cy="317706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8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pic>
        <p:nvPicPr>
          <p:cNvPr id="658" name="Google Shape;658;p39" descr="A black tablet with a black background&#10;&#10;AI-generated content may be incorrect."/>
          <p:cNvPicPr preferRelativeResize="0"/>
          <p:nvPr/>
        </p:nvPicPr>
        <p:blipFill rotWithShape="1">
          <a:blip r:embed="rId3">
            <a:alphaModFix/>
          </a:blip>
          <a:srcRect l="12486" t="14666" r="12697" b="13037"/>
          <a:stretch/>
        </p:blipFill>
        <p:spPr>
          <a:xfrm>
            <a:off x="3401580" y="1089631"/>
            <a:ext cx="4963942" cy="5722783"/>
          </a:xfrm>
          <a:prstGeom prst="rect">
            <a:avLst/>
          </a:prstGeom>
          <a:noFill/>
          <a:ln>
            <a:noFill/>
          </a:ln>
        </p:spPr>
      </p:pic>
      <p:sp>
        <p:nvSpPr>
          <p:cNvPr id="659" name="Google Shape;659;p39"/>
          <p:cNvSpPr txBox="1">
            <a:spLocks noGrp="1"/>
          </p:cNvSpPr>
          <p:nvPr>
            <p:ph type="title"/>
          </p:nvPr>
        </p:nvSpPr>
        <p:spPr>
          <a:xfrm>
            <a:off x="658380" y="127656"/>
            <a:ext cx="9790164" cy="60872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400" b="1" dirty="0">
                <a:solidFill>
                  <a:srgbClr val="12263F"/>
                </a:solidFill>
                <a:latin typeface="Arial"/>
                <a:ea typeface="Arial"/>
                <a:cs typeface="Arial"/>
                <a:sym typeface="Arial"/>
              </a:rPr>
              <a:t>Can </a:t>
            </a:r>
            <a:r>
              <a:rPr lang="en-GB" dirty="0"/>
              <a:t>you spot a ‘good’ safeguarding report?</a:t>
            </a:r>
            <a:endParaRPr sz="3400" dirty="0"/>
          </a:p>
        </p:txBody>
      </p:sp>
      <p:sp>
        <p:nvSpPr>
          <p:cNvPr id="660" name="Google Shape;660;p39"/>
          <p:cNvSpPr txBox="1"/>
          <p:nvPr/>
        </p:nvSpPr>
        <p:spPr>
          <a:xfrm>
            <a:off x="3859381" y="1549435"/>
            <a:ext cx="4096466" cy="461664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dirty="0">
                <a:ln>
                  <a:noFill/>
                </a:ln>
                <a:solidFill>
                  <a:srgbClr val="12263F"/>
                </a:solidFill>
                <a:effectLst/>
                <a:uLnTx/>
                <a:uFillTx/>
                <a:latin typeface="Arial"/>
                <a:ea typeface="Arial"/>
                <a:cs typeface="Arial"/>
                <a:sym typeface="Arial"/>
              </a:rPr>
              <a:t>Date: 14 September 2026</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dirty="0">
                <a:ln>
                  <a:noFill/>
                </a:ln>
                <a:solidFill>
                  <a:srgbClr val="12263F"/>
                </a:solidFill>
                <a:effectLst/>
                <a:uLnTx/>
                <a:uFillTx/>
                <a:latin typeface="Arial"/>
                <a:ea typeface="Arial"/>
                <a:cs typeface="Arial"/>
                <a:sym typeface="Arial"/>
              </a:rPr>
              <a:t>Time: 4:30pm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12263F"/>
                </a:solidFill>
                <a:effectLst/>
                <a:uLnTx/>
                <a:uFillTx/>
                <a:latin typeface="Arial"/>
                <a:ea typeface="Arial"/>
                <a:cs typeface="Arial"/>
                <a:sym typeface="Arial"/>
              </a:rPr>
              <a:t>Dylan came to see me in my classroom at lunchtime today and said that he wanted to talk to me about things happening at home.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12263F"/>
                </a:solidFill>
                <a:effectLst/>
                <a:uLnTx/>
                <a:uFillTx/>
                <a:latin typeface="Arial"/>
                <a:ea typeface="Arial"/>
                <a:cs typeface="Arial"/>
                <a:sym typeface="Arial"/>
              </a:rPr>
              <a:t>He said that his mother is often angry with him, especially if she’s been drinking, and he’s worried about how she treats his brother Kai.</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12263F"/>
                </a:solidFill>
                <a:effectLst/>
                <a:uLnTx/>
                <a:uFillTx/>
                <a:latin typeface="Arial"/>
                <a:ea typeface="Arial"/>
                <a:cs typeface="Arial"/>
                <a:sym typeface="Arial"/>
              </a:rPr>
              <a:t>Dylan said his mother hasn’t done any laundry or food shopping recently, and he’s had to come into school without lunch. Kai also told him that he’s hungry.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12263F"/>
                </a:solidFill>
                <a:effectLst/>
                <a:uLnTx/>
                <a:uFillTx/>
                <a:latin typeface="Arial"/>
                <a:ea typeface="Arial"/>
                <a:cs typeface="Arial"/>
                <a:sym typeface="Arial"/>
              </a:rPr>
              <a:t>He said that he’s tired, struggling to focus, and worried about his little brother.</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61" name="Google Shape;661;p39"/>
          <p:cNvSpPr/>
          <p:nvPr/>
        </p:nvSpPr>
        <p:spPr>
          <a:xfrm>
            <a:off x="1629976" y="1163144"/>
            <a:ext cx="1270297" cy="656758"/>
          </a:xfrm>
          <a:prstGeom prst="roundRect">
            <a:avLst>
              <a:gd name="adj" fmla="val 16667"/>
            </a:avLst>
          </a:prstGeom>
          <a:solidFill>
            <a:srgbClr val="12263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Report 1</a:t>
            </a: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40"/>
          <p:cNvSpPr txBox="1">
            <a:spLocks noGrp="1"/>
          </p:cNvSpPr>
          <p:nvPr>
            <p:ph type="title"/>
          </p:nvPr>
        </p:nvSpPr>
        <p:spPr>
          <a:xfrm>
            <a:off x="658380" y="127656"/>
            <a:ext cx="9790164" cy="60872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400" b="1" dirty="0">
                <a:solidFill>
                  <a:srgbClr val="12263F"/>
                </a:solidFill>
                <a:latin typeface="Arial"/>
                <a:ea typeface="Arial"/>
                <a:cs typeface="Arial"/>
                <a:sym typeface="Arial"/>
              </a:rPr>
              <a:t>Can </a:t>
            </a:r>
            <a:r>
              <a:rPr lang="en-GB" dirty="0"/>
              <a:t>you spot a ‘good’ safeguarding report?</a:t>
            </a:r>
            <a:endParaRPr sz="3400" dirty="0"/>
          </a:p>
        </p:txBody>
      </p:sp>
      <p:pic>
        <p:nvPicPr>
          <p:cNvPr id="668" name="Google Shape;668;p40" descr="A black tablet with a black background&#10;&#10;AI-generated content may be incorrect."/>
          <p:cNvPicPr preferRelativeResize="0"/>
          <p:nvPr/>
        </p:nvPicPr>
        <p:blipFill rotWithShape="1">
          <a:blip r:embed="rId3">
            <a:alphaModFix/>
          </a:blip>
          <a:srcRect l="12486" t="14666" r="12697" b="13037"/>
          <a:stretch/>
        </p:blipFill>
        <p:spPr>
          <a:xfrm>
            <a:off x="3550053" y="1057271"/>
            <a:ext cx="4873527" cy="5722783"/>
          </a:xfrm>
          <a:prstGeom prst="rect">
            <a:avLst/>
          </a:prstGeom>
          <a:noFill/>
          <a:ln>
            <a:noFill/>
          </a:ln>
        </p:spPr>
      </p:pic>
      <p:sp>
        <p:nvSpPr>
          <p:cNvPr id="669" name="Google Shape;669;p40"/>
          <p:cNvSpPr txBox="1"/>
          <p:nvPr/>
        </p:nvSpPr>
        <p:spPr>
          <a:xfrm>
            <a:off x="4047940" y="1556374"/>
            <a:ext cx="3877751" cy="504753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dirty="0">
                <a:ln>
                  <a:noFill/>
                </a:ln>
                <a:solidFill>
                  <a:srgbClr val="12263F"/>
                </a:solidFill>
                <a:effectLst/>
                <a:uLnTx/>
                <a:uFillTx/>
                <a:latin typeface="Arial"/>
                <a:ea typeface="Arial"/>
                <a:cs typeface="Arial"/>
                <a:sym typeface="Arial"/>
              </a:rPr>
              <a:t>Date: 14 September 2026</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0" cap="none" spc="0" normalizeH="0" baseline="0" noProof="0" dirty="0">
                <a:ln>
                  <a:noFill/>
                </a:ln>
                <a:solidFill>
                  <a:srgbClr val="12263F"/>
                </a:solidFill>
                <a:effectLst/>
                <a:uLnTx/>
                <a:uFillTx/>
                <a:latin typeface="Arial"/>
                <a:ea typeface="Arial"/>
                <a:cs typeface="Arial"/>
                <a:sym typeface="Arial"/>
              </a:rPr>
              <a:t>Time: 1.30pm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12263F"/>
                </a:solidFill>
                <a:effectLst/>
                <a:uLnTx/>
                <a:uFillTx/>
                <a:latin typeface="Arial"/>
                <a:ea typeface="Arial"/>
                <a:cs typeface="Arial"/>
                <a:sym typeface="Arial"/>
              </a:rPr>
              <a:t>Dylan came to see me in my classroom at lunchtime today and said that he wanted to talk to me about things happening at home. He said that his mother is often stressed about money and cross with him, and that it’s worse “at night after she’s had a drink”. He tries to stay out of her way and is worried that she will shout at his little brother Kai.</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12263F"/>
                </a:solidFill>
                <a:effectLst/>
                <a:uLnTx/>
                <a:uFillTx/>
                <a:latin typeface="Arial"/>
                <a:ea typeface="Arial"/>
                <a:cs typeface="Arial"/>
                <a:sym typeface="Arial"/>
              </a:rPr>
              <a:t>Dylan said his mother hasn’t been doing laundry, and he’s worried that his clothes smell at school. He also reported not getting fed breakfast, and last week he came into school without a packed lunch. Today, there was nothing to put in Kai’s lunchbox either.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dirty="0">
                <a:ln>
                  <a:noFill/>
                </a:ln>
                <a:solidFill>
                  <a:srgbClr val="12263F"/>
                </a:solidFill>
                <a:effectLst/>
                <a:uLnTx/>
                <a:uFillTx/>
                <a:latin typeface="Arial"/>
                <a:ea typeface="Arial"/>
                <a:cs typeface="Arial"/>
                <a:sym typeface="Arial"/>
              </a:rPr>
              <a:t>He said that he’s tired, hungry, struggling to focus on school because his head is “fuzzy”, and that his body “hurts a lot”.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670" name="Google Shape;670;p40"/>
          <p:cNvSpPr/>
          <p:nvPr/>
        </p:nvSpPr>
        <p:spPr>
          <a:xfrm>
            <a:off x="1781867" y="1077411"/>
            <a:ext cx="1270297" cy="656758"/>
          </a:xfrm>
          <a:prstGeom prst="roundRect">
            <a:avLst>
              <a:gd name="adj" fmla="val 16667"/>
            </a:avLst>
          </a:prstGeom>
          <a:solidFill>
            <a:srgbClr val="12263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Report 2</a:t>
            </a: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99316-6EE0-4E96-5D7E-15C6BF8E5D2C}"/>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982AC029-D92C-9872-54AE-C98C2FB5B848}"/>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93EB2C0-452E-0CD1-6521-24C1B422FA70}"/>
              </a:ext>
            </a:extLst>
          </p:cNvPr>
          <p:cNvSpPr/>
          <p:nvPr/>
        </p:nvSpPr>
        <p:spPr>
          <a:xfrm>
            <a:off x="360713" y="1077669"/>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Calibri"/>
                <a:cs typeface="Calibri"/>
              </a:rPr>
              <a:t>how small — that an adult working in or on behalf of a school may have acted in a way that is inconsistent with the staff code of conduct, including inappropriate conduct outside work, and that does not meet the harm threshold or require a referral to the Local Authority Designated Officer (LADO).</a:t>
            </a:r>
            <a:endParaRPr kumimoji="0" lang="en-US" sz="1800" b="1" i="0" u="none" strike="noStrike" kern="1200" cap="none" spc="0" normalizeH="0" baseline="0" noProof="0" dirty="0">
              <a:ln>
                <a:noFill/>
              </a:ln>
              <a:solidFill>
                <a:prstClr val="white"/>
              </a:solidFill>
              <a:effectLst/>
              <a:uLnTx/>
              <a:uFillTx/>
              <a:latin typeface="Calibri" panose="020F0502020204030204"/>
              <a:ea typeface="Calibri"/>
              <a:cs typeface="Calibri"/>
            </a:endParaRPr>
          </a:p>
        </p:txBody>
      </p:sp>
      <p:sp>
        <p:nvSpPr>
          <p:cNvPr id="2" name="Right Triangle 1">
            <a:extLst>
              <a:ext uri="{FF2B5EF4-FFF2-40B4-BE49-F238E27FC236}">
                <a16:creationId xmlns:a16="http://schemas.microsoft.com/office/drawing/2014/main" id="{F7AFA6FB-B8B2-378E-BA34-9EA159BA10BA}"/>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9960BD89-64F6-DBD7-F325-1A733652E7B8}"/>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DAFFA41C-A5AF-DD21-F782-7BB36032BF4E}"/>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D79132E9-9FD1-6250-4603-D3F2FAAF8896}"/>
              </a:ext>
            </a:extLst>
          </p:cNvPr>
          <p:cNvSpPr/>
          <p:nvPr/>
        </p:nvSpPr>
        <p:spPr>
          <a:xfrm>
            <a:off x="1548442" y="2185958"/>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400317F4-7A3F-1D5D-5C7D-4DA020B9B84B}"/>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AA315F9D-F4B5-8DC3-3889-50E30879E028}"/>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High Quality Safeguarding Recording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Calibri"/>
              <a:cs typeface="Calibri"/>
            </a:endParaRPr>
          </a:p>
        </p:txBody>
      </p:sp>
      <p:sp>
        <p:nvSpPr>
          <p:cNvPr id="9" name="TextBox 8">
            <a:extLst>
              <a:ext uri="{FF2B5EF4-FFF2-40B4-BE49-F238E27FC236}">
                <a16:creationId xmlns:a16="http://schemas.microsoft.com/office/drawing/2014/main" id="{6FBD3D4A-C807-C80E-572E-B48B55597AE4}"/>
              </a:ext>
            </a:extLst>
          </p:cNvPr>
          <p:cNvSpPr txBox="1"/>
          <p:nvPr/>
        </p:nvSpPr>
        <p:spPr>
          <a:xfrm>
            <a:off x="688317" y="1077669"/>
            <a:ext cx="7728647" cy="5584606"/>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Use Full names and roles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Describe a clear sequence of events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Stick to factual observations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Use concise and simple sentences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Use direct quotes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Select relevant categories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Record actions taken or required</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Link students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Date and time</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Attach supporting files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Always review before submitting</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srgbClr val="FF0000"/>
                </a:solidFill>
                <a:effectLst/>
                <a:uLnTx/>
                <a:uFillTx/>
                <a:latin typeface="Calibri" panose="020F0502020204030204"/>
                <a:ea typeface="+mn-ea"/>
                <a:cs typeface="+mn-cs"/>
              </a:rPr>
              <a:t>Ensure accuracy for legal purposes</a:t>
            </a:r>
          </a:p>
        </p:txBody>
      </p:sp>
      <p:pic>
        <p:nvPicPr>
          <p:cNvPr id="3" name="Picture 2">
            <a:extLst>
              <a:ext uri="{FF2B5EF4-FFF2-40B4-BE49-F238E27FC236}">
                <a16:creationId xmlns:a16="http://schemas.microsoft.com/office/drawing/2014/main" id="{461ED983-A8DC-1491-9D7D-D9F1AC0DC1AF}"/>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8532997" y="2980937"/>
            <a:ext cx="3521762" cy="1764911"/>
          </a:xfrm>
          <a:prstGeom prst="rect">
            <a:avLst/>
          </a:prstGeom>
        </p:spPr>
      </p:pic>
    </p:spTree>
    <p:extLst>
      <p:ext uri="{BB962C8B-B14F-4D97-AF65-F5344CB8AC3E}">
        <p14:creationId xmlns:p14="http://schemas.microsoft.com/office/powerpoint/2010/main" val="39731627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p42"/>
          <p:cNvSpPr txBox="1">
            <a:spLocks noGrp="1"/>
          </p:cNvSpPr>
          <p:nvPr>
            <p:ph type="body" idx="1"/>
          </p:nvPr>
        </p:nvSpPr>
        <p:spPr>
          <a:xfrm>
            <a:off x="1052512" y="1949448"/>
            <a:ext cx="7748664" cy="378021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12263F"/>
              </a:buClr>
              <a:buSzPts val="2400"/>
              <a:buNone/>
            </a:pPr>
            <a:r>
              <a:rPr lang="en-GB" sz="2400" dirty="0"/>
              <a:t>Records should include: </a:t>
            </a:r>
            <a:endParaRPr dirty="0"/>
          </a:p>
          <a:p>
            <a:pPr marL="457200" lvl="0" indent="-457200" algn="l" rtl="0">
              <a:lnSpc>
                <a:spcPct val="90000"/>
              </a:lnSpc>
              <a:spcBef>
                <a:spcPts val="1000"/>
              </a:spcBef>
              <a:spcAft>
                <a:spcPts val="0"/>
              </a:spcAft>
              <a:buClr>
                <a:srgbClr val="12263F"/>
              </a:buClr>
              <a:buSzPts val="2400"/>
              <a:buFont typeface="Arial"/>
              <a:buChar char="•"/>
            </a:pPr>
            <a:r>
              <a:rPr lang="en-GB" sz="2400" dirty="0"/>
              <a:t>A clear and comprehensive summary of the concern</a:t>
            </a:r>
            <a:br>
              <a:rPr lang="en-GB" sz="2400" dirty="0"/>
            </a:br>
            <a:r>
              <a:rPr lang="en-GB" sz="2400" dirty="0"/>
              <a:t> </a:t>
            </a:r>
            <a:endParaRPr dirty="0"/>
          </a:p>
          <a:p>
            <a:pPr marL="457200" lvl="0" indent="-457200" algn="l" rtl="0">
              <a:lnSpc>
                <a:spcPct val="90000"/>
              </a:lnSpc>
              <a:spcBef>
                <a:spcPts val="1000"/>
              </a:spcBef>
              <a:spcAft>
                <a:spcPts val="0"/>
              </a:spcAft>
              <a:buClr>
                <a:srgbClr val="12263F"/>
              </a:buClr>
              <a:buSzPts val="2400"/>
              <a:buFont typeface="Arial"/>
              <a:buChar char="•"/>
            </a:pPr>
            <a:r>
              <a:rPr lang="en-GB" sz="2400" dirty="0"/>
              <a:t>Details of how the concern was followed up and resolved</a:t>
            </a:r>
            <a:br>
              <a:rPr lang="en-GB" sz="2400" dirty="0"/>
            </a:br>
            <a:endParaRPr sz="2400" dirty="0"/>
          </a:p>
          <a:p>
            <a:pPr marL="457200" lvl="0" indent="-457200" algn="l" rtl="0">
              <a:lnSpc>
                <a:spcPct val="90000"/>
              </a:lnSpc>
              <a:spcBef>
                <a:spcPts val="1000"/>
              </a:spcBef>
              <a:spcAft>
                <a:spcPts val="0"/>
              </a:spcAft>
              <a:buClr>
                <a:srgbClr val="12263F"/>
              </a:buClr>
              <a:buSzPts val="2400"/>
              <a:buFont typeface="Arial"/>
              <a:buChar char="•"/>
            </a:pPr>
            <a:r>
              <a:rPr lang="en-GB" sz="2400" dirty="0"/>
              <a:t>A note of any action taken, decisions reached and the outcome</a:t>
            </a:r>
            <a:endParaRPr dirty="0"/>
          </a:p>
        </p:txBody>
      </p:sp>
      <p:sp>
        <p:nvSpPr>
          <p:cNvPr id="851" name="Google Shape;851;p42"/>
          <p:cNvSpPr txBox="1">
            <a:spLocks noGrp="1"/>
          </p:cNvSpPr>
          <p:nvPr>
            <p:ph type="title"/>
          </p:nvPr>
        </p:nvSpPr>
        <p:spPr>
          <a:xfrm>
            <a:off x="1052512" y="77003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dirty="0"/>
              <a:t>Record keeping</a:t>
            </a:r>
            <a:endParaRPr dirty="0"/>
          </a:p>
        </p:txBody>
      </p:sp>
      <p:pic>
        <p:nvPicPr>
          <p:cNvPr id="852" name="Google Shape;852;p42" descr="A cartoon of a person wearing a yellow jacket&#10;&#10;Description automatically generated"/>
          <p:cNvPicPr preferRelativeResize="0"/>
          <p:nvPr/>
        </p:nvPicPr>
        <p:blipFill rotWithShape="1">
          <a:blip r:embed="rId3">
            <a:alphaModFix/>
          </a:blip>
          <a:srcRect/>
          <a:stretch/>
        </p:blipFill>
        <p:spPr>
          <a:xfrm flipH="1">
            <a:off x="8918333" y="647966"/>
            <a:ext cx="1675373" cy="494347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8" name="Google Shape;858;p43"/>
          <p:cNvSpPr/>
          <p:nvPr/>
        </p:nvSpPr>
        <p:spPr>
          <a:xfrm>
            <a:off x="4824370" y="3707134"/>
            <a:ext cx="3722002" cy="540611"/>
          </a:xfrm>
          <a:prstGeom prst="roundRect">
            <a:avLst>
              <a:gd name="adj" fmla="val 10933"/>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The DSL decides what to do next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59" name="Google Shape;859;p43"/>
          <p:cNvSpPr/>
          <p:nvPr/>
        </p:nvSpPr>
        <p:spPr>
          <a:xfrm>
            <a:off x="4824371" y="2656232"/>
            <a:ext cx="3520802" cy="610365"/>
          </a:xfrm>
          <a:prstGeom prst="roundRect">
            <a:avLst>
              <a:gd name="adj" fmla="val 11589"/>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You report it to the DSL or deputy DSL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60" name="Google Shape;860;p43"/>
          <p:cNvSpPr/>
          <p:nvPr/>
        </p:nvSpPr>
        <p:spPr>
          <a:xfrm>
            <a:off x="725167" y="1441425"/>
            <a:ext cx="3297024" cy="923331"/>
          </a:xfrm>
          <a:prstGeom prst="roundRect">
            <a:avLst>
              <a:gd name="adj" fmla="val 9114"/>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You have a concern or </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 child tells you about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61" name="Google Shape;861;p43"/>
          <p:cNvSpPr/>
          <p:nvPr/>
        </p:nvSpPr>
        <p:spPr>
          <a:xfrm>
            <a:off x="3510977" y="5255700"/>
            <a:ext cx="2023050" cy="853071"/>
          </a:xfrm>
          <a:prstGeom prst="roundRect">
            <a:avLst>
              <a:gd name="adj" fmla="val 11170"/>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Family help assessment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62" name="Google Shape;862;p43"/>
          <p:cNvSpPr/>
          <p:nvPr/>
        </p:nvSpPr>
        <p:spPr>
          <a:xfrm>
            <a:off x="5985431" y="5258480"/>
            <a:ext cx="2596673" cy="884161"/>
          </a:xfrm>
          <a:prstGeom prst="roundRect">
            <a:avLst>
              <a:gd name="adj" fmla="val 10509"/>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Referral to </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children’s social care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63" name="Google Shape;863;p43"/>
          <p:cNvSpPr/>
          <p:nvPr/>
        </p:nvSpPr>
        <p:spPr>
          <a:xfrm>
            <a:off x="1123917" y="5255700"/>
            <a:ext cx="2023050" cy="853072"/>
          </a:xfrm>
          <a:prstGeom prst="roundRect">
            <a:avLst>
              <a:gd name="adj" fmla="val 9796"/>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Further support within school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64" name="Google Shape;864;p43"/>
          <p:cNvSpPr txBox="1">
            <a:spLocks noGrp="1"/>
          </p:cNvSpPr>
          <p:nvPr>
            <p:ph type="title"/>
          </p:nvPr>
        </p:nvSpPr>
        <p:spPr>
          <a:xfrm>
            <a:off x="626832" y="469795"/>
            <a:ext cx="8262481" cy="60689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dirty="0">
                <a:solidFill>
                  <a:srgbClr val="12263F"/>
                </a:solidFill>
              </a:rPr>
              <a:t>What happens after you make a report</a:t>
            </a:r>
            <a:endParaRPr sz="3400" dirty="0">
              <a:solidFill>
                <a:srgbClr val="12263F"/>
              </a:solidFill>
            </a:endParaRPr>
          </a:p>
        </p:txBody>
      </p:sp>
      <p:cxnSp>
        <p:nvCxnSpPr>
          <p:cNvPr id="865" name="Google Shape;865;p43"/>
          <p:cNvCxnSpPr/>
          <p:nvPr/>
        </p:nvCxnSpPr>
        <p:spPr>
          <a:xfrm rot="10800000">
            <a:off x="7283768" y="4480201"/>
            <a:ext cx="0" cy="642433"/>
          </a:xfrm>
          <a:prstGeom prst="straightConnector1">
            <a:avLst/>
          </a:prstGeom>
          <a:noFill/>
          <a:ln w="63500" cap="flat" cmpd="sng">
            <a:solidFill>
              <a:srgbClr val="FFCD00"/>
            </a:solidFill>
            <a:prstDash val="solid"/>
            <a:miter lim="8000"/>
            <a:headEnd type="none" w="sm" len="sm"/>
            <a:tailEnd type="none" w="sm" len="sm"/>
          </a:ln>
        </p:spPr>
      </p:cxnSp>
      <p:cxnSp>
        <p:nvCxnSpPr>
          <p:cNvPr id="866" name="Google Shape;866;p43"/>
          <p:cNvCxnSpPr>
            <a:stCxn id="867" idx="4"/>
          </p:cNvCxnSpPr>
          <p:nvPr/>
        </p:nvCxnSpPr>
        <p:spPr>
          <a:xfrm flipH="1">
            <a:off x="4520940" y="2052993"/>
            <a:ext cx="7200" cy="2713500"/>
          </a:xfrm>
          <a:prstGeom prst="straightConnector1">
            <a:avLst/>
          </a:prstGeom>
          <a:noFill/>
          <a:ln w="63500" cap="flat" cmpd="sng">
            <a:solidFill>
              <a:srgbClr val="FFCD00"/>
            </a:solidFill>
            <a:prstDash val="solid"/>
            <a:miter lim="8000"/>
            <a:headEnd type="none" w="sm" len="sm"/>
            <a:tailEnd type="none" w="sm" len="sm"/>
          </a:ln>
        </p:spPr>
      </p:cxnSp>
      <p:sp>
        <p:nvSpPr>
          <p:cNvPr id="867" name="Google Shape;867;p43"/>
          <p:cNvSpPr/>
          <p:nvPr/>
        </p:nvSpPr>
        <p:spPr>
          <a:xfrm>
            <a:off x="4378238" y="1753190"/>
            <a:ext cx="299803" cy="299803"/>
          </a:xfrm>
          <a:prstGeom prst="ellipse">
            <a:avLst/>
          </a:prstGeom>
          <a:solidFill>
            <a:srgbClr val="12263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868" name="Google Shape;868;p43"/>
          <p:cNvSpPr/>
          <p:nvPr/>
        </p:nvSpPr>
        <p:spPr>
          <a:xfrm>
            <a:off x="4378238" y="2816192"/>
            <a:ext cx="299803" cy="299803"/>
          </a:xfrm>
          <a:prstGeom prst="ellipse">
            <a:avLst/>
          </a:prstGeom>
          <a:solidFill>
            <a:srgbClr val="12263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869" name="Google Shape;869;p43"/>
          <p:cNvSpPr/>
          <p:nvPr/>
        </p:nvSpPr>
        <p:spPr>
          <a:xfrm>
            <a:off x="4378414" y="3863049"/>
            <a:ext cx="299803" cy="299803"/>
          </a:xfrm>
          <a:prstGeom prst="ellipse">
            <a:avLst/>
          </a:prstGeom>
          <a:solidFill>
            <a:srgbClr val="12263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cxnSp>
        <p:nvCxnSpPr>
          <p:cNvPr id="870" name="Google Shape;870;p43"/>
          <p:cNvCxnSpPr>
            <a:cxnSpLocks/>
          </p:cNvCxnSpPr>
          <p:nvPr/>
        </p:nvCxnSpPr>
        <p:spPr>
          <a:xfrm flipH="1" flipV="1">
            <a:off x="2135442" y="4480202"/>
            <a:ext cx="7921118" cy="13043"/>
          </a:xfrm>
          <a:prstGeom prst="straightConnector1">
            <a:avLst/>
          </a:prstGeom>
          <a:noFill/>
          <a:ln w="63500" cap="flat" cmpd="sng">
            <a:solidFill>
              <a:srgbClr val="FFCD00"/>
            </a:solidFill>
            <a:prstDash val="solid"/>
            <a:miter lim="8000"/>
            <a:headEnd type="none" w="sm" len="sm"/>
            <a:tailEnd type="none" w="sm" len="sm"/>
          </a:ln>
        </p:spPr>
      </p:cxnSp>
      <p:cxnSp>
        <p:nvCxnSpPr>
          <p:cNvPr id="871" name="Google Shape;871;p43"/>
          <p:cNvCxnSpPr/>
          <p:nvPr/>
        </p:nvCxnSpPr>
        <p:spPr>
          <a:xfrm rot="10800000">
            <a:off x="4528139" y="4496970"/>
            <a:ext cx="0" cy="625664"/>
          </a:xfrm>
          <a:prstGeom prst="straightConnector1">
            <a:avLst/>
          </a:prstGeom>
          <a:noFill/>
          <a:ln w="63500" cap="flat" cmpd="sng">
            <a:solidFill>
              <a:srgbClr val="FFCD00"/>
            </a:solidFill>
            <a:prstDash val="solid"/>
            <a:miter lim="8000"/>
            <a:headEnd type="none" w="sm" len="sm"/>
            <a:tailEnd type="none" w="sm" len="sm"/>
          </a:ln>
        </p:spPr>
      </p:cxnSp>
      <p:sp>
        <p:nvSpPr>
          <p:cNvPr id="872" name="Google Shape;872;p43"/>
          <p:cNvSpPr txBox="1"/>
          <p:nvPr/>
        </p:nvSpPr>
        <p:spPr>
          <a:xfrm>
            <a:off x="9050937" y="1410181"/>
            <a:ext cx="2844712" cy="255450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If the child is in </a:t>
            </a:r>
            <a:r>
              <a:rPr kumimoji="0" lang="en-GB" sz="1600" b="1" i="0" u="none" strike="noStrike" kern="0" cap="none" spc="0" normalizeH="0" baseline="0" noProof="0" dirty="0">
                <a:ln>
                  <a:noFill/>
                </a:ln>
                <a:solidFill>
                  <a:srgbClr val="12263F"/>
                </a:solidFill>
                <a:effectLst/>
                <a:uLnTx/>
                <a:uFillTx/>
                <a:latin typeface="Arial"/>
                <a:ea typeface="Arial"/>
                <a:cs typeface="Arial"/>
                <a:sym typeface="Arial"/>
              </a:rPr>
              <a:t>immediate danger</a:t>
            </a: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 and the </a:t>
            </a:r>
            <a:r>
              <a:rPr kumimoji="0" lang="en-GB" sz="1600" b="1" i="0" u="none" strike="noStrike" kern="0" cap="none" spc="0" normalizeH="0" baseline="0" noProof="0" dirty="0">
                <a:ln>
                  <a:noFill/>
                </a:ln>
                <a:solidFill>
                  <a:srgbClr val="12263F"/>
                </a:solidFill>
                <a:effectLst/>
                <a:uLnTx/>
                <a:uFillTx/>
                <a:latin typeface="Arial"/>
                <a:ea typeface="Arial"/>
                <a:cs typeface="Arial"/>
                <a:sym typeface="Arial"/>
              </a:rPr>
              <a:t>DSL/deputy DSL isn’t available</a:t>
            </a: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a:t>
            </a:r>
            <a:endParaRPr kumimoji="0" sz="1600" b="0" i="0" u="none" strike="noStrike" kern="0" cap="none" spc="0" normalizeH="0" baseline="0" noProof="0" dirty="0">
              <a:ln>
                <a:noFill/>
              </a:ln>
              <a:solidFill>
                <a:srgbClr val="12263F"/>
              </a:solidFill>
              <a:effectLst/>
              <a:uLnTx/>
              <a:uFillTx/>
              <a:latin typeface="Arial"/>
              <a:ea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12263F"/>
              </a:buClr>
              <a:buSzPts val="1600"/>
              <a:buFont typeface="Arial"/>
              <a:buChar char="•"/>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Make a referral to your LA’s children’s social care: </a:t>
            </a:r>
            <a:r>
              <a:rPr kumimoji="0" lang="en-GB" sz="1600" b="1"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rPr>
              <a:t>[add contact details – see slide notes]</a:t>
            </a: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12263F"/>
              </a:buClr>
              <a:buSzPts val="1600"/>
              <a:buFont typeface="Arial"/>
              <a:buChar char="•"/>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Call the police if appropriate</a:t>
            </a:r>
            <a:endParaRPr kumimoji="0" lang="en-GB" sz="1600" b="1"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873" name="Google Shape;873;p43"/>
          <p:cNvSpPr/>
          <p:nvPr/>
        </p:nvSpPr>
        <p:spPr>
          <a:xfrm>
            <a:off x="8889313" y="1282357"/>
            <a:ext cx="2984888" cy="2965388"/>
          </a:xfrm>
          <a:prstGeom prst="roundRect">
            <a:avLst>
              <a:gd name="adj" fmla="val 16667"/>
            </a:avLst>
          </a:prstGeom>
          <a:noFill/>
          <a:ln w="12700" cap="flat" cmpd="sng">
            <a:solidFill>
              <a:srgbClr val="A5A5A5"/>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874" name="Google Shape;874;p43" descr="Shape, arrow&#10;&#10;Description automatically generated"/>
          <p:cNvPicPr preferRelativeResize="0"/>
          <p:nvPr/>
        </p:nvPicPr>
        <p:blipFill rotWithShape="1">
          <a:blip r:embed="rId3">
            <a:alphaModFix/>
          </a:blip>
          <a:srcRect/>
          <a:stretch/>
        </p:blipFill>
        <p:spPr>
          <a:xfrm rot="5400000">
            <a:off x="7180697" y="4881977"/>
            <a:ext cx="217604" cy="383397"/>
          </a:xfrm>
          <a:prstGeom prst="rect">
            <a:avLst/>
          </a:prstGeom>
          <a:noFill/>
          <a:ln>
            <a:noFill/>
          </a:ln>
        </p:spPr>
      </p:pic>
      <p:cxnSp>
        <p:nvCxnSpPr>
          <p:cNvPr id="875" name="Google Shape;875;p43"/>
          <p:cNvCxnSpPr/>
          <p:nvPr/>
        </p:nvCxnSpPr>
        <p:spPr>
          <a:xfrm rot="10800000" flipH="1">
            <a:off x="2135441" y="4450010"/>
            <a:ext cx="1" cy="672624"/>
          </a:xfrm>
          <a:prstGeom prst="straightConnector1">
            <a:avLst/>
          </a:prstGeom>
          <a:noFill/>
          <a:ln w="63500" cap="flat" cmpd="sng">
            <a:solidFill>
              <a:srgbClr val="FFCD00"/>
            </a:solidFill>
            <a:prstDash val="solid"/>
            <a:miter lim="8000"/>
            <a:headEnd type="none" w="sm" len="sm"/>
            <a:tailEnd type="none" w="sm" len="sm"/>
          </a:ln>
        </p:spPr>
      </p:cxnSp>
      <p:pic>
        <p:nvPicPr>
          <p:cNvPr id="876" name="Google Shape;876;p43" descr="Shape, arrow&#10;&#10;Description automatically generated"/>
          <p:cNvPicPr preferRelativeResize="0"/>
          <p:nvPr/>
        </p:nvPicPr>
        <p:blipFill rotWithShape="1">
          <a:blip r:embed="rId3">
            <a:alphaModFix/>
          </a:blip>
          <a:srcRect/>
          <a:stretch/>
        </p:blipFill>
        <p:spPr>
          <a:xfrm rot="5400000">
            <a:off x="2026639" y="4886577"/>
            <a:ext cx="217604" cy="383397"/>
          </a:xfrm>
          <a:prstGeom prst="rect">
            <a:avLst/>
          </a:prstGeom>
          <a:noFill/>
          <a:ln>
            <a:noFill/>
          </a:ln>
        </p:spPr>
      </p:pic>
      <p:pic>
        <p:nvPicPr>
          <p:cNvPr id="877" name="Google Shape;877;p43" descr="Shape, arrow&#10;&#10;Description automatically generated"/>
          <p:cNvPicPr preferRelativeResize="0"/>
          <p:nvPr/>
        </p:nvPicPr>
        <p:blipFill rotWithShape="1">
          <a:blip r:embed="rId3">
            <a:alphaModFix/>
          </a:blip>
          <a:srcRect/>
          <a:stretch/>
        </p:blipFill>
        <p:spPr>
          <a:xfrm rot="5400000">
            <a:off x="4423385" y="4886577"/>
            <a:ext cx="217604" cy="383397"/>
          </a:xfrm>
          <a:prstGeom prst="rect">
            <a:avLst/>
          </a:prstGeom>
          <a:noFill/>
          <a:ln>
            <a:noFill/>
          </a:ln>
        </p:spPr>
      </p:pic>
      <p:pic>
        <p:nvPicPr>
          <p:cNvPr id="4" name="Picture 3">
            <a:extLst>
              <a:ext uri="{FF2B5EF4-FFF2-40B4-BE49-F238E27FC236}">
                <a16:creationId xmlns:a16="http://schemas.microsoft.com/office/drawing/2014/main" id="{7B3CF876-0B87-E97C-0CB6-24884BB514E6}"/>
              </a:ext>
            </a:extLst>
          </p:cNvPr>
          <p:cNvPicPr>
            <a:picLocks noChangeAspect="1"/>
          </p:cNvPicPr>
          <p:nvPr/>
        </p:nvPicPr>
        <p:blipFill>
          <a:blip r:embed="rId4"/>
          <a:stretch>
            <a:fillRect/>
          </a:stretch>
        </p:blipFill>
        <p:spPr>
          <a:xfrm>
            <a:off x="9995595" y="4476477"/>
            <a:ext cx="60965" cy="676715"/>
          </a:xfrm>
          <a:prstGeom prst="rect">
            <a:avLst/>
          </a:prstGeom>
        </p:spPr>
      </p:pic>
      <p:pic>
        <p:nvPicPr>
          <p:cNvPr id="6" name="Picture 5">
            <a:extLst>
              <a:ext uri="{FF2B5EF4-FFF2-40B4-BE49-F238E27FC236}">
                <a16:creationId xmlns:a16="http://schemas.microsoft.com/office/drawing/2014/main" id="{91FE781B-F0C5-37B4-695F-B1E89083E04B}"/>
              </a:ext>
            </a:extLst>
          </p:cNvPr>
          <p:cNvPicPr>
            <a:picLocks noChangeAspect="1"/>
          </p:cNvPicPr>
          <p:nvPr/>
        </p:nvPicPr>
        <p:blipFill>
          <a:blip r:embed="rId5"/>
          <a:stretch>
            <a:fillRect/>
          </a:stretch>
        </p:blipFill>
        <p:spPr>
          <a:xfrm>
            <a:off x="9834036" y="4963937"/>
            <a:ext cx="384081" cy="219475"/>
          </a:xfrm>
          <a:prstGeom prst="rect">
            <a:avLst/>
          </a:prstGeom>
        </p:spPr>
      </p:pic>
      <p:sp>
        <p:nvSpPr>
          <p:cNvPr id="9" name="Google Shape;862;p43">
            <a:extLst>
              <a:ext uri="{FF2B5EF4-FFF2-40B4-BE49-F238E27FC236}">
                <a16:creationId xmlns:a16="http://schemas.microsoft.com/office/drawing/2014/main" id="{565C976F-07E6-B7CB-8011-9D67640CFC27}"/>
              </a:ext>
            </a:extLst>
          </p:cNvPr>
          <p:cNvSpPr/>
          <p:nvPr/>
        </p:nvSpPr>
        <p:spPr>
          <a:xfrm>
            <a:off x="8727739" y="5240154"/>
            <a:ext cx="2596673" cy="884161"/>
          </a:xfrm>
          <a:prstGeom prst="roundRect">
            <a:avLst>
              <a:gd name="adj" fmla="val 10509"/>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Contact family,</a:t>
            </a:r>
            <a:r>
              <a:rPr kumimoji="0" lang="en-GB" sz="1800" b="0" i="0" u="none" strike="noStrike" kern="0" cap="none" spc="0" normalizeH="0" noProof="0" dirty="0">
                <a:ln>
                  <a:noFill/>
                </a:ln>
                <a:solidFill>
                  <a:srgbClr val="12263F"/>
                </a:solidFill>
                <a:effectLst/>
                <a:uLnTx/>
                <a:uFillTx/>
                <a:latin typeface="Arial"/>
                <a:ea typeface="Arial"/>
                <a:cs typeface="Arial"/>
                <a:sym typeface="Arial"/>
              </a:rPr>
              <a:t> carer and/or social worker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6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44"/>
          <p:cNvSpPr/>
          <p:nvPr/>
        </p:nvSpPr>
        <p:spPr>
          <a:xfrm>
            <a:off x="8663354" y="4502557"/>
            <a:ext cx="2690446" cy="1859304"/>
          </a:xfrm>
          <a:prstGeom prst="roundRect">
            <a:avLst>
              <a:gd name="adj" fmla="val 8308"/>
            </a:avLst>
          </a:prstGeom>
          <a:solidFill>
            <a:srgbClr val="F5FBF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2760"/>
              <a:buFont typeface="Arial"/>
              <a:buNone/>
              <a:tabLst/>
              <a:defRPr/>
            </a:pP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Remember: think the unthinkable</a:t>
            </a:r>
            <a:endParaRPr kumimoji="0" sz="24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884" name="Google Shape;884;p44"/>
          <p:cNvSpPr txBox="1"/>
          <p:nvPr/>
        </p:nvSpPr>
        <p:spPr>
          <a:xfrm>
            <a:off x="838200" y="1627520"/>
            <a:ext cx="6334125" cy="4711163"/>
          </a:xfrm>
          <a:prstGeom prst="rect">
            <a:avLst/>
          </a:prstGeom>
          <a:noFill/>
          <a:ln>
            <a:noFill/>
          </a:ln>
        </p:spPr>
        <p:txBody>
          <a:bodyPr spcFirstLastPara="1" wrap="square" lIns="90000" tIns="46800" rIns="90000" bIns="4680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Pts val="2300"/>
              <a:buFont typeface="Arial"/>
              <a:buNone/>
              <a:tabLst/>
              <a:defRPr/>
            </a:pP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r>
              <a:rPr kumimoji="0" lang="en-GB" sz="2000" b="0" i="0" u="none" strike="noStrike" kern="0" cap="none" spc="0" normalizeH="0" baseline="0" noProof="0" dirty="0">
                <a:ln>
                  <a:noFill/>
                </a:ln>
                <a:solidFill>
                  <a:srgbClr val="000000"/>
                </a:solidFill>
                <a:effectLst/>
                <a:uLnTx/>
                <a:uFillTx/>
                <a:latin typeface="Arial"/>
                <a:ea typeface="Arial"/>
                <a:cs typeface="Arial"/>
                <a:sym typeface="Arial"/>
              </a:rPr>
              <a:t>If there’s a conflict of interest in reporting to the headteacher, you can seek advice from the</a:t>
            </a:r>
            <a:r>
              <a:rPr kumimoji="0" lang="en-GB" sz="2000" b="0" i="0" u="none" strike="noStrike" kern="0" cap="none" spc="0" normalizeH="0" noProof="0" dirty="0">
                <a:ln>
                  <a:noFill/>
                </a:ln>
                <a:solidFill>
                  <a:srgbClr val="000000"/>
                </a:solidFill>
                <a:effectLst/>
                <a:uLnTx/>
                <a:uFillTx/>
                <a:latin typeface="Arial"/>
                <a:ea typeface="Arial"/>
                <a:cs typeface="Arial"/>
                <a:sym typeface="Arial"/>
              </a:rPr>
              <a:t> central HR team. </a:t>
            </a:r>
            <a:endParaRPr lang="en-GB" sz="2000" kern="0" dirty="0">
              <a:solidFill>
                <a:srgbClr val="000000"/>
              </a:solidFill>
              <a:latin typeface="Arial"/>
              <a:ea typeface="Arial"/>
              <a:cs typeface="Arial"/>
              <a:sym typeface="Arial"/>
            </a:endParaRPr>
          </a:p>
          <a:p>
            <a:pPr marL="0" marR="0" lvl="0" indent="0" algn="l" defTabSz="914400" rtl="0" eaLnBrk="1" fontAlgn="auto" latinLnBrk="0" hangingPunct="1">
              <a:lnSpc>
                <a:spcPct val="120000"/>
              </a:lnSpc>
              <a:spcBef>
                <a:spcPts val="1200"/>
              </a:spcBef>
              <a:spcAft>
                <a:spcPts val="0"/>
              </a:spcAft>
              <a:buClr>
                <a:srgbClr val="000000"/>
              </a:buClr>
              <a:buSzPts val="2300"/>
              <a:buFont typeface="Arial"/>
              <a:buNone/>
              <a:tabLst/>
              <a:defRPr/>
            </a:pPr>
            <a:r>
              <a:rPr kumimoji="0" lang="en-GB" sz="2000" b="0" i="0" u="none" strike="noStrike" kern="0" cap="none" spc="0" normalizeH="0" baseline="0" noProof="0" dirty="0">
                <a:ln>
                  <a:noFill/>
                </a:ln>
                <a:solidFill>
                  <a:srgbClr val="000000"/>
                </a:solidFill>
                <a:effectLst/>
                <a:uLnTx/>
                <a:uFillTx/>
                <a:latin typeface="Arial"/>
                <a:ea typeface="Arial"/>
                <a:cs typeface="Arial"/>
                <a:sym typeface="Arial"/>
              </a:rPr>
              <a:t>LADO details:</a:t>
            </a:r>
            <a:r>
              <a:rPr kumimoji="0" lang="en-GB" sz="2000" b="0" i="0" u="none" strike="noStrike" kern="0" cap="none" spc="0" normalizeH="0" baseline="0" noProof="0" dirty="0">
                <a:ln>
                  <a:noFill/>
                </a:ln>
                <a:solidFill>
                  <a:srgbClr val="ED0A0A"/>
                </a:solidFill>
                <a:effectLst/>
                <a:uLnTx/>
                <a:uFillTx/>
                <a:latin typeface="Arial"/>
                <a:ea typeface="Arial"/>
                <a:cs typeface="Arial"/>
                <a:sym typeface="Arial"/>
              </a:rPr>
              <a:t> </a:t>
            </a:r>
            <a:r>
              <a:rPr kumimoji="0" lang="en-GB" sz="2000" b="1"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rPr>
              <a:t>[add name and contact details here – see notes for contact details]</a:t>
            </a:r>
            <a:endParaRPr kumimoji="0" sz="2000" b="1"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885" name="Google Shape;885;p44"/>
          <p:cNvSpPr txBox="1">
            <a:spLocks noGrp="1"/>
          </p:cNvSpPr>
          <p:nvPr>
            <p:ph type="title"/>
          </p:nvPr>
        </p:nvSpPr>
        <p:spPr>
          <a:xfrm>
            <a:off x="838200" y="551367"/>
            <a:ext cx="10515600" cy="61787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Share any concerns about other members of staff</a:t>
            </a:r>
            <a:endParaRPr sz="3400" dirty="0">
              <a:solidFill>
                <a:srgbClr val="12263F"/>
              </a:solidFill>
            </a:endParaRPr>
          </a:p>
        </p:txBody>
      </p:sp>
      <p:graphicFrame>
        <p:nvGraphicFramePr>
          <p:cNvPr id="886" name="Google Shape;886;p44"/>
          <p:cNvGraphicFramePr/>
          <p:nvPr/>
        </p:nvGraphicFramePr>
        <p:xfrm>
          <a:off x="913971" y="1593351"/>
          <a:ext cx="9343225" cy="2635475"/>
        </p:xfrm>
        <a:graphic>
          <a:graphicData uri="http://schemas.openxmlformats.org/drawingml/2006/table">
            <a:tbl>
              <a:tblPr firstRow="1" bandRow="1">
                <a:noFill/>
              </a:tblPr>
              <a:tblGrid>
                <a:gridCol w="4004975">
                  <a:extLst>
                    <a:ext uri="{9D8B030D-6E8A-4147-A177-3AD203B41FA5}">
                      <a16:colId xmlns:a16="http://schemas.microsoft.com/office/drawing/2014/main" val="20000"/>
                    </a:ext>
                  </a:extLst>
                </a:gridCol>
                <a:gridCol w="2669125">
                  <a:extLst>
                    <a:ext uri="{9D8B030D-6E8A-4147-A177-3AD203B41FA5}">
                      <a16:colId xmlns:a16="http://schemas.microsoft.com/office/drawing/2014/main" val="20001"/>
                    </a:ext>
                  </a:extLst>
                </a:gridCol>
                <a:gridCol w="2669125">
                  <a:extLst>
                    <a:ext uri="{9D8B030D-6E8A-4147-A177-3AD203B41FA5}">
                      <a16:colId xmlns:a16="http://schemas.microsoft.com/office/drawing/2014/main" val="20002"/>
                    </a:ext>
                  </a:extLst>
                </a:gridCol>
              </a:tblGrid>
              <a:tr h="597875">
                <a:tc>
                  <a:txBody>
                    <a:bodyPr/>
                    <a:lstStyle/>
                    <a:p>
                      <a:pPr marL="0" marR="0" lvl="0" indent="0" algn="l" rtl="0">
                        <a:spcBef>
                          <a:spcPts val="0"/>
                        </a:spcBef>
                        <a:spcAft>
                          <a:spcPts val="0"/>
                        </a:spcAft>
                        <a:buNone/>
                      </a:pPr>
                      <a:r>
                        <a:rPr lang="en-GB" sz="2000" u="none" strike="noStrike" cap="none" dirty="0">
                          <a:solidFill>
                            <a:srgbClr val="12263F"/>
                          </a:solidFill>
                          <a:latin typeface="Arial"/>
                          <a:ea typeface="Arial"/>
                          <a:cs typeface="Arial"/>
                          <a:sym typeface="Arial"/>
                        </a:rPr>
                        <a:t>If you have concerns about …</a:t>
                      </a:r>
                      <a:endParaRPr dirty="0"/>
                    </a:p>
                  </a:txBody>
                  <a:tcPr marL="91450" marR="91450" marT="45725" marB="45725"/>
                </a:tc>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Speak to …</a:t>
                      </a:r>
                      <a:endParaRPr dirty="0"/>
                    </a:p>
                  </a:txBody>
                  <a:tcPr marL="91450" marR="91450" marT="45725" marB="45725"/>
                </a:tc>
                <a:tc>
                  <a:txBody>
                    <a:bodyPr/>
                    <a:lstStyle/>
                    <a:p>
                      <a:pPr marL="0" marR="0" lvl="0" indent="0" algn="l" rtl="0">
                        <a:spcBef>
                          <a:spcPts val="0"/>
                        </a:spcBef>
                        <a:spcAft>
                          <a:spcPts val="0"/>
                        </a:spcAft>
                        <a:buNone/>
                      </a:pPr>
                      <a:r>
                        <a:rPr lang="en-GB" sz="2000" dirty="0">
                          <a:solidFill>
                            <a:srgbClr val="12263F"/>
                          </a:solidFill>
                          <a:latin typeface="Arial"/>
                          <a:ea typeface="Arial"/>
                          <a:cs typeface="Arial"/>
                          <a:sym typeface="Arial"/>
                        </a:rPr>
                        <a:t>How …</a:t>
                      </a:r>
                      <a:endParaRPr dirty="0"/>
                    </a:p>
                  </a:txBody>
                  <a:tcPr marL="91450" marR="91450" marT="45725" marB="45725"/>
                </a:tc>
                <a:extLst>
                  <a:ext uri="{0D108BD9-81ED-4DB2-BD59-A6C34878D82A}">
                    <a16:rowId xmlns:a16="http://schemas.microsoft.com/office/drawing/2014/main" val="10000"/>
                  </a:ext>
                </a:extLst>
              </a:tr>
              <a:tr h="679200">
                <a:tc>
                  <a:txBody>
                    <a:bodyPr/>
                    <a:lstStyle/>
                    <a:p>
                      <a:pPr marL="0" marR="0" lvl="0" indent="0" algn="l" rtl="0">
                        <a:spcBef>
                          <a:spcPts val="0"/>
                        </a:spcBef>
                        <a:spcAft>
                          <a:spcPts val="0"/>
                        </a:spcAft>
                        <a:buNone/>
                      </a:pPr>
                      <a:r>
                        <a:rPr lang="en-GB" sz="2000" dirty="0">
                          <a:latin typeface="Arial"/>
                          <a:ea typeface="Arial"/>
                          <a:cs typeface="Arial"/>
                          <a:sym typeface="Arial"/>
                        </a:rPr>
                        <a:t>A member of staff</a:t>
                      </a:r>
                      <a:endParaRPr dirty="0"/>
                    </a:p>
                  </a:txBody>
                  <a:tcPr marL="91450" marR="91450" marT="45725" marB="45725"/>
                </a:tc>
                <a:tc>
                  <a:txBody>
                    <a:bodyPr/>
                    <a:lstStyle/>
                    <a:p>
                      <a:pPr marL="0" marR="0" lvl="0" indent="0" algn="l" rtl="0">
                        <a:spcBef>
                          <a:spcPts val="0"/>
                        </a:spcBef>
                        <a:spcAft>
                          <a:spcPts val="0"/>
                        </a:spcAft>
                        <a:buNone/>
                      </a:pPr>
                      <a:r>
                        <a:rPr lang="en-GB" sz="2000" dirty="0">
                          <a:highlight>
                            <a:srgbClr val="FFFF00"/>
                          </a:highlight>
                          <a:latin typeface="Arial"/>
                          <a:ea typeface="Arial"/>
                          <a:cs typeface="Arial"/>
                          <a:sym typeface="Arial"/>
                        </a:rPr>
                        <a:t>Headteacher</a:t>
                      </a:r>
                      <a:endParaRPr dirty="0"/>
                    </a:p>
                  </a:txBody>
                  <a:tcPr marL="91450" marR="91450" marT="45725" marB="45725"/>
                </a:tc>
                <a:tc>
                  <a:txBody>
                    <a:bodyPr/>
                    <a:lstStyle/>
                    <a:p>
                      <a:pPr marL="0" marR="0" lvl="0" indent="0" algn="l" rtl="0">
                        <a:spcBef>
                          <a:spcPts val="0"/>
                        </a:spcBef>
                        <a:spcAft>
                          <a:spcPts val="0"/>
                        </a:spcAft>
                        <a:buNone/>
                      </a:pPr>
                      <a:r>
                        <a:rPr lang="en-GB" sz="2000" dirty="0">
                          <a:highlight>
                            <a:srgbClr val="FFFF00"/>
                          </a:highlight>
                          <a:latin typeface="Arial"/>
                          <a:ea typeface="Arial"/>
                          <a:cs typeface="Arial"/>
                          <a:sym typeface="Arial"/>
                        </a:rPr>
                        <a:t>Contact details</a:t>
                      </a:r>
                      <a:endParaRPr dirty="0"/>
                    </a:p>
                  </a:txBody>
                  <a:tcPr marL="91450" marR="91450" marT="45725" marB="45725"/>
                </a:tc>
                <a:extLst>
                  <a:ext uri="{0D108BD9-81ED-4DB2-BD59-A6C34878D82A}">
                    <a16:rowId xmlns:a16="http://schemas.microsoft.com/office/drawing/2014/main" val="10001"/>
                  </a:ext>
                </a:extLst>
              </a:tr>
              <a:tr h="679200">
                <a:tc>
                  <a:txBody>
                    <a:bodyPr/>
                    <a:lstStyle/>
                    <a:p>
                      <a:pPr marL="0" marR="0" lvl="0" indent="0" algn="l" rtl="0">
                        <a:spcBef>
                          <a:spcPts val="0"/>
                        </a:spcBef>
                        <a:spcAft>
                          <a:spcPts val="0"/>
                        </a:spcAft>
                        <a:buNone/>
                      </a:pPr>
                      <a:r>
                        <a:rPr lang="en-GB" sz="2000" dirty="0">
                          <a:latin typeface="Arial"/>
                          <a:ea typeface="Arial"/>
                          <a:cs typeface="Arial"/>
                          <a:sym typeface="Arial"/>
                        </a:rPr>
                        <a:t>A volunteer</a:t>
                      </a:r>
                      <a:endParaRPr dirty="0"/>
                    </a:p>
                  </a:txBody>
                  <a:tcPr marL="91450" marR="91450" marT="45725" marB="45725"/>
                </a:tc>
                <a:tc>
                  <a:txBody>
                    <a:bodyPr/>
                    <a:lstStyle/>
                    <a:p>
                      <a:pPr marL="0" marR="0" lvl="0" indent="0" algn="l" rtl="0">
                        <a:spcBef>
                          <a:spcPts val="0"/>
                        </a:spcBef>
                        <a:spcAft>
                          <a:spcPts val="0"/>
                        </a:spcAft>
                        <a:buNone/>
                      </a:pPr>
                      <a:r>
                        <a:rPr lang="en-GB" sz="2000" dirty="0">
                          <a:highlight>
                            <a:srgbClr val="FFFF00"/>
                          </a:highlight>
                          <a:latin typeface="Arial"/>
                          <a:ea typeface="Arial"/>
                          <a:cs typeface="Arial"/>
                          <a:sym typeface="Arial"/>
                        </a:rPr>
                        <a:t>Headteacher</a:t>
                      </a:r>
                      <a:endParaRPr dirty="0"/>
                    </a:p>
                  </a:txBody>
                  <a:tcPr marL="91450" marR="91450" marT="45725" marB="45725"/>
                </a:tc>
                <a:tc>
                  <a:txBody>
                    <a:bodyPr/>
                    <a:lstStyle/>
                    <a:p>
                      <a:pPr marL="0" marR="0" lvl="0" indent="0" algn="l" rtl="0">
                        <a:spcBef>
                          <a:spcPts val="0"/>
                        </a:spcBef>
                        <a:spcAft>
                          <a:spcPts val="0"/>
                        </a:spcAft>
                        <a:buNone/>
                      </a:pPr>
                      <a:r>
                        <a:rPr lang="en-GB" sz="2000" dirty="0">
                          <a:highlight>
                            <a:srgbClr val="FFFF00"/>
                          </a:highlight>
                          <a:latin typeface="Arial"/>
                          <a:ea typeface="Arial"/>
                          <a:cs typeface="Arial"/>
                          <a:sym typeface="Arial"/>
                        </a:rPr>
                        <a:t>Contact details</a:t>
                      </a:r>
                      <a:endParaRPr dirty="0"/>
                    </a:p>
                  </a:txBody>
                  <a:tcPr marL="91450" marR="91450" marT="45725" marB="45725"/>
                </a:tc>
                <a:extLst>
                  <a:ext uri="{0D108BD9-81ED-4DB2-BD59-A6C34878D82A}">
                    <a16:rowId xmlns:a16="http://schemas.microsoft.com/office/drawing/2014/main" val="10002"/>
                  </a:ext>
                </a:extLst>
              </a:tr>
              <a:tr h="679200">
                <a:tc>
                  <a:txBody>
                    <a:bodyPr/>
                    <a:lstStyle/>
                    <a:p>
                      <a:pPr marL="0" marR="0" lvl="0" indent="0" algn="l" rtl="0">
                        <a:spcBef>
                          <a:spcPts val="0"/>
                        </a:spcBef>
                        <a:spcAft>
                          <a:spcPts val="0"/>
                        </a:spcAft>
                        <a:buNone/>
                      </a:pPr>
                      <a:r>
                        <a:rPr lang="en-GB" sz="2000" dirty="0">
                          <a:latin typeface="Arial"/>
                          <a:ea typeface="Arial"/>
                          <a:cs typeface="Arial"/>
                          <a:sym typeface="Arial"/>
                        </a:rPr>
                        <a:t>The headteacher</a:t>
                      </a:r>
                      <a:endParaRPr dirty="0"/>
                    </a:p>
                  </a:txBody>
                  <a:tcPr marL="91450" marR="91450" marT="45725" marB="45725"/>
                </a:tc>
                <a:tc>
                  <a:txBody>
                    <a:bodyPr/>
                    <a:lstStyle/>
                    <a:p>
                      <a:pPr marL="0" marR="0" lvl="0" indent="0" algn="l" rtl="0">
                        <a:spcBef>
                          <a:spcPts val="0"/>
                        </a:spcBef>
                        <a:spcAft>
                          <a:spcPts val="0"/>
                        </a:spcAft>
                        <a:buNone/>
                      </a:pPr>
                      <a:r>
                        <a:rPr lang="en-GB" sz="2000" dirty="0">
                          <a:highlight>
                            <a:srgbClr val="FFFF00"/>
                          </a:highlight>
                          <a:latin typeface="Arial"/>
                          <a:ea typeface="Arial"/>
                          <a:cs typeface="Arial"/>
                          <a:sym typeface="Arial"/>
                        </a:rPr>
                        <a:t>Chair of governors</a:t>
                      </a:r>
                      <a:endParaRPr dirty="0"/>
                    </a:p>
                  </a:txBody>
                  <a:tcPr marL="91450" marR="91450" marT="45725" marB="45725"/>
                </a:tc>
                <a:tc>
                  <a:txBody>
                    <a:bodyPr/>
                    <a:lstStyle/>
                    <a:p>
                      <a:pPr marL="0" marR="0" lvl="0" indent="0" algn="l" rtl="0">
                        <a:spcBef>
                          <a:spcPts val="0"/>
                        </a:spcBef>
                        <a:spcAft>
                          <a:spcPts val="0"/>
                        </a:spcAft>
                        <a:buNone/>
                      </a:pPr>
                      <a:r>
                        <a:rPr lang="en-GB" sz="2000" dirty="0">
                          <a:highlight>
                            <a:srgbClr val="FFFF00"/>
                          </a:highlight>
                          <a:latin typeface="Arial"/>
                          <a:ea typeface="Arial"/>
                          <a:cs typeface="Arial"/>
                          <a:sym typeface="Arial"/>
                        </a:rPr>
                        <a:t>Contact details</a:t>
                      </a:r>
                      <a:endParaRPr dirty="0"/>
                    </a:p>
                  </a:txBody>
                  <a:tcPr marL="91450" marR="91450" marT="45725" marB="45725"/>
                </a:tc>
                <a:extLst>
                  <a:ext uri="{0D108BD9-81ED-4DB2-BD59-A6C34878D82A}">
                    <a16:rowId xmlns:a16="http://schemas.microsoft.com/office/drawing/2014/main" val="10003"/>
                  </a:ext>
                </a:extLst>
              </a:tr>
            </a:tbl>
          </a:graphicData>
        </a:graphic>
      </p:graphicFrame>
      <p:pic>
        <p:nvPicPr>
          <p:cNvPr id="887" name="Google Shape;887;p44"/>
          <p:cNvPicPr preferRelativeResize="0"/>
          <p:nvPr/>
        </p:nvPicPr>
        <p:blipFill rotWithShape="1">
          <a:blip r:embed="rId3">
            <a:alphaModFix/>
          </a:blip>
          <a:srcRect/>
          <a:stretch/>
        </p:blipFill>
        <p:spPr>
          <a:xfrm>
            <a:off x="7462976" y="4552522"/>
            <a:ext cx="1529315" cy="132449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8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8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p45"/>
          <p:cNvSpPr txBox="1">
            <a:spLocks noGrp="1"/>
          </p:cNvSpPr>
          <p:nvPr>
            <p:ph type="body" idx="1"/>
          </p:nvPr>
        </p:nvSpPr>
        <p:spPr>
          <a:xfrm>
            <a:off x="414338" y="875047"/>
            <a:ext cx="11658600" cy="583041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2263F"/>
              </a:buClr>
              <a:buSzPts val="2000"/>
              <a:buNone/>
            </a:pPr>
            <a:r>
              <a:rPr lang="en-GB" sz="1800" dirty="0"/>
              <a:t>Low-level concerns are named as such simply because they do not meet the threshold of an allegation. All low-level concerns must be reported so that we can foster a culture of vigilance. Low-level concerns include behaviour that’s:</a:t>
            </a:r>
            <a:endParaRPr sz="1800" dirty="0"/>
          </a:p>
          <a:p>
            <a:pPr marL="0" lvl="0" indent="0" algn="l" rtl="0">
              <a:lnSpc>
                <a:spcPct val="90000"/>
              </a:lnSpc>
              <a:spcBef>
                <a:spcPts val="1000"/>
              </a:spcBef>
              <a:spcAft>
                <a:spcPts val="0"/>
              </a:spcAft>
              <a:buClr>
                <a:srgbClr val="12263F"/>
              </a:buClr>
              <a:buSzPts val="2000"/>
              <a:buNone/>
            </a:pPr>
            <a:endParaRPr sz="1800" dirty="0"/>
          </a:p>
          <a:p>
            <a:pPr marL="0" lvl="0" indent="0" algn="l" rtl="0">
              <a:lnSpc>
                <a:spcPct val="90000"/>
              </a:lnSpc>
              <a:spcBef>
                <a:spcPts val="1000"/>
              </a:spcBef>
              <a:spcAft>
                <a:spcPts val="0"/>
              </a:spcAft>
              <a:buClr>
                <a:srgbClr val="12263F"/>
              </a:buClr>
              <a:buSzPts val="2000"/>
              <a:buNone/>
            </a:pPr>
            <a:endParaRPr sz="1800" dirty="0"/>
          </a:p>
          <a:p>
            <a:pPr marL="0" lvl="0" indent="0" algn="l" rtl="0">
              <a:lnSpc>
                <a:spcPct val="90000"/>
              </a:lnSpc>
              <a:spcBef>
                <a:spcPts val="1000"/>
              </a:spcBef>
              <a:spcAft>
                <a:spcPts val="0"/>
              </a:spcAft>
              <a:buClr>
                <a:srgbClr val="12263F"/>
              </a:buClr>
              <a:buSzPts val="2000"/>
              <a:buNone/>
            </a:pPr>
            <a:endParaRPr sz="1800" dirty="0"/>
          </a:p>
          <a:p>
            <a:pPr marL="0" lvl="0" indent="0" algn="l" rtl="0">
              <a:lnSpc>
                <a:spcPct val="90000"/>
              </a:lnSpc>
              <a:spcBef>
                <a:spcPts val="1000"/>
              </a:spcBef>
              <a:spcAft>
                <a:spcPts val="0"/>
              </a:spcAft>
              <a:buClr>
                <a:srgbClr val="12263F"/>
              </a:buClr>
              <a:buSzPts val="2000"/>
              <a:buNone/>
            </a:pPr>
            <a:endParaRPr sz="1800" dirty="0"/>
          </a:p>
          <a:p>
            <a:pPr marL="0" lvl="0" indent="0" algn="l" rtl="0">
              <a:lnSpc>
                <a:spcPct val="90000"/>
              </a:lnSpc>
              <a:spcBef>
                <a:spcPts val="1000"/>
              </a:spcBef>
              <a:spcAft>
                <a:spcPts val="0"/>
              </a:spcAft>
              <a:buClr>
                <a:srgbClr val="12263F"/>
              </a:buClr>
              <a:buSzPts val="2000"/>
              <a:buNone/>
            </a:pPr>
            <a:r>
              <a:rPr lang="en-GB" sz="1800"/>
              <a:t>Report low-level concerns by:</a:t>
            </a:r>
            <a:endParaRPr sz="1800"/>
          </a:p>
          <a:p>
            <a:pPr marL="285750" indent="-285750">
              <a:buChar char="•"/>
            </a:pPr>
            <a:r>
              <a:rPr lang="en-GB" sz="1800"/>
              <a:t>Completing a Forms: </a:t>
            </a:r>
            <a:r>
              <a:rPr lang="en-GB" sz="1800" dirty="0">
                <a:hlinkClick r:id="rId3"/>
              </a:rPr>
              <a:t>Low-Level Concern Form - Part A (All Staff) - Fill Out Form</a:t>
            </a:r>
            <a:r>
              <a:rPr lang="en-GB" sz="1800" dirty="0"/>
              <a:t> </a:t>
            </a:r>
          </a:p>
          <a:p>
            <a:pPr marL="342900" indent="-342900">
              <a:buClr>
                <a:schemeClr val="dk1"/>
              </a:buClr>
              <a:buFont typeface="Arial"/>
              <a:buChar char="•"/>
            </a:pPr>
            <a:r>
              <a:rPr lang="en-GB" sz="1800">
                <a:solidFill>
                  <a:schemeClr val="dk1"/>
                </a:solidFill>
              </a:rPr>
              <a:t>If the low-level concern is regarding a staff member, talk directly to the Headteacher. Discuss only with the </a:t>
            </a:r>
            <a:r>
              <a:rPr lang="en-GB" sz="1800" dirty="0">
                <a:solidFill>
                  <a:schemeClr val="dk1"/>
                </a:solidFill>
              </a:rPr>
              <a:t>Headteacher.</a:t>
            </a:r>
          </a:p>
          <a:p>
            <a:pPr marL="342900" indent="-342900">
              <a:buClr>
                <a:schemeClr val="dk1"/>
              </a:buClr>
              <a:buFont typeface="Arial"/>
              <a:buChar char="•"/>
            </a:pPr>
            <a:r>
              <a:rPr lang="en-GB" sz="1800">
                <a:solidFill>
                  <a:schemeClr val="dk1"/>
                </a:solidFill>
              </a:rPr>
              <a:t>If the low-level concern is regarding the Headteacher, talk directly to the Executive Headteacher or the Chair </a:t>
            </a:r>
            <a:r>
              <a:rPr lang="en-GB" sz="1800" dirty="0">
                <a:solidFill>
                  <a:schemeClr val="dk1"/>
                </a:solidFill>
              </a:rPr>
              <a:t>of Governors if there is no Executive Headteacher. Discuss only with the Executive Headteacher or Chair of Governors.</a:t>
            </a:r>
          </a:p>
          <a:p>
            <a:pPr marL="342900" indent="-342900">
              <a:buClr>
                <a:schemeClr val="dk1"/>
              </a:buClr>
              <a:buFont typeface="Arial"/>
              <a:buChar char="•"/>
            </a:pPr>
            <a:r>
              <a:rPr lang="en-GB" sz="1800">
                <a:solidFill>
                  <a:schemeClr val="dk1"/>
                </a:solidFill>
              </a:rPr>
              <a:t>If the low-level concern is regarding the Executive Headteacher, talk directly to the Chair of Governors. </a:t>
            </a:r>
            <a:r>
              <a:rPr lang="en-GB" sz="1800" dirty="0">
                <a:solidFill>
                  <a:schemeClr val="dk1"/>
                </a:solidFill>
              </a:rPr>
              <a:t>Discuss only with the Chair of Governors. </a:t>
            </a:r>
          </a:p>
          <a:p>
            <a:pPr marL="342900" indent="-342900">
              <a:buClr>
                <a:schemeClr val="dk1"/>
              </a:buClr>
              <a:buFont typeface="Arial"/>
              <a:buChar char="•"/>
            </a:pPr>
            <a:r>
              <a:rPr lang="en-GB" sz="1800" dirty="0">
                <a:solidFill>
                  <a:schemeClr val="dk1"/>
                </a:solidFill>
              </a:rPr>
              <a:t>The low-level concern form is shared directly to central HR and to the Advisor for Safeguarding and </a:t>
            </a:r>
            <a:r>
              <a:rPr lang="en-GB" sz="1800">
                <a:solidFill>
                  <a:schemeClr val="dk1"/>
                </a:solidFill>
              </a:rPr>
              <a:t>Behaviour</a:t>
            </a:r>
            <a:r>
              <a:rPr lang="en-GB" sz="1800" dirty="0">
                <a:solidFill>
                  <a:schemeClr val="dk1"/>
                </a:solidFill>
              </a:rPr>
              <a:t> so that they are managed effectively and proportionately. </a:t>
            </a:r>
            <a:endParaRPr sz="1800" dirty="0">
              <a:solidFill>
                <a:schemeClr val="dk1"/>
              </a:solidFill>
            </a:endParaRPr>
          </a:p>
        </p:txBody>
      </p:sp>
      <p:sp>
        <p:nvSpPr>
          <p:cNvPr id="894" name="Google Shape;894;p45"/>
          <p:cNvSpPr txBox="1">
            <a:spLocks noGrp="1"/>
          </p:cNvSpPr>
          <p:nvPr>
            <p:ph type="title"/>
          </p:nvPr>
        </p:nvSpPr>
        <p:spPr>
          <a:xfrm>
            <a:off x="880971" y="257176"/>
            <a:ext cx="10515600" cy="61787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Act on ‘nagging doubts’, too</a:t>
            </a:r>
            <a:endParaRPr sz="3400" dirty="0">
              <a:solidFill>
                <a:srgbClr val="12263F"/>
              </a:solidFill>
            </a:endParaRPr>
          </a:p>
        </p:txBody>
      </p:sp>
      <p:sp>
        <p:nvSpPr>
          <p:cNvPr id="895" name="Google Shape;895;p45"/>
          <p:cNvSpPr/>
          <p:nvPr/>
        </p:nvSpPr>
        <p:spPr>
          <a:xfrm>
            <a:off x="950133" y="1710386"/>
            <a:ext cx="2706126" cy="1364818"/>
          </a:xfrm>
          <a:prstGeom prst="roundRect">
            <a:avLst>
              <a:gd name="adj" fmla="val 7850"/>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Inadvertent or thoughtless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896" name="Google Shape;896;p45"/>
          <p:cNvCxnSpPr/>
          <p:nvPr/>
        </p:nvCxnSpPr>
        <p:spPr>
          <a:xfrm>
            <a:off x="3749265" y="2064182"/>
            <a:ext cx="656954" cy="0"/>
          </a:xfrm>
          <a:prstGeom prst="straightConnector1">
            <a:avLst/>
          </a:prstGeom>
          <a:noFill/>
          <a:ln w="19050" cap="flat" cmpd="sng">
            <a:solidFill>
              <a:srgbClr val="7F7F7F"/>
            </a:solidFill>
            <a:prstDash val="dash"/>
            <a:miter lim="8000"/>
            <a:headEnd type="none" w="sm" len="sm"/>
            <a:tailEnd type="none" w="sm" len="sm"/>
          </a:ln>
        </p:spPr>
      </p:cxnSp>
      <p:sp>
        <p:nvSpPr>
          <p:cNvPr id="897" name="Google Shape;897;p45"/>
          <p:cNvSpPr/>
          <p:nvPr/>
        </p:nvSpPr>
        <p:spPr>
          <a:xfrm>
            <a:off x="4499225" y="1710386"/>
            <a:ext cx="3073693" cy="1364818"/>
          </a:xfrm>
          <a:prstGeom prst="roundRect">
            <a:avLst>
              <a:gd name="adj" fmla="val 7850"/>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Inappropriate for</a:t>
            </a: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the circumstances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898" name="Google Shape;898;p45"/>
          <p:cNvCxnSpPr/>
          <p:nvPr/>
        </p:nvCxnSpPr>
        <p:spPr>
          <a:xfrm>
            <a:off x="7665924" y="2064182"/>
            <a:ext cx="656954" cy="0"/>
          </a:xfrm>
          <a:prstGeom prst="straightConnector1">
            <a:avLst/>
          </a:prstGeom>
          <a:noFill/>
          <a:ln w="19050" cap="flat" cmpd="sng">
            <a:solidFill>
              <a:srgbClr val="7F7F7F"/>
            </a:solidFill>
            <a:prstDash val="dash"/>
            <a:miter lim="8000"/>
            <a:headEnd type="none" w="sm" len="sm"/>
            <a:tailEnd type="none" w="sm" len="sm"/>
          </a:ln>
        </p:spPr>
      </p:cxnSp>
      <p:sp>
        <p:nvSpPr>
          <p:cNvPr id="899" name="Google Shape;899;p45"/>
          <p:cNvSpPr/>
          <p:nvPr/>
        </p:nvSpPr>
        <p:spPr>
          <a:xfrm>
            <a:off x="8415884" y="1710386"/>
            <a:ext cx="3073693" cy="1364818"/>
          </a:xfrm>
          <a:prstGeom prst="roundRect">
            <a:avLst>
              <a:gd name="adj" fmla="val 7850"/>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Ultimately intended to enable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46"/>
          <p:cNvSpPr txBox="1"/>
          <p:nvPr/>
        </p:nvSpPr>
        <p:spPr>
          <a:xfrm>
            <a:off x="10164863" y="39628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12263F"/>
              </a:buClr>
              <a:buSzPts val="1800"/>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Practical activity</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06" name="Google Shape;906;p46"/>
          <p:cNvSpPr txBox="1">
            <a:spLocks noGrp="1"/>
          </p:cNvSpPr>
          <p:nvPr>
            <p:ph type="title"/>
          </p:nvPr>
        </p:nvSpPr>
        <p:spPr>
          <a:xfrm>
            <a:off x="1092200" y="946578"/>
            <a:ext cx="8649677" cy="61787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Low-level concern: yes or no?</a:t>
            </a:r>
            <a:endParaRPr sz="3400" dirty="0">
              <a:solidFill>
                <a:srgbClr val="12263F"/>
              </a:solidFill>
            </a:endParaRPr>
          </a:p>
        </p:txBody>
      </p:sp>
      <p:sp>
        <p:nvSpPr>
          <p:cNvPr id="907" name="Google Shape;907;p46"/>
          <p:cNvSpPr/>
          <p:nvPr/>
        </p:nvSpPr>
        <p:spPr>
          <a:xfrm>
            <a:off x="1092200" y="2294778"/>
            <a:ext cx="7617528" cy="402291"/>
          </a:xfrm>
          <a:prstGeom prst="rect">
            <a:avLst/>
          </a:prstGeom>
          <a:noFill/>
          <a:ln>
            <a:noFill/>
          </a:ln>
        </p:spPr>
        <p:txBody>
          <a:bodyPr spcFirstLastPara="1" wrap="square" lIns="90000" tIns="46800" rIns="90000" bIns="46800" anchor="t" anchorCtr="0">
            <a:sp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Working 1-to-1 with a pupil in a private room with a closed door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08" name="Google Shape;908;p46"/>
          <p:cNvSpPr/>
          <p:nvPr/>
        </p:nvSpPr>
        <p:spPr>
          <a:xfrm>
            <a:off x="8761802" y="2342495"/>
            <a:ext cx="574992" cy="28334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3333"/>
              </a:lnSpc>
              <a:spcBef>
                <a:spcPts val="0"/>
              </a:spcBef>
              <a:spcAft>
                <a:spcPts val="0"/>
              </a:spcAft>
              <a:buClr>
                <a:srgbClr val="ED0A0A"/>
              </a:buClr>
              <a:buSzPts val="2070"/>
              <a:buFont typeface="Arial"/>
              <a:buNone/>
              <a:tabLst/>
              <a:defRPr/>
            </a:pPr>
            <a:r>
              <a:rPr kumimoji="0" lang="en-GB" sz="1800" b="1" i="0" u="none" strike="noStrike" kern="0" cap="none" spc="0" normalizeH="0" baseline="0" noProof="0" dirty="0">
                <a:ln>
                  <a:noFill/>
                </a:ln>
                <a:solidFill>
                  <a:srgbClr val="ED0A0A"/>
                </a:solidFill>
                <a:effectLst/>
                <a:uLnTx/>
                <a:uFillTx/>
                <a:latin typeface="Arial"/>
                <a:ea typeface="Arial"/>
                <a:cs typeface="Arial"/>
                <a:sym typeface="Arial"/>
              </a:rPr>
              <a:t>Yes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09" name="Google Shape;909;p46"/>
          <p:cNvSpPr/>
          <p:nvPr/>
        </p:nvSpPr>
        <p:spPr>
          <a:xfrm>
            <a:off x="8761802" y="3063168"/>
            <a:ext cx="574992" cy="28334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3333"/>
              </a:lnSpc>
              <a:spcBef>
                <a:spcPts val="0"/>
              </a:spcBef>
              <a:spcAft>
                <a:spcPts val="0"/>
              </a:spcAft>
              <a:buClr>
                <a:srgbClr val="ED0A0A"/>
              </a:buClr>
              <a:buSzPts val="2070"/>
              <a:buFont typeface="Arial"/>
              <a:buNone/>
              <a:tabLst/>
              <a:defRPr/>
            </a:pPr>
            <a:r>
              <a:rPr kumimoji="0" lang="en-GB" sz="1800" b="1" i="0" u="none" strike="noStrike" kern="0" cap="none" spc="0" normalizeH="0" baseline="0" noProof="0" dirty="0">
                <a:ln>
                  <a:noFill/>
                </a:ln>
                <a:solidFill>
                  <a:srgbClr val="ED0A0A"/>
                </a:solidFill>
                <a:effectLst/>
                <a:uLnTx/>
                <a:uFillTx/>
                <a:latin typeface="Arial"/>
                <a:ea typeface="Arial"/>
                <a:cs typeface="Arial"/>
                <a:sym typeface="Arial"/>
              </a:rPr>
              <a:t>Yes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10" name="Google Shape;910;p46"/>
          <p:cNvSpPr/>
          <p:nvPr/>
        </p:nvSpPr>
        <p:spPr>
          <a:xfrm>
            <a:off x="8761802" y="4574111"/>
            <a:ext cx="574992" cy="28334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3333"/>
              </a:lnSpc>
              <a:spcBef>
                <a:spcPts val="0"/>
              </a:spcBef>
              <a:spcAft>
                <a:spcPts val="0"/>
              </a:spcAft>
              <a:buClr>
                <a:srgbClr val="ED0A0A"/>
              </a:buClr>
              <a:buSzPts val="2070"/>
              <a:buFont typeface="Arial"/>
              <a:buNone/>
              <a:tabLst/>
              <a:defRPr/>
            </a:pPr>
            <a:r>
              <a:rPr kumimoji="0" lang="en-GB" sz="1800" b="1" i="0" u="none" strike="noStrike" kern="0" cap="none" spc="0" normalizeH="0" baseline="0" noProof="0" dirty="0">
                <a:ln>
                  <a:noFill/>
                </a:ln>
                <a:solidFill>
                  <a:srgbClr val="ED0A0A"/>
                </a:solidFill>
                <a:effectLst/>
                <a:uLnTx/>
                <a:uFillTx/>
                <a:latin typeface="Arial"/>
                <a:ea typeface="Arial"/>
                <a:cs typeface="Arial"/>
                <a:sym typeface="Arial"/>
              </a:rPr>
              <a:t>Yes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11" name="Google Shape;911;p46"/>
          <p:cNvSpPr/>
          <p:nvPr/>
        </p:nvSpPr>
        <p:spPr>
          <a:xfrm>
            <a:off x="1092199" y="3039206"/>
            <a:ext cx="7232969" cy="4001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Allowing a pupil to connect with them on social media</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12" name="Google Shape;912;p46"/>
          <p:cNvSpPr/>
          <p:nvPr/>
        </p:nvSpPr>
        <p:spPr>
          <a:xfrm>
            <a:off x="1092200" y="4529397"/>
            <a:ext cx="7973996" cy="4001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Failing to report pupils trying to access inappropriate websites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13" name="Google Shape;913;p46"/>
          <p:cNvSpPr/>
          <p:nvPr/>
        </p:nvSpPr>
        <p:spPr>
          <a:xfrm>
            <a:off x="8761802" y="5427988"/>
            <a:ext cx="574992" cy="28334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3333"/>
              </a:lnSpc>
              <a:spcBef>
                <a:spcPts val="0"/>
              </a:spcBef>
              <a:spcAft>
                <a:spcPts val="0"/>
              </a:spcAft>
              <a:buClr>
                <a:srgbClr val="ED0A0A"/>
              </a:buClr>
              <a:buSzPts val="2070"/>
              <a:buFont typeface="Arial"/>
              <a:buNone/>
              <a:tabLst/>
              <a:defRPr/>
            </a:pPr>
            <a:r>
              <a:rPr kumimoji="0" lang="en-GB" sz="1800" b="1" i="0" u="none" strike="noStrike" kern="0" cap="none" spc="0" normalizeH="0" baseline="0" noProof="0" dirty="0">
                <a:ln>
                  <a:noFill/>
                </a:ln>
                <a:solidFill>
                  <a:srgbClr val="ED0A0A"/>
                </a:solidFill>
                <a:effectLst/>
                <a:uLnTx/>
                <a:uFillTx/>
                <a:latin typeface="Arial"/>
                <a:ea typeface="Arial"/>
                <a:cs typeface="Arial"/>
                <a:sym typeface="Arial"/>
              </a:rPr>
              <a:t>Yes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14" name="Google Shape;914;p46"/>
          <p:cNvSpPr/>
          <p:nvPr/>
        </p:nvSpPr>
        <p:spPr>
          <a:xfrm>
            <a:off x="1092199" y="5227902"/>
            <a:ext cx="6711405"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Allowing pupils to work in a classroom without adult supervision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15" name="Google Shape;915;p46"/>
          <p:cNvSpPr/>
          <p:nvPr/>
        </p:nvSpPr>
        <p:spPr>
          <a:xfrm>
            <a:off x="8761802" y="3782615"/>
            <a:ext cx="574992" cy="28334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3333"/>
              </a:lnSpc>
              <a:spcBef>
                <a:spcPts val="0"/>
              </a:spcBef>
              <a:spcAft>
                <a:spcPts val="0"/>
              </a:spcAft>
              <a:buClr>
                <a:srgbClr val="ED0A0A"/>
              </a:buClr>
              <a:buSzPts val="2070"/>
              <a:buFont typeface="Arial"/>
              <a:buNone/>
              <a:tabLst/>
              <a:defRPr/>
            </a:pPr>
            <a:r>
              <a:rPr kumimoji="0" lang="en-GB" sz="1800" b="1" i="0" u="none" strike="noStrike" kern="0" cap="none" spc="0" normalizeH="0" baseline="0" noProof="0" dirty="0">
                <a:ln>
                  <a:noFill/>
                </a:ln>
                <a:solidFill>
                  <a:srgbClr val="ED0A0A"/>
                </a:solidFill>
                <a:effectLst/>
                <a:uLnTx/>
                <a:uFillTx/>
                <a:latin typeface="Arial"/>
                <a:ea typeface="Arial"/>
                <a:cs typeface="Arial"/>
                <a:sym typeface="Arial"/>
              </a:rPr>
              <a:t>No</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16" name="Google Shape;916;p46"/>
          <p:cNvSpPr/>
          <p:nvPr/>
        </p:nvSpPr>
        <p:spPr>
          <a:xfrm>
            <a:off x="1092200" y="3737901"/>
            <a:ext cx="7807960" cy="4001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Chatting to a group of pupils about their hobbies at lunchtime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0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Google Shape;922;p47"/>
          <p:cNvSpPr txBox="1">
            <a:spLocks noGrp="1"/>
          </p:cNvSpPr>
          <p:nvPr>
            <p:ph type="title"/>
          </p:nvPr>
        </p:nvSpPr>
        <p:spPr>
          <a:xfrm>
            <a:off x="714248" y="603250"/>
            <a:ext cx="10044113" cy="110382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dirty="0">
                <a:solidFill>
                  <a:srgbClr val="12263F"/>
                </a:solidFill>
              </a:rPr>
              <a:t>Key points about responding to a safeguarding disclosure</a:t>
            </a:r>
            <a:endParaRPr sz="3400" dirty="0">
              <a:solidFill>
                <a:srgbClr val="12263F"/>
              </a:solidFill>
            </a:endParaRPr>
          </a:p>
        </p:txBody>
      </p:sp>
      <p:sp>
        <p:nvSpPr>
          <p:cNvPr id="923" name="Google Shape;923;p47"/>
          <p:cNvSpPr txBox="1"/>
          <p:nvPr/>
        </p:nvSpPr>
        <p:spPr>
          <a:xfrm>
            <a:off x="714247" y="1863539"/>
            <a:ext cx="9252257" cy="4594411"/>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2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Take a child seriously if they make a safeguarding disclosure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Reassure them </a:t>
            </a:r>
            <a:r>
              <a:rPr lang="en-GB" sz="2000" kern="0" dirty="0">
                <a:solidFill>
                  <a:srgbClr val="12263F"/>
                </a:solidFill>
                <a:latin typeface="Arial"/>
                <a:ea typeface="Arial"/>
                <a:cs typeface="Arial"/>
                <a:sym typeface="Arial"/>
              </a:rPr>
              <a:t>they have done the right thing and explain your next steps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Be alert to children trying to communicate abuse in other, more indirect ways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Always report any concern you have – no matter how small – immediately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 good report: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50000"/>
              </a:lnSpc>
              <a:spcBef>
                <a:spcPts val="1200"/>
              </a:spcBef>
              <a:spcAft>
                <a:spcPts val="0"/>
              </a:spcAft>
              <a:buClr>
                <a:srgbClr val="12263F"/>
              </a:buClr>
              <a:buSzPts val="184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Includes as much detail as possible about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what</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happened,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when</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and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where</a:t>
            </a:r>
            <a:endParaRPr kumimoji="0" sz="2000" b="0" i="0" u="none" strike="noStrike" kern="0" cap="none" spc="0" normalizeH="0" baseline="0" noProof="0" dirty="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50000"/>
              </a:lnSpc>
              <a:spcBef>
                <a:spcPts val="1200"/>
              </a:spcBef>
              <a:spcAft>
                <a:spcPts val="0"/>
              </a:spcAft>
              <a:buClr>
                <a:srgbClr val="12263F"/>
              </a:buClr>
              <a:buSzPts val="184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Uses the child’s own words, as far as possible - quotes</a:t>
            </a:r>
            <a:endParaRPr kumimoji="0" sz="2000" b="0" i="0" u="none" strike="noStrike" kern="0" cap="none" spc="0" normalizeH="0" baseline="0" noProof="0" dirty="0">
              <a:ln>
                <a:noFill/>
              </a:ln>
              <a:solidFill>
                <a:srgbClr val="000000"/>
              </a:solidFill>
              <a:effectLst/>
              <a:uLnTx/>
              <a:uFillTx/>
              <a:latin typeface="Arial"/>
              <a:cs typeface="Arial"/>
              <a:sym typeface="Arial"/>
            </a:endParaRPr>
          </a:p>
        </p:txBody>
      </p:sp>
      <p:pic>
        <p:nvPicPr>
          <p:cNvPr id="924" name="Google Shape;924;p47"/>
          <p:cNvPicPr preferRelativeResize="0"/>
          <p:nvPr/>
        </p:nvPicPr>
        <p:blipFill rotWithShape="1">
          <a:blip r:embed="rId3">
            <a:alphaModFix/>
          </a:blip>
          <a:srcRect/>
          <a:stretch/>
        </p:blipFill>
        <p:spPr>
          <a:xfrm flipH="1">
            <a:off x="9966504" y="2790271"/>
            <a:ext cx="1994885" cy="31105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2263F"/>
        </a:solidFill>
        <a:effectLst/>
      </p:bgPr>
    </p:bg>
    <p:spTree>
      <p:nvGrpSpPr>
        <p:cNvPr id="1" name="Shape 929"/>
        <p:cNvGrpSpPr/>
        <p:nvPr/>
      </p:nvGrpSpPr>
      <p:grpSpPr>
        <a:xfrm>
          <a:off x="0" y="0"/>
          <a:ext cx="0" cy="0"/>
          <a:chOff x="0" y="0"/>
          <a:chExt cx="0" cy="0"/>
        </a:xfrm>
      </p:grpSpPr>
      <p:sp>
        <p:nvSpPr>
          <p:cNvPr id="930" name="Google Shape;930;p48"/>
          <p:cNvSpPr/>
          <p:nvPr/>
        </p:nvSpPr>
        <p:spPr>
          <a:xfrm>
            <a:off x="1871663" y="1643937"/>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931" name="Google Shape;931;p48"/>
          <p:cNvSpPr/>
          <p:nvPr/>
        </p:nvSpPr>
        <p:spPr>
          <a:xfrm>
            <a:off x="2450124" y="2592528"/>
            <a:ext cx="6125780" cy="1952591"/>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The 4 main types of abuse and signs to look out for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932" name="Google Shape;932;p48"/>
          <p:cNvPicPr preferRelativeResize="0"/>
          <p:nvPr/>
        </p:nvPicPr>
        <p:blipFill rotWithShape="1">
          <a:blip r:embed="rId3">
            <a:alphaModFix/>
          </a:blip>
          <a:srcRect/>
          <a:stretch/>
        </p:blipFill>
        <p:spPr>
          <a:xfrm>
            <a:off x="8557029" y="1905297"/>
            <a:ext cx="1288638" cy="3100387"/>
          </a:xfrm>
          <a:prstGeom prst="rect">
            <a:avLst/>
          </a:prstGeom>
          <a:noFill/>
          <a:ln>
            <a:noFill/>
          </a:ln>
        </p:spPr>
      </p:pic>
      <p:grpSp>
        <p:nvGrpSpPr>
          <p:cNvPr id="933" name="Google Shape;933;p48"/>
          <p:cNvGrpSpPr/>
          <p:nvPr/>
        </p:nvGrpSpPr>
        <p:grpSpPr>
          <a:xfrm>
            <a:off x="442426" y="311391"/>
            <a:ext cx="410503" cy="3202573"/>
            <a:chOff x="1327928" y="344887"/>
            <a:chExt cx="425700" cy="3321135"/>
          </a:xfrm>
        </p:grpSpPr>
        <p:sp>
          <p:nvSpPr>
            <p:cNvPr id="934" name="Google Shape;934;p48"/>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5" name="Google Shape;935;p48"/>
            <p:cNvSpPr/>
            <p:nvPr/>
          </p:nvSpPr>
          <p:spPr>
            <a:xfrm rot="5400000">
              <a:off x="1231218" y="99167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6" name="Google Shape;936;p48"/>
            <p:cNvSpPr/>
            <p:nvPr/>
          </p:nvSpPr>
          <p:spPr>
            <a:xfrm rot="5400000">
              <a:off x="1231218" y="154175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7" name="Google Shape;937;p48"/>
            <p:cNvSpPr/>
            <p:nvPr/>
          </p:nvSpPr>
          <p:spPr>
            <a:xfrm rot="5400000">
              <a:off x="1231218" y="209183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8" name="Google Shape;938;p48"/>
            <p:cNvSpPr/>
            <p:nvPr/>
          </p:nvSpPr>
          <p:spPr>
            <a:xfrm rot="5400000">
              <a:off x="1231218" y="2622859"/>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39" name="Google Shape;939;p48"/>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940" name="Google Shape;940;p48"/>
          <p:cNvSpPr txBox="1"/>
          <p:nvPr/>
        </p:nvSpPr>
        <p:spPr>
          <a:xfrm>
            <a:off x="1109602"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Section 5</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45"/>
        <p:cNvGrpSpPr/>
        <p:nvPr/>
      </p:nvGrpSpPr>
      <p:grpSpPr>
        <a:xfrm>
          <a:off x="0" y="0"/>
          <a:ext cx="0" cy="0"/>
          <a:chOff x="0" y="0"/>
          <a:chExt cx="0" cy="0"/>
        </a:xfrm>
      </p:grpSpPr>
      <p:sp>
        <p:nvSpPr>
          <p:cNvPr id="946" name="Google Shape;946;p49"/>
          <p:cNvSpPr/>
          <p:nvPr/>
        </p:nvSpPr>
        <p:spPr>
          <a:xfrm>
            <a:off x="1769228" y="1312456"/>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947" name="Google Shape;947;p49"/>
          <p:cNvSpPr txBox="1">
            <a:spLocks noGrp="1"/>
          </p:cNvSpPr>
          <p:nvPr>
            <p:ph type="title"/>
          </p:nvPr>
        </p:nvSpPr>
        <p:spPr>
          <a:xfrm>
            <a:off x="2123947" y="1898425"/>
            <a:ext cx="7273305" cy="65713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Let’s </a:t>
            </a:r>
            <a:r>
              <a:rPr lang="en-GB" sz="3400" dirty="0"/>
              <a:t>discuss …</a:t>
            </a:r>
            <a:endParaRPr sz="3400" dirty="0">
              <a:solidFill>
                <a:srgbClr val="12263F"/>
              </a:solidFill>
            </a:endParaRPr>
          </a:p>
        </p:txBody>
      </p:sp>
      <p:sp>
        <p:nvSpPr>
          <p:cNvPr id="948" name="Google Shape;948;p49"/>
          <p:cNvSpPr txBox="1"/>
          <p:nvPr/>
        </p:nvSpPr>
        <p:spPr>
          <a:xfrm>
            <a:off x="2123947" y="3163888"/>
            <a:ext cx="6029453" cy="178577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760"/>
              <a:buFont typeface="Arial"/>
              <a:buNone/>
              <a:tabLst/>
              <a:defRPr/>
            </a:pP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What do we mean by ‘abuse’?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What would you define it as?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Where can abuse take place?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949" name="Google Shape;949;p49"/>
          <p:cNvPicPr preferRelativeResize="0"/>
          <p:nvPr/>
        </p:nvPicPr>
        <p:blipFill rotWithShape="1">
          <a:blip r:embed="rId3">
            <a:alphaModFix/>
          </a:blip>
          <a:srcRect/>
          <a:stretch/>
        </p:blipFill>
        <p:spPr>
          <a:xfrm>
            <a:off x="10560012" y="2257926"/>
            <a:ext cx="1186053" cy="3597694"/>
          </a:xfrm>
          <a:prstGeom prst="rect">
            <a:avLst/>
          </a:prstGeom>
          <a:noFill/>
          <a:ln>
            <a:noFill/>
          </a:ln>
        </p:spPr>
      </p:pic>
      <p:pic>
        <p:nvPicPr>
          <p:cNvPr id="950" name="Google Shape;950;p49"/>
          <p:cNvPicPr preferRelativeResize="0"/>
          <p:nvPr/>
        </p:nvPicPr>
        <p:blipFill rotWithShape="1">
          <a:blip r:embed="rId4">
            <a:alphaModFix/>
          </a:blip>
          <a:srcRect/>
          <a:stretch/>
        </p:blipFill>
        <p:spPr>
          <a:xfrm flipH="1">
            <a:off x="8565127" y="3260222"/>
            <a:ext cx="1994885" cy="31105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sp>
        <p:nvSpPr>
          <p:cNvPr id="956" name="Google Shape;956;p50"/>
          <p:cNvSpPr txBox="1"/>
          <p:nvPr/>
        </p:nvSpPr>
        <p:spPr>
          <a:xfrm>
            <a:off x="758857" y="824229"/>
            <a:ext cx="4117943" cy="60527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Let’s take a look …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57" name="Google Shape;957;p50"/>
          <p:cNvSpPr/>
          <p:nvPr/>
        </p:nvSpPr>
        <p:spPr>
          <a:xfrm>
            <a:off x="1914215" y="1955975"/>
            <a:ext cx="8545780" cy="3693319"/>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Abuse is a form of maltreatment of a child, where someone inflicts harm on a child or fails to act to prevent harm.</a:t>
            </a: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‘Harm’ can include ill treatment that isn’t physical, as well as the impact of witnessing the ill treatment of others.</a:t>
            </a: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Children can be at risk of abuse in situations both outside and within their families.</a:t>
            </a: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It can happen online and offline.</a:t>
            </a:r>
            <a:endParaRPr kumimoji="0" sz="36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958" name="Google Shape;958;p50"/>
          <p:cNvSpPr/>
          <p:nvPr/>
        </p:nvSpPr>
        <p:spPr>
          <a:xfrm>
            <a:off x="1350830" y="1974913"/>
            <a:ext cx="264592" cy="409691"/>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59" name="Google Shape;959;p50"/>
          <p:cNvSpPr/>
          <p:nvPr/>
        </p:nvSpPr>
        <p:spPr>
          <a:xfrm>
            <a:off x="1350830" y="3055084"/>
            <a:ext cx="264592" cy="409691"/>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60" name="Google Shape;960;p50"/>
          <p:cNvSpPr/>
          <p:nvPr/>
        </p:nvSpPr>
        <p:spPr>
          <a:xfrm>
            <a:off x="1367931" y="4128053"/>
            <a:ext cx="264592" cy="409691"/>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61" name="Google Shape;961;p50"/>
          <p:cNvSpPr/>
          <p:nvPr/>
        </p:nvSpPr>
        <p:spPr>
          <a:xfrm>
            <a:off x="1376481" y="5201022"/>
            <a:ext cx="264592" cy="409691"/>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5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6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51"/>
          <p:cNvSpPr/>
          <p:nvPr/>
        </p:nvSpPr>
        <p:spPr>
          <a:xfrm>
            <a:off x="1157994" y="2221532"/>
            <a:ext cx="2668082" cy="120746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000000"/>
              </a:buClr>
              <a:buSzTx/>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Physical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68" name="Google Shape;968;p51"/>
          <p:cNvSpPr/>
          <p:nvPr/>
        </p:nvSpPr>
        <p:spPr>
          <a:xfrm>
            <a:off x="2818049" y="4626572"/>
            <a:ext cx="2668082" cy="120746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000000"/>
              </a:buClr>
              <a:buSzTx/>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Sexual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69" name="Google Shape;969;p51"/>
          <p:cNvSpPr/>
          <p:nvPr/>
        </p:nvSpPr>
        <p:spPr>
          <a:xfrm>
            <a:off x="7005756" y="4626572"/>
            <a:ext cx="2407651" cy="120746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000000"/>
              </a:buClr>
              <a:buSzTx/>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Emotional</a:t>
            </a:r>
            <a:b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70" name="Google Shape;970;p51"/>
          <p:cNvSpPr/>
          <p:nvPr/>
        </p:nvSpPr>
        <p:spPr>
          <a:xfrm>
            <a:off x="8803807" y="2231428"/>
            <a:ext cx="2097439" cy="120746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000000"/>
              </a:buClr>
              <a:buSzTx/>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Neglect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974" name="Google Shape;974;p51" descr="A person sitting on the ground&#10;&#10;AI-generated content may be incorrect."/>
          <p:cNvPicPr preferRelativeResize="0"/>
          <p:nvPr/>
        </p:nvPicPr>
        <p:blipFill rotWithShape="1">
          <a:blip r:embed="rId3">
            <a:alphaModFix/>
          </a:blip>
          <a:srcRect/>
          <a:stretch/>
        </p:blipFill>
        <p:spPr>
          <a:xfrm>
            <a:off x="4890169" y="965596"/>
            <a:ext cx="2962449" cy="4190736"/>
          </a:xfrm>
          <a:prstGeom prst="rect">
            <a:avLst/>
          </a:prstGeom>
          <a:noFill/>
          <a:ln>
            <a:noFill/>
          </a:ln>
        </p:spPr>
      </p:pic>
      <p:sp>
        <p:nvSpPr>
          <p:cNvPr id="3" name="Google Shape;956;p50">
            <a:extLst>
              <a:ext uri="{FF2B5EF4-FFF2-40B4-BE49-F238E27FC236}">
                <a16:creationId xmlns:a16="http://schemas.microsoft.com/office/drawing/2014/main" id="{1332E216-20A3-DD25-05D8-85AA72454CAA}"/>
              </a:ext>
            </a:extLst>
          </p:cNvPr>
          <p:cNvSpPr txBox="1"/>
          <p:nvPr/>
        </p:nvSpPr>
        <p:spPr>
          <a:xfrm>
            <a:off x="758857" y="824229"/>
            <a:ext cx="7093761" cy="60527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There are 4 main types of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4D3F6-E7FE-4C1C-36E1-B2847E7DCE8A}"/>
              </a:ext>
            </a:extLst>
          </p:cNvPr>
          <p:cNvSpPr>
            <a:spLocks noGrp="1"/>
          </p:cNvSpPr>
          <p:nvPr>
            <p:ph type="title"/>
          </p:nvPr>
        </p:nvSpPr>
        <p:spPr>
          <a:xfrm>
            <a:off x="838200" y="2766218"/>
            <a:ext cx="10515600" cy="1325563"/>
          </a:xfrm>
        </p:spPr>
        <p:txBody>
          <a:bodyPr>
            <a:normAutofit fontScale="90000"/>
          </a:bodyPr>
          <a:lstStyle/>
          <a:p>
            <a:pPr algn="ctr"/>
            <a:r>
              <a:rPr lang="en-GB" dirty="0"/>
              <a:t>Select ONE of the following scenarios that is relevant for your school context… delete the other slides</a:t>
            </a:r>
          </a:p>
        </p:txBody>
      </p:sp>
    </p:spTree>
    <p:extLst>
      <p:ext uri="{BB962C8B-B14F-4D97-AF65-F5344CB8AC3E}">
        <p14:creationId xmlns:p14="http://schemas.microsoft.com/office/powerpoint/2010/main" val="422431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979">
          <a:extLst>
            <a:ext uri="{FF2B5EF4-FFF2-40B4-BE49-F238E27FC236}">
              <a16:creationId xmlns:a16="http://schemas.microsoft.com/office/drawing/2014/main" id="{D8331BA1-F0C9-9A89-BC23-EBF5FC4732F9}"/>
            </a:ext>
          </a:extLst>
        </p:cNvPr>
        <p:cNvGrpSpPr/>
        <p:nvPr/>
      </p:nvGrpSpPr>
      <p:grpSpPr>
        <a:xfrm>
          <a:off x="0" y="0"/>
          <a:ext cx="0" cy="0"/>
          <a:chOff x="0" y="0"/>
          <a:chExt cx="0" cy="0"/>
        </a:xfrm>
      </p:grpSpPr>
      <p:sp>
        <p:nvSpPr>
          <p:cNvPr id="980" name="Google Shape;980;p52">
            <a:extLst>
              <a:ext uri="{FF2B5EF4-FFF2-40B4-BE49-F238E27FC236}">
                <a16:creationId xmlns:a16="http://schemas.microsoft.com/office/drawing/2014/main" id="{02E4F32C-DDF8-AAB2-3133-B229A217903A}"/>
              </a:ext>
            </a:extLst>
          </p:cNvPr>
          <p:cNvSpPr txBox="1"/>
          <p:nvPr/>
        </p:nvSpPr>
        <p:spPr>
          <a:xfrm>
            <a:off x="692930" y="1903222"/>
            <a:ext cx="6004837" cy="3684588"/>
          </a:xfrm>
          <a:prstGeom prst="rect">
            <a:avLst/>
          </a:prstGeom>
          <a:noFill/>
          <a:ln>
            <a:noFill/>
          </a:ln>
        </p:spPr>
        <p:txBody>
          <a:bodyPr spcFirstLastPara="1" wrap="square" lIns="91425" tIns="45700" rIns="91425" bIns="45700" anchor="t" anchorCtr="0">
            <a:noAutofit/>
          </a:bodyPr>
          <a:lstStyle/>
          <a:p>
            <a:pPr marL="228600" marR="0" lvl="0" indent="-76200" algn="l"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981" name="Google Shape;981;p52">
            <a:extLst>
              <a:ext uri="{FF2B5EF4-FFF2-40B4-BE49-F238E27FC236}">
                <a16:creationId xmlns:a16="http://schemas.microsoft.com/office/drawing/2014/main" id="{70BEC55A-F7DC-5C2C-A621-E52FA2C6F453}"/>
              </a:ext>
            </a:extLst>
          </p:cNvPr>
          <p:cNvSpPr txBox="1">
            <a:spLocks noGrp="1"/>
          </p:cNvSpPr>
          <p:nvPr>
            <p:ph type="title"/>
          </p:nvPr>
        </p:nvSpPr>
        <p:spPr>
          <a:xfrm>
            <a:off x="609803" y="34812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dirty="0"/>
              <a:t>This is Piotr …</a:t>
            </a:r>
            <a:endParaRPr dirty="0"/>
          </a:p>
        </p:txBody>
      </p:sp>
      <p:sp>
        <p:nvSpPr>
          <p:cNvPr id="982" name="Google Shape;982;p52">
            <a:extLst>
              <a:ext uri="{FF2B5EF4-FFF2-40B4-BE49-F238E27FC236}">
                <a16:creationId xmlns:a16="http://schemas.microsoft.com/office/drawing/2014/main" id="{F3385B6E-024E-B7DB-4C8B-D368D2E35925}"/>
              </a:ext>
            </a:extLst>
          </p:cNvPr>
          <p:cNvSpPr txBox="1"/>
          <p:nvPr/>
        </p:nvSpPr>
        <p:spPr>
          <a:xfrm>
            <a:off x="334856" y="1259645"/>
            <a:ext cx="11369464" cy="613868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endParaRPr kumimoji="0" sz="2000" b="0"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He’s missed quite a few days of school recently</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342900" marR="0" lvl="0" indent="-196850" algn="l" defTabSz="914400" rtl="0" eaLnBrk="1" fontAlgn="auto" latinLnBrk="0" hangingPunct="1">
              <a:lnSpc>
                <a:spcPct val="120000"/>
              </a:lnSpc>
              <a:spcBef>
                <a:spcPts val="1200"/>
              </a:spcBef>
              <a:spcAft>
                <a:spcPts val="0"/>
              </a:spcAft>
              <a:buClr>
                <a:srgbClr val="12263F"/>
              </a:buClr>
              <a:buSzPts val="2300"/>
              <a:buFont typeface="Arial"/>
              <a:buNone/>
              <a:tabLst/>
              <a:defRPr/>
            </a:pPr>
            <a:endParaRPr kumimoji="0" sz="2000" b="0"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He keeps forgetting his PE kit</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342900" marR="0" lvl="0" indent="-196850" algn="l" defTabSz="914400" rtl="0" eaLnBrk="1" fontAlgn="auto" latinLnBrk="0" hangingPunct="1">
              <a:lnSpc>
                <a:spcPct val="120000"/>
              </a:lnSpc>
              <a:spcBef>
                <a:spcPts val="1200"/>
              </a:spcBef>
              <a:spcAft>
                <a:spcPts val="0"/>
              </a:spcAft>
              <a:buClr>
                <a:srgbClr val="12263F"/>
              </a:buClr>
              <a:buSzPts val="2300"/>
              <a:buFont typeface="Arial"/>
              <a:buNone/>
              <a:tabLst/>
              <a:defRPr/>
            </a:pPr>
            <a:endParaRPr kumimoji="0" sz="2000" b="0"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He tells you he can’t concentrate because his tooth has been hurting for weeks and it’s getting worse</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20000"/>
              </a:lnSpc>
              <a:spcBef>
                <a:spcPts val="1200"/>
              </a:spcBef>
              <a:spcAft>
                <a:spcPts val="0"/>
              </a:spcAft>
              <a:buClr>
                <a:srgbClr val="12263F"/>
              </a:buClr>
              <a:buSzPts val="2300"/>
              <a:buFont typeface="Arial"/>
              <a:buNone/>
              <a:tabLst/>
              <a:defRPr/>
            </a:pPr>
            <a:endParaRPr kumimoji="0" sz="2000" b="0"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You ask him what he’s doing on the weekend, and he says he’s looking after his siblings, as his dad will be at work</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20791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52"/>
          <p:cNvSpPr txBox="1"/>
          <p:nvPr/>
        </p:nvSpPr>
        <p:spPr>
          <a:xfrm>
            <a:off x="692930" y="1903222"/>
            <a:ext cx="6004837" cy="3684588"/>
          </a:xfrm>
          <a:prstGeom prst="rect">
            <a:avLst/>
          </a:prstGeom>
          <a:noFill/>
          <a:ln>
            <a:noFill/>
          </a:ln>
        </p:spPr>
        <p:txBody>
          <a:bodyPr spcFirstLastPara="1" wrap="square" lIns="91425" tIns="45700" rIns="91425" bIns="45700" anchor="t" anchorCtr="0">
            <a:noAutofit/>
          </a:bodyPr>
          <a:lstStyle/>
          <a:p>
            <a:pPr marL="228600" marR="0" lvl="0" indent="-76200" algn="l"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981" name="Google Shape;981;p52"/>
          <p:cNvSpPr txBox="1">
            <a:spLocks noGrp="1"/>
          </p:cNvSpPr>
          <p:nvPr>
            <p:ph type="title"/>
          </p:nvPr>
        </p:nvSpPr>
        <p:spPr>
          <a:xfrm>
            <a:off x="525397" y="92706"/>
            <a:ext cx="10515600" cy="86529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dirty="0"/>
              <a:t>This is Piotr …</a:t>
            </a:r>
            <a:endParaRPr dirty="0"/>
          </a:p>
        </p:txBody>
      </p:sp>
      <p:sp>
        <p:nvSpPr>
          <p:cNvPr id="982" name="Google Shape;982;p52"/>
          <p:cNvSpPr txBox="1"/>
          <p:nvPr/>
        </p:nvSpPr>
        <p:spPr>
          <a:xfrm>
            <a:off x="329142" y="401570"/>
            <a:ext cx="11487720" cy="710290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endParaRPr kumimoji="0" sz="2400" b="0"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He is 14 years old with profound and multiple learning disabilities (PMLD)</a:t>
            </a:r>
            <a:r>
              <a:rPr kumimoji="0" lang="en-GB" sz="2000" b="0" i="0" u="none" strike="noStrike" kern="0" cap="none" spc="0" normalizeH="0" noProof="0" dirty="0">
                <a:ln>
                  <a:noFill/>
                </a:ln>
                <a:solidFill>
                  <a:srgbClr val="12263F"/>
                </a:solidFill>
                <a:effectLst/>
                <a:uLnTx/>
                <a:uFillTx/>
                <a:latin typeface="Arial"/>
                <a:ea typeface="Arial"/>
                <a:cs typeface="Arial"/>
                <a:sym typeface="Arial"/>
              </a:rPr>
              <a:t> who requires full personal care and has complex medical needs including a gastrostomy tube for feeding. </a:t>
            </a:r>
            <a:endParaRPr kumimoji="0" sz="2000" b="0"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Staff have noticed he has been consistently arriving at school with </a:t>
            </a:r>
            <a:r>
              <a:rPr lang="en-GB" sz="2000" kern="0" dirty="0">
                <a:solidFill>
                  <a:srgbClr val="12263F"/>
                </a:solidFill>
                <a:latin typeface="Arial"/>
                <a:ea typeface="Arial"/>
                <a:cs typeface="Arial"/>
                <a:sym typeface="Arial"/>
              </a:rPr>
              <a:t>u</a:t>
            </a:r>
            <a:r>
              <a:rPr kumimoji="0" lang="en-GB" sz="2000" b="0" i="0" u="none" strike="noStrike" kern="0" cap="none" spc="0" normalizeH="0" baseline="0" noProof="0" dirty="0" err="1">
                <a:ln>
                  <a:noFill/>
                </a:ln>
                <a:solidFill>
                  <a:srgbClr val="12263F"/>
                </a:solidFill>
                <a:effectLst/>
                <a:uLnTx/>
                <a:uFillTx/>
                <a:latin typeface="Arial"/>
                <a:ea typeface="Arial"/>
                <a:cs typeface="Arial"/>
                <a:sym typeface="Arial"/>
              </a:rPr>
              <a:t>nwashed</a:t>
            </a:r>
            <a:r>
              <a:rPr kumimoji="0" lang="en-GB" sz="2000" b="0" i="0" u="none" strike="noStrike" kern="0" cap="none" spc="0" normalizeH="0" noProof="0" dirty="0">
                <a:ln>
                  <a:noFill/>
                </a:ln>
                <a:solidFill>
                  <a:srgbClr val="12263F"/>
                </a:solidFill>
                <a:effectLst/>
                <a:uLnTx/>
                <a:uFillTx/>
                <a:latin typeface="Arial"/>
                <a:ea typeface="Arial"/>
                <a:cs typeface="Arial"/>
                <a:sym typeface="Arial"/>
              </a:rPr>
              <a:t> </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clothing, with a strong odour</a:t>
            </a:r>
            <a:r>
              <a:rPr kumimoji="0" lang="en-GB" sz="2000" b="0" i="0" u="none" strike="noStrike" kern="0" cap="none" spc="0" normalizeH="0" noProof="0" dirty="0">
                <a:ln>
                  <a:noFill/>
                </a:ln>
                <a:solidFill>
                  <a:srgbClr val="12263F"/>
                </a:solidFill>
                <a:effectLst/>
                <a:uLnTx/>
                <a:uFillTx/>
                <a:latin typeface="Arial"/>
                <a:ea typeface="Arial"/>
                <a:cs typeface="Arial"/>
                <a:sym typeface="Arial"/>
              </a:rPr>
              <a:t> of urine, and his gastrostomy site appears red and crusty.</a:t>
            </a: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lang="en-GB" sz="2000" kern="0" baseline="0" dirty="0">
                <a:solidFill>
                  <a:srgbClr val="12263F"/>
                </a:solidFill>
                <a:latin typeface="Arial"/>
                <a:cs typeface="Arial"/>
                <a:sym typeface="Arial"/>
              </a:rPr>
              <a:t>During personal</a:t>
            </a:r>
            <a:r>
              <a:rPr lang="en-GB" sz="2000" kern="0" dirty="0">
                <a:solidFill>
                  <a:srgbClr val="12263F"/>
                </a:solidFill>
                <a:latin typeface="Arial"/>
                <a:cs typeface="Arial"/>
                <a:sym typeface="Arial"/>
              </a:rPr>
              <a:t> care routines, staff observe he has developed a severe nappy rash, and his skin appears dry and flaky, indicating possible dehydration. </a:t>
            </a: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cs typeface="Arial"/>
                <a:sym typeface="Arial"/>
              </a:rPr>
              <a:t>According</a:t>
            </a:r>
            <a:r>
              <a:rPr kumimoji="0" lang="en-GB" sz="2000" b="0" i="0" u="none" strike="noStrike" kern="0" cap="none" spc="0" normalizeH="0" noProof="0" dirty="0">
                <a:ln>
                  <a:noFill/>
                </a:ln>
                <a:solidFill>
                  <a:srgbClr val="12263F"/>
                </a:solidFill>
                <a:effectLst/>
                <a:uLnTx/>
                <a:uFillTx/>
                <a:latin typeface="Arial"/>
                <a:cs typeface="Arial"/>
                <a:sym typeface="Arial"/>
              </a:rPr>
              <a:t> to the medical records, his medication has not been prescribed at home, and his gastrostomy bag is often empty when he arrives. </a:t>
            </a: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lang="en-GB" sz="2000" kern="0" baseline="0" dirty="0">
                <a:solidFill>
                  <a:srgbClr val="12263F"/>
                </a:solidFill>
                <a:latin typeface="Arial"/>
                <a:cs typeface="Arial"/>
                <a:sym typeface="Arial"/>
              </a:rPr>
              <a:t>Piotr who usually responds positively to familiar staff with eye contact and smiles, has become withdrawn and appears</a:t>
            </a:r>
            <a:r>
              <a:rPr lang="en-GB" sz="2000" kern="0" dirty="0">
                <a:solidFill>
                  <a:srgbClr val="12263F"/>
                </a:solidFill>
                <a:latin typeface="Arial"/>
                <a:cs typeface="Arial"/>
                <a:sym typeface="Arial"/>
              </a:rPr>
              <a:t> lethargic.</a:t>
            </a: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cs typeface="Arial"/>
                <a:sym typeface="Arial"/>
              </a:rPr>
              <a:t>His</a:t>
            </a:r>
            <a:r>
              <a:rPr kumimoji="0" lang="en-GB" sz="2000" b="0" i="0" u="none" strike="noStrike" kern="0" cap="none" spc="0" normalizeH="0" noProof="0" dirty="0">
                <a:ln>
                  <a:noFill/>
                </a:ln>
                <a:solidFill>
                  <a:srgbClr val="12263F"/>
                </a:solidFill>
                <a:effectLst/>
                <a:uLnTx/>
                <a:uFillTx/>
                <a:latin typeface="Arial"/>
                <a:cs typeface="Arial"/>
                <a:sym typeface="Arial"/>
              </a:rPr>
              <a:t> parents are difficult to contact and have missed two medical appointments at school without explanation. During a review, they mentioned financial difficulty due to a benefits delay.</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979">
          <a:extLst>
            <a:ext uri="{FF2B5EF4-FFF2-40B4-BE49-F238E27FC236}">
              <a16:creationId xmlns:a16="http://schemas.microsoft.com/office/drawing/2014/main" id="{05B30BB2-79FC-C093-C0D9-ACF94BDD92C7}"/>
            </a:ext>
          </a:extLst>
        </p:cNvPr>
        <p:cNvGrpSpPr/>
        <p:nvPr/>
      </p:nvGrpSpPr>
      <p:grpSpPr>
        <a:xfrm>
          <a:off x="0" y="0"/>
          <a:ext cx="0" cy="0"/>
          <a:chOff x="0" y="0"/>
          <a:chExt cx="0" cy="0"/>
        </a:xfrm>
      </p:grpSpPr>
      <p:sp>
        <p:nvSpPr>
          <p:cNvPr id="980" name="Google Shape;980;p52">
            <a:extLst>
              <a:ext uri="{FF2B5EF4-FFF2-40B4-BE49-F238E27FC236}">
                <a16:creationId xmlns:a16="http://schemas.microsoft.com/office/drawing/2014/main" id="{9210EEBE-74D8-9D38-D135-158DEC7228F9}"/>
              </a:ext>
            </a:extLst>
          </p:cNvPr>
          <p:cNvSpPr txBox="1"/>
          <p:nvPr/>
        </p:nvSpPr>
        <p:spPr>
          <a:xfrm>
            <a:off x="692930" y="1903222"/>
            <a:ext cx="6004837" cy="3684588"/>
          </a:xfrm>
          <a:prstGeom prst="rect">
            <a:avLst/>
          </a:prstGeom>
          <a:noFill/>
          <a:ln>
            <a:noFill/>
          </a:ln>
        </p:spPr>
        <p:txBody>
          <a:bodyPr spcFirstLastPara="1" wrap="square" lIns="91425" tIns="45700" rIns="91425" bIns="45700" anchor="t" anchorCtr="0">
            <a:noAutofit/>
          </a:bodyPr>
          <a:lstStyle/>
          <a:p>
            <a:pPr marL="228600" marR="0" lvl="0" indent="-76200" algn="l"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981" name="Google Shape;981;p52">
            <a:extLst>
              <a:ext uri="{FF2B5EF4-FFF2-40B4-BE49-F238E27FC236}">
                <a16:creationId xmlns:a16="http://schemas.microsoft.com/office/drawing/2014/main" id="{FFAB2F63-E385-165C-8144-B1CC53592851}"/>
              </a:ext>
            </a:extLst>
          </p:cNvPr>
          <p:cNvSpPr txBox="1">
            <a:spLocks noGrp="1"/>
          </p:cNvSpPr>
          <p:nvPr>
            <p:ph type="title"/>
          </p:nvPr>
        </p:nvSpPr>
        <p:spPr>
          <a:xfrm>
            <a:off x="609803" y="34812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dirty="0"/>
              <a:t>This is Piotr …</a:t>
            </a:r>
            <a:endParaRPr dirty="0"/>
          </a:p>
        </p:txBody>
      </p:sp>
      <p:sp>
        <p:nvSpPr>
          <p:cNvPr id="982" name="Google Shape;982;p52">
            <a:extLst>
              <a:ext uri="{FF2B5EF4-FFF2-40B4-BE49-F238E27FC236}">
                <a16:creationId xmlns:a16="http://schemas.microsoft.com/office/drawing/2014/main" id="{FD3D275A-317B-D5CC-68D7-5FA639BDFDB5}"/>
              </a:ext>
            </a:extLst>
          </p:cNvPr>
          <p:cNvSpPr txBox="1"/>
          <p:nvPr/>
        </p:nvSpPr>
        <p:spPr>
          <a:xfrm>
            <a:off x="334855" y="1259645"/>
            <a:ext cx="11247341" cy="5250227"/>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20000"/>
              </a:lnSpc>
              <a:spcBef>
                <a:spcPts val="0"/>
              </a:spcBef>
              <a:spcAft>
                <a:spcPts val="0"/>
              </a:spcAft>
              <a:buClr>
                <a:srgbClr val="12263F"/>
              </a:buClr>
              <a:buSzPts val="2300"/>
              <a:buFont typeface="Arial"/>
              <a:buNone/>
              <a:tabLst/>
              <a:defRPr/>
            </a:pPr>
            <a:endParaRPr kumimoji="0" sz="2000" b="0"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Staff notice he’s wearing the same unwashed clothes daily and his coat is too thin for the winter weather.</a:t>
            </a: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His lunchbox is often empty or contains only crisps, and he’s started eating leftovers from other pupils’ plates.</a:t>
            </a: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Piotr’s communication difficulties</a:t>
            </a:r>
            <a:r>
              <a:rPr kumimoji="0" lang="en-GB" sz="2000" b="0" i="0" u="none" strike="noStrike" kern="0" cap="none" spc="0" normalizeH="0" noProof="0" dirty="0">
                <a:ln>
                  <a:noFill/>
                </a:ln>
                <a:solidFill>
                  <a:srgbClr val="12263F"/>
                </a:solidFill>
                <a:effectLst/>
                <a:uLnTx/>
                <a:uFillTx/>
                <a:latin typeface="Arial"/>
                <a:ea typeface="Arial"/>
                <a:cs typeface="Arial"/>
                <a:sym typeface="Arial"/>
              </a:rPr>
              <a:t> mean he struggles to explain why he’s hungry, but he’s increasingly distressed at lunchtimes. </a:t>
            </a: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noProof="0" dirty="0">
                <a:ln>
                  <a:noFill/>
                </a:ln>
                <a:solidFill>
                  <a:srgbClr val="12263F"/>
                </a:solidFill>
                <a:effectLst/>
                <a:uLnTx/>
                <a:uFillTx/>
                <a:latin typeface="Arial"/>
                <a:ea typeface="Arial"/>
                <a:cs typeface="Arial"/>
                <a:sym typeface="Arial"/>
              </a:rPr>
              <a:t>He has started to refuse to go home.</a:t>
            </a:r>
            <a:endParaRPr lang="en-GB" sz="2000" kern="0" dirty="0">
              <a:solidFill>
                <a:srgbClr val="12263F"/>
              </a:solidFill>
              <a:latin typeface="Arial"/>
              <a:ea typeface="Arial"/>
              <a:cs typeface="Arial"/>
              <a:sym typeface="Arial"/>
            </a:endParaRPr>
          </a:p>
          <a:p>
            <a:pPr marL="342900" marR="0" lvl="0" indent="-342900" algn="l" defTabSz="914400" rtl="0" eaLnBrk="1" fontAlgn="auto" latinLnBrk="0" hangingPunct="1">
              <a:lnSpc>
                <a:spcPct val="12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cs typeface="Arial"/>
                <a:sym typeface="Arial"/>
              </a:rPr>
              <a:t>The</a:t>
            </a:r>
            <a:r>
              <a:rPr kumimoji="0" lang="en-GB" sz="2000" b="0" i="0" u="none" strike="noStrike" kern="0" cap="none" spc="0" normalizeH="0" noProof="0" dirty="0">
                <a:ln>
                  <a:noFill/>
                </a:ln>
                <a:solidFill>
                  <a:srgbClr val="12263F"/>
                </a:solidFill>
                <a:effectLst/>
                <a:uLnTx/>
                <a:uFillTx/>
                <a:latin typeface="Arial"/>
                <a:cs typeface="Arial"/>
                <a:sym typeface="Arial"/>
              </a:rPr>
              <a:t> class teacher has noticed he has stopped bringing in his sensory items that usually help him regulate. They have also noticed that he appears more withdrawn than usual.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10318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79">
          <a:extLst>
            <a:ext uri="{FF2B5EF4-FFF2-40B4-BE49-F238E27FC236}">
              <a16:creationId xmlns:a16="http://schemas.microsoft.com/office/drawing/2014/main" id="{BFD5719A-A0FF-A015-D1CC-43812F3C6115}"/>
            </a:ext>
          </a:extLst>
        </p:cNvPr>
        <p:cNvGrpSpPr/>
        <p:nvPr/>
      </p:nvGrpSpPr>
      <p:grpSpPr>
        <a:xfrm>
          <a:off x="0" y="0"/>
          <a:ext cx="0" cy="0"/>
          <a:chOff x="0" y="0"/>
          <a:chExt cx="0" cy="0"/>
        </a:xfrm>
      </p:grpSpPr>
      <p:sp>
        <p:nvSpPr>
          <p:cNvPr id="980" name="Google Shape;980;p52">
            <a:extLst>
              <a:ext uri="{FF2B5EF4-FFF2-40B4-BE49-F238E27FC236}">
                <a16:creationId xmlns:a16="http://schemas.microsoft.com/office/drawing/2014/main" id="{5A40FA6B-192A-A085-EBCC-0A86ED83404F}"/>
              </a:ext>
            </a:extLst>
          </p:cNvPr>
          <p:cNvSpPr txBox="1"/>
          <p:nvPr/>
        </p:nvSpPr>
        <p:spPr>
          <a:xfrm>
            <a:off x="692930" y="1903222"/>
            <a:ext cx="6004837" cy="3684588"/>
          </a:xfrm>
          <a:prstGeom prst="rect">
            <a:avLst/>
          </a:prstGeom>
          <a:noFill/>
          <a:ln>
            <a:noFill/>
          </a:ln>
        </p:spPr>
        <p:txBody>
          <a:bodyPr spcFirstLastPara="1" wrap="square" lIns="91425" tIns="45700" rIns="91425" bIns="45700" anchor="t" anchorCtr="0">
            <a:noAutofit/>
          </a:bodyPr>
          <a:lstStyle/>
          <a:p>
            <a:pPr marL="228600" marR="0" lvl="0" indent="-76200" algn="l"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981" name="Google Shape;981;p52">
            <a:extLst>
              <a:ext uri="{FF2B5EF4-FFF2-40B4-BE49-F238E27FC236}">
                <a16:creationId xmlns:a16="http://schemas.microsoft.com/office/drawing/2014/main" id="{68F50634-F155-705C-6690-46E61975E5CA}"/>
              </a:ext>
            </a:extLst>
          </p:cNvPr>
          <p:cNvSpPr txBox="1">
            <a:spLocks noGrp="1"/>
          </p:cNvSpPr>
          <p:nvPr>
            <p:ph type="title"/>
          </p:nvPr>
        </p:nvSpPr>
        <p:spPr>
          <a:xfrm>
            <a:off x="692930" y="1862"/>
            <a:ext cx="10515600" cy="69253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dirty="0"/>
              <a:t>This is Piotr …</a:t>
            </a:r>
            <a:endParaRPr dirty="0"/>
          </a:p>
        </p:txBody>
      </p:sp>
      <p:sp>
        <p:nvSpPr>
          <p:cNvPr id="982" name="Google Shape;982;p52">
            <a:extLst>
              <a:ext uri="{FF2B5EF4-FFF2-40B4-BE49-F238E27FC236}">
                <a16:creationId xmlns:a16="http://schemas.microsoft.com/office/drawing/2014/main" id="{8BDE6A85-D694-E8DC-A272-3EE59CF3A934}"/>
              </a:ext>
            </a:extLst>
          </p:cNvPr>
          <p:cNvSpPr txBox="1"/>
          <p:nvPr/>
        </p:nvSpPr>
        <p:spPr>
          <a:xfrm>
            <a:off x="140677" y="694393"/>
            <a:ext cx="11901268" cy="5748610"/>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spcBef>
                <a:spcPts val="0"/>
              </a:spcBef>
              <a:spcAft>
                <a:spcPts val="0"/>
              </a:spcAft>
              <a:buClr>
                <a:srgbClr val="12263F"/>
              </a:buClr>
              <a:buSzPts val="2300"/>
              <a:buFont typeface="Arial" panose="020B0604020202020204" pitchFamily="34" charset="0"/>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Piotr has been arriving at school increasingly late over the past 3 weeks, often appearing hungry and asking peers for food, which sometimes triggers aggressive outburst when met with a response that requires any wait time. </a:t>
            </a:r>
          </a:p>
          <a:p>
            <a:pPr marL="342900" marR="0" lvl="0" indent="-342900" algn="l" defTabSz="914400" rtl="0" eaLnBrk="1" fontAlgn="auto" latinLnBrk="0" hangingPunct="1">
              <a:spcBef>
                <a:spcPts val="0"/>
              </a:spcBef>
              <a:spcAft>
                <a:spcPts val="0"/>
              </a:spcAft>
              <a:buClr>
                <a:srgbClr val="12263F"/>
              </a:buClr>
              <a:buSzPts val="2300"/>
              <a:buFont typeface="Arial" panose="020B0604020202020204" pitchFamily="34" charset="0"/>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His clothes are visibly dirty and too small, with the same unwashed hoodie worn daily despite cold weather.</a:t>
            </a:r>
          </a:p>
          <a:p>
            <a:pPr marL="342900" marR="0" lvl="0" indent="-342900" algn="l" defTabSz="914400" rtl="0" eaLnBrk="1" fontAlgn="auto" latinLnBrk="0" hangingPunct="1">
              <a:spcBef>
                <a:spcPts val="0"/>
              </a:spcBef>
              <a:spcAft>
                <a:spcPts val="0"/>
              </a:spcAft>
              <a:buClr>
                <a:srgbClr val="12263F"/>
              </a:buClr>
              <a:buSzPts val="2300"/>
              <a:buFont typeface="Arial" panose="020B0604020202020204" pitchFamily="34" charset="0"/>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Staff notice personal hygiene has deteriorated significantly. </a:t>
            </a:r>
          </a:p>
          <a:p>
            <a:pPr marL="342900" marR="0" lvl="0" indent="-342900" algn="l" defTabSz="914400" rtl="0" eaLnBrk="1" fontAlgn="auto" latinLnBrk="0" hangingPunct="1">
              <a:spcBef>
                <a:spcPts val="0"/>
              </a:spcBef>
              <a:spcAft>
                <a:spcPts val="0"/>
              </a:spcAft>
              <a:buClr>
                <a:srgbClr val="12263F"/>
              </a:buClr>
              <a:buSzPts val="2300"/>
              <a:buFont typeface="Arial" panose="020B0604020202020204" pitchFamily="34" charset="0"/>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Piotr experiences frequent meltdowns when asked about things relating to home i.e. PE kit, letters etc. </a:t>
            </a:r>
          </a:p>
          <a:p>
            <a:pPr marL="342900" marR="0" lvl="0" indent="-342900" algn="l" defTabSz="914400" rtl="0" eaLnBrk="1" fontAlgn="auto" latinLnBrk="0" hangingPunct="1">
              <a:spcBef>
                <a:spcPts val="0"/>
              </a:spcBef>
              <a:spcAft>
                <a:spcPts val="0"/>
              </a:spcAft>
              <a:buClr>
                <a:srgbClr val="12263F"/>
              </a:buClr>
              <a:buSzPts val="2300"/>
              <a:buFont typeface="Arial" panose="020B0604020202020204" pitchFamily="34" charset="0"/>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He is increasingly struggling to manage strong feelings such anxiety, shame and anger – this is heightened during any transition i.e. breaks, lunchtimes, between lessons etc.</a:t>
            </a:r>
          </a:p>
          <a:p>
            <a:pPr marL="342900" marR="0" lvl="0" indent="-342900" algn="l" defTabSz="914400" rtl="0" eaLnBrk="1" fontAlgn="auto" latinLnBrk="0" hangingPunct="1">
              <a:spcBef>
                <a:spcPts val="0"/>
              </a:spcBef>
              <a:spcAft>
                <a:spcPts val="0"/>
              </a:spcAft>
              <a:buClr>
                <a:srgbClr val="12263F"/>
              </a:buClr>
              <a:buSzPts val="2300"/>
              <a:buFont typeface="Arial" panose="020B0604020202020204" pitchFamily="34" charset="0"/>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During an intervention, he mentions his mum “is really stressed about money” and that there’s no heating at home. When asked about his weekend, he becomes withdrawn and says he spent most of it alone while mum was out working.</a:t>
            </a:r>
          </a:p>
          <a:p>
            <a:pPr marL="342900" marR="0" lvl="0" indent="-342900" algn="l" defTabSz="914400" rtl="0" eaLnBrk="1" fontAlgn="auto" latinLnBrk="0" hangingPunct="1">
              <a:spcBef>
                <a:spcPts val="0"/>
              </a:spcBef>
              <a:spcAft>
                <a:spcPts val="0"/>
              </a:spcAft>
              <a:buClr>
                <a:srgbClr val="12263F"/>
              </a:buClr>
              <a:buSzPts val="2300"/>
              <a:buFont typeface="Arial" panose="020B0604020202020204" pitchFamily="34" charset="0"/>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Piotr’s concentration has declined dramatically, and he frequently falls asleep at his desk.</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Tree>
    <p:extLst>
      <p:ext uri="{BB962C8B-B14F-4D97-AF65-F5344CB8AC3E}">
        <p14:creationId xmlns:p14="http://schemas.microsoft.com/office/powerpoint/2010/main" val="327766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79">
          <a:extLst>
            <a:ext uri="{FF2B5EF4-FFF2-40B4-BE49-F238E27FC236}">
              <a16:creationId xmlns:a16="http://schemas.microsoft.com/office/drawing/2014/main" id="{C9A3C001-D4EB-6E61-7C5D-A8C6DB1A727B}"/>
            </a:ext>
          </a:extLst>
        </p:cNvPr>
        <p:cNvGrpSpPr/>
        <p:nvPr/>
      </p:nvGrpSpPr>
      <p:grpSpPr>
        <a:xfrm>
          <a:off x="0" y="0"/>
          <a:ext cx="0" cy="0"/>
          <a:chOff x="0" y="0"/>
          <a:chExt cx="0" cy="0"/>
        </a:xfrm>
      </p:grpSpPr>
      <p:sp>
        <p:nvSpPr>
          <p:cNvPr id="980" name="Google Shape;980;p52">
            <a:extLst>
              <a:ext uri="{FF2B5EF4-FFF2-40B4-BE49-F238E27FC236}">
                <a16:creationId xmlns:a16="http://schemas.microsoft.com/office/drawing/2014/main" id="{8FE7C77D-35B9-EB7A-3C8C-D94BA350CF41}"/>
              </a:ext>
            </a:extLst>
          </p:cNvPr>
          <p:cNvSpPr txBox="1"/>
          <p:nvPr/>
        </p:nvSpPr>
        <p:spPr>
          <a:xfrm>
            <a:off x="692930" y="1903222"/>
            <a:ext cx="6004837" cy="3684588"/>
          </a:xfrm>
          <a:prstGeom prst="rect">
            <a:avLst/>
          </a:prstGeom>
          <a:noFill/>
          <a:ln>
            <a:noFill/>
          </a:ln>
        </p:spPr>
        <p:txBody>
          <a:bodyPr spcFirstLastPara="1" wrap="square" lIns="91425" tIns="45700" rIns="91425" bIns="45700" anchor="t" anchorCtr="0">
            <a:noAutofit/>
          </a:bodyPr>
          <a:lstStyle/>
          <a:p>
            <a:pPr marL="228600" marR="0" lvl="0" indent="-76200" algn="l"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981" name="Google Shape;981;p52">
            <a:extLst>
              <a:ext uri="{FF2B5EF4-FFF2-40B4-BE49-F238E27FC236}">
                <a16:creationId xmlns:a16="http://schemas.microsoft.com/office/drawing/2014/main" id="{DB863870-3410-352B-CEC1-4C348333BEF7}"/>
              </a:ext>
            </a:extLst>
          </p:cNvPr>
          <p:cNvSpPr txBox="1">
            <a:spLocks noGrp="1"/>
          </p:cNvSpPr>
          <p:nvPr>
            <p:ph type="title"/>
          </p:nvPr>
        </p:nvSpPr>
        <p:spPr>
          <a:xfrm>
            <a:off x="609803" y="34812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dirty="0"/>
              <a:t>This is Piotr …</a:t>
            </a:r>
            <a:endParaRPr dirty="0"/>
          </a:p>
        </p:txBody>
      </p:sp>
      <p:sp>
        <p:nvSpPr>
          <p:cNvPr id="982" name="Google Shape;982;p52">
            <a:extLst>
              <a:ext uri="{FF2B5EF4-FFF2-40B4-BE49-F238E27FC236}">
                <a16:creationId xmlns:a16="http://schemas.microsoft.com/office/drawing/2014/main" id="{51CF847D-F16A-2BA9-FE30-79E9FA605527}"/>
              </a:ext>
            </a:extLst>
          </p:cNvPr>
          <p:cNvSpPr txBox="1"/>
          <p:nvPr/>
        </p:nvSpPr>
        <p:spPr>
          <a:xfrm>
            <a:off x="334855" y="1259645"/>
            <a:ext cx="11247341" cy="5250227"/>
          </a:xfrm>
          <a:prstGeom prst="rect">
            <a:avLst/>
          </a:prstGeom>
          <a:noFill/>
          <a:ln>
            <a:noFill/>
          </a:ln>
        </p:spPr>
        <p:txBody>
          <a:bodyPr spcFirstLastPara="1" wrap="square" lIns="91425" tIns="45700" rIns="91425" bIns="45700" anchor="t" anchorCtr="0">
            <a:noAutofit/>
          </a:bodyPr>
          <a:lstStyle/>
          <a:p>
            <a:pPr marL="342900" lvl="0" indent="-342900">
              <a:lnSpc>
                <a:spcPct val="120000"/>
              </a:lnSpc>
              <a:buClr>
                <a:srgbClr val="12263F"/>
              </a:buClr>
              <a:buSzPts val="2300"/>
              <a:buFont typeface="Arial" panose="020B0604020202020204" pitchFamily="34" charset="0"/>
              <a:buChar char="•"/>
            </a:pPr>
            <a:r>
              <a:rPr lang="en-GB" sz="2000" dirty="0"/>
              <a:t>Piotr arrives at school in the same unwashed clothes for the third consecutive week, with a strong odour that other children have started to comment on. </a:t>
            </a:r>
          </a:p>
          <a:p>
            <a:pPr marL="342900" lvl="0" indent="-342900">
              <a:lnSpc>
                <a:spcPct val="120000"/>
              </a:lnSpc>
              <a:buClr>
                <a:srgbClr val="12263F"/>
              </a:buClr>
              <a:buSzPts val="2300"/>
              <a:buFont typeface="Arial" panose="020B0604020202020204" pitchFamily="34" charset="0"/>
              <a:buChar char="•"/>
            </a:pPr>
            <a:r>
              <a:rPr lang="en-GB" sz="2000" dirty="0"/>
              <a:t>His packed lunch contains only a packet of plain crackers, and he's been observed taking food from other pupils' lunchboxes. </a:t>
            </a:r>
          </a:p>
          <a:p>
            <a:pPr marL="342900" lvl="0" indent="-342900">
              <a:lnSpc>
                <a:spcPct val="120000"/>
              </a:lnSpc>
              <a:buClr>
                <a:srgbClr val="12263F"/>
              </a:buClr>
              <a:buSzPts val="2300"/>
              <a:buFont typeface="Arial" panose="020B0604020202020204" pitchFamily="34" charset="0"/>
              <a:buChar char="•"/>
            </a:pPr>
            <a:r>
              <a:rPr lang="en-GB" sz="2000" dirty="0"/>
              <a:t>Staff notice Piotr is increasingly withdrawn during sensory activities and appears tired, struggling to engage even with his usual favourite tasks. </a:t>
            </a:r>
          </a:p>
          <a:p>
            <a:pPr marL="342900" lvl="0" indent="-342900">
              <a:lnSpc>
                <a:spcPct val="120000"/>
              </a:lnSpc>
              <a:buClr>
                <a:srgbClr val="12263F"/>
              </a:buClr>
              <a:buSzPts val="2300"/>
              <a:buFont typeface="Arial" panose="020B0604020202020204" pitchFamily="34" charset="0"/>
              <a:buChar char="•"/>
            </a:pPr>
            <a:r>
              <a:rPr lang="en-GB" sz="2000" dirty="0"/>
              <a:t>His communication book shows no entries from home for over two weeks, and when the class TA gently asks about his weekend, Piotr becomes distressed and says "Mummy's always sleeping now." </a:t>
            </a:r>
          </a:p>
          <a:p>
            <a:pPr marL="342900" lvl="0" indent="-342900">
              <a:lnSpc>
                <a:spcPct val="120000"/>
              </a:lnSpc>
              <a:buClr>
                <a:srgbClr val="12263F"/>
              </a:buClr>
              <a:buSzPts val="2300"/>
              <a:buFont typeface="Arial" panose="020B0604020202020204" pitchFamily="34" charset="0"/>
              <a:buChar char="•"/>
            </a:pPr>
            <a:r>
              <a:rPr lang="en-GB" sz="2000" dirty="0"/>
              <a:t>During a swimming session, staff observe that Piotr's shoes have holes in the soles and he has no proper coat despite the cold weather. </a:t>
            </a:r>
          </a:p>
          <a:p>
            <a:pPr marL="342900" lvl="0" indent="-342900">
              <a:lnSpc>
                <a:spcPct val="120000"/>
              </a:lnSpc>
              <a:buClr>
                <a:srgbClr val="12263F"/>
              </a:buClr>
              <a:buSzPts val="2300"/>
              <a:buFont typeface="Arial" panose="020B0604020202020204" pitchFamily="34" charset="0"/>
              <a:buChar char="•"/>
            </a:pPr>
            <a:r>
              <a:rPr lang="en-GB" sz="2000" dirty="0"/>
              <a:t>The school office has also received multiple calls from the family's energy supplier about unpaid bills.</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Tree>
    <p:extLst>
      <p:ext uri="{BB962C8B-B14F-4D97-AF65-F5344CB8AC3E}">
        <p14:creationId xmlns:p14="http://schemas.microsoft.com/office/powerpoint/2010/main" val="292366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p53"/>
          <p:cNvSpPr/>
          <p:nvPr/>
        </p:nvSpPr>
        <p:spPr>
          <a:xfrm>
            <a:off x="768620" y="1661820"/>
            <a:ext cx="2087861"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Severe and persistent illnesses and infections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92" name="Google Shape;992;p53"/>
          <p:cNvSpPr txBox="1">
            <a:spLocks noGrp="1"/>
          </p:cNvSpPr>
          <p:nvPr>
            <p:ph type="title"/>
          </p:nvPr>
        </p:nvSpPr>
        <p:spPr>
          <a:xfrm>
            <a:off x="696302" y="389562"/>
            <a:ext cx="10515600" cy="711371"/>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dirty="0">
                <a:solidFill>
                  <a:srgbClr val="12263F"/>
                </a:solidFill>
              </a:rPr>
              <a:t>Neglect:</a:t>
            </a:r>
            <a:br>
              <a:rPr lang="en-GB" sz="3400" dirty="0">
                <a:solidFill>
                  <a:srgbClr val="12263F"/>
                </a:solidFill>
              </a:rPr>
            </a:br>
            <a:r>
              <a:rPr lang="en-GB" sz="3400" dirty="0">
                <a:solidFill>
                  <a:srgbClr val="12263F"/>
                </a:solidFill>
              </a:rPr>
              <a:t>what to look out for</a:t>
            </a:r>
            <a:endParaRPr sz="3400" dirty="0">
              <a:solidFill>
                <a:srgbClr val="12263F"/>
              </a:solidFill>
            </a:endParaRPr>
          </a:p>
        </p:txBody>
      </p:sp>
      <p:sp>
        <p:nvSpPr>
          <p:cNvPr id="993" name="Google Shape;993;p53"/>
          <p:cNvSpPr/>
          <p:nvPr/>
        </p:nvSpPr>
        <p:spPr>
          <a:xfrm>
            <a:off x="3113968" y="1661820"/>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Missing school, or consistently being collected late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94" name="Google Shape;994;p53"/>
          <p:cNvSpPr/>
          <p:nvPr/>
        </p:nvSpPr>
        <p:spPr>
          <a:xfrm>
            <a:off x="6048379" y="1661820"/>
            <a:ext cx="2333828"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Being a carer for siblings or other family members</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995" name="Google Shape;995;p53"/>
          <p:cNvSpPr/>
          <p:nvPr/>
        </p:nvSpPr>
        <p:spPr>
          <a:xfrm>
            <a:off x="768620" y="3298979"/>
            <a:ext cx="2087861"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Signs of malnutrition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96" name="Google Shape;996;p53"/>
          <p:cNvSpPr/>
          <p:nvPr/>
        </p:nvSpPr>
        <p:spPr>
          <a:xfrm>
            <a:off x="3113968" y="3270404"/>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Not having appropriate clothes, shoes or equipment for school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97" name="Google Shape;997;p53"/>
          <p:cNvSpPr/>
          <p:nvPr/>
        </p:nvSpPr>
        <p:spPr>
          <a:xfrm>
            <a:off x="768620" y="4878990"/>
            <a:ext cx="2087861"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Poor medical and dental care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98" name="Google Shape;998;p53"/>
          <p:cNvSpPr/>
          <p:nvPr/>
        </p:nvSpPr>
        <p:spPr>
          <a:xfrm>
            <a:off x="3113968" y="487898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Being hungry, stealing or hiding food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99" name="Google Shape;999;p53"/>
          <p:cNvSpPr/>
          <p:nvPr/>
        </p:nvSpPr>
        <p:spPr>
          <a:xfrm>
            <a:off x="6048379" y="3241830"/>
            <a:ext cx="2333828"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Affluent neglect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0" name="Google Shape;1000;p53"/>
          <p:cNvSpPr/>
          <p:nvPr/>
        </p:nvSpPr>
        <p:spPr>
          <a:xfrm>
            <a:off x="6054996" y="4878990"/>
            <a:ext cx="2333828"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Issues with hygiene</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 – regular cases of head lice, long fingernails, dirty skin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001" name="Google Shape;1001;p53"/>
          <p:cNvPicPr preferRelativeResize="0"/>
          <p:nvPr/>
        </p:nvPicPr>
        <p:blipFill rotWithShape="1">
          <a:blip r:embed="rId3">
            <a:alphaModFix/>
          </a:blip>
          <a:srcRect/>
          <a:stretch/>
        </p:blipFill>
        <p:spPr>
          <a:xfrm flipH="1">
            <a:off x="8861590" y="1400121"/>
            <a:ext cx="2892978" cy="47264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9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9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9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9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9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9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0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7" name="Google Shape;1007;p54"/>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008" name="Google Shape;1008;p54"/>
          <p:cNvSpPr txBox="1">
            <a:spLocks noGrp="1"/>
          </p:cNvSpPr>
          <p:nvPr>
            <p:ph type="title"/>
          </p:nvPr>
        </p:nvSpPr>
        <p:spPr>
          <a:xfrm>
            <a:off x="623656" y="592040"/>
            <a:ext cx="6235193" cy="51429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dirty="0"/>
              <a:t>Neglect and material poverty</a:t>
            </a:r>
            <a:endParaRPr dirty="0"/>
          </a:p>
        </p:txBody>
      </p:sp>
      <p:sp>
        <p:nvSpPr>
          <p:cNvPr id="1009" name="Google Shape;1009;p54"/>
          <p:cNvSpPr/>
          <p:nvPr/>
        </p:nvSpPr>
        <p:spPr>
          <a:xfrm>
            <a:off x="829091" y="4828338"/>
            <a:ext cx="7103947" cy="1050843"/>
          </a:xfrm>
          <a:prstGeom prst="roundRect">
            <a:avLst>
              <a:gd name="adj" fmla="val 16667"/>
            </a:avLst>
          </a:prstGeom>
          <a:solidFill>
            <a:srgbClr val="FFCD00">
              <a:alpha val="4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Poverty and financial hardship are not the same as neglect – but they do increase the risk of experiencing neglect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10" name="Google Shape;1010;p54"/>
          <p:cNvSpPr txBox="1"/>
          <p:nvPr/>
        </p:nvSpPr>
        <p:spPr>
          <a:xfrm>
            <a:off x="673607" y="1553908"/>
            <a:ext cx="7799502" cy="2596396"/>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More than 1 in 4 children are living in poverty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Families are still struggling to afford food, heating and electricity</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Poverty can cause children’s mental and physical health to worsen, and they are more likely to be exposed to crime and violence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011" name="Google Shape;1011;p54" descr="A yellow guitar pick with a house on it&#10;&#10;Description automatically generated"/>
          <p:cNvPicPr preferRelativeResize="0"/>
          <p:nvPr/>
        </p:nvPicPr>
        <p:blipFill rotWithShape="1">
          <a:blip r:embed="rId3">
            <a:alphaModFix/>
          </a:blip>
          <a:srcRect/>
          <a:stretch/>
        </p:blipFill>
        <p:spPr>
          <a:xfrm>
            <a:off x="8873494" y="592040"/>
            <a:ext cx="2766639" cy="276663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p55"/>
          <p:cNvSpPr txBox="1">
            <a:spLocks noGrp="1"/>
          </p:cNvSpPr>
          <p:nvPr>
            <p:ph type="title" idx="4294967295"/>
          </p:nvPr>
        </p:nvSpPr>
        <p:spPr>
          <a:xfrm>
            <a:off x="1036405" y="1984870"/>
            <a:ext cx="7029400" cy="2888259"/>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2400" i="0" u="none" strike="noStrike" dirty="0">
                <a:solidFill>
                  <a:srgbClr val="12263F"/>
                </a:solidFill>
                <a:latin typeface="Arial"/>
                <a:ea typeface="Arial"/>
                <a:cs typeface="Arial"/>
                <a:sym typeface="Arial"/>
              </a:rPr>
              <a:t>Lots of children have </a:t>
            </a:r>
            <a:r>
              <a:rPr lang="en-GB" sz="2400" dirty="0">
                <a:solidFill>
                  <a:srgbClr val="12263F"/>
                </a:solidFill>
                <a:latin typeface="Arial"/>
                <a:ea typeface="Arial"/>
                <a:cs typeface="Arial"/>
                <a:sym typeface="Arial"/>
              </a:rPr>
              <a:t>odd bumps and bruises, </a:t>
            </a:r>
            <a:br>
              <a:rPr lang="en-GB" sz="2400" dirty="0">
                <a:solidFill>
                  <a:srgbClr val="12263F"/>
                </a:solidFill>
                <a:latin typeface="Arial"/>
                <a:ea typeface="Arial"/>
                <a:cs typeface="Arial"/>
                <a:sym typeface="Arial"/>
              </a:rPr>
            </a:br>
            <a:r>
              <a:rPr lang="en-GB" sz="2400" dirty="0">
                <a:solidFill>
                  <a:srgbClr val="12263F"/>
                </a:solidFill>
                <a:latin typeface="Arial"/>
                <a:ea typeface="Arial"/>
                <a:cs typeface="Arial"/>
                <a:sym typeface="Arial"/>
              </a:rPr>
              <a:t>so it can be tricky to tell when something is wrong.</a:t>
            </a:r>
            <a:br>
              <a:rPr lang="en-GB" sz="2400" dirty="0">
                <a:solidFill>
                  <a:srgbClr val="12263F"/>
                </a:solidFill>
                <a:highlight>
                  <a:srgbClr val="00FF00"/>
                </a:highlight>
                <a:latin typeface="Arial"/>
                <a:ea typeface="Arial"/>
                <a:cs typeface="Arial"/>
                <a:sym typeface="Arial"/>
              </a:rPr>
            </a:br>
            <a:br>
              <a:rPr lang="en-GB" sz="2400" dirty="0">
                <a:solidFill>
                  <a:srgbClr val="12263F"/>
                </a:solidFill>
                <a:highlight>
                  <a:srgbClr val="00FF00"/>
                </a:highlight>
                <a:latin typeface="Arial"/>
                <a:ea typeface="Arial"/>
                <a:cs typeface="Arial"/>
                <a:sym typeface="Arial"/>
              </a:rPr>
            </a:br>
            <a:r>
              <a:rPr lang="en-GB" sz="2400" dirty="0">
                <a:solidFill>
                  <a:srgbClr val="12263F"/>
                </a:solidFill>
                <a:latin typeface="Arial"/>
                <a:ea typeface="Arial"/>
                <a:cs typeface="Arial"/>
                <a:sym typeface="Arial"/>
              </a:rPr>
              <a:t>One day in PE, I noticed Anya had some large bruises on her arms and one on her face. When I asked her about them, she said she got the bruises from playing football with her brother. </a:t>
            </a:r>
            <a:br>
              <a:rPr lang="en-GB" sz="2400" dirty="0">
                <a:solidFill>
                  <a:srgbClr val="12263F"/>
                </a:solidFill>
                <a:highlight>
                  <a:srgbClr val="00FF00"/>
                </a:highlight>
                <a:latin typeface="Arial"/>
                <a:ea typeface="Arial"/>
                <a:cs typeface="Arial"/>
                <a:sym typeface="Arial"/>
              </a:rPr>
            </a:br>
            <a:br>
              <a:rPr lang="en-GB" sz="2400" dirty="0">
                <a:solidFill>
                  <a:srgbClr val="12263F"/>
                </a:solidFill>
                <a:highlight>
                  <a:srgbClr val="00FF00"/>
                </a:highlight>
                <a:latin typeface="Arial"/>
                <a:ea typeface="Arial"/>
                <a:cs typeface="Arial"/>
                <a:sym typeface="Arial"/>
              </a:rPr>
            </a:br>
            <a:r>
              <a:rPr lang="en-GB" sz="2400" dirty="0">
                <a:solidFill>
                  <a:srgbClr val="12263F"/>
                </a:solidFill>
                <a:latin typeface="Arial"/>
                <a:ea typeface="Arial"/>
                <a:cs typeface="Arial"/>
                <a:sym typeface="Arial"/>
              </a:rPr>
              <a:t>The bruises seemed quite big, so I reported it to the DSL anyway.</a:t>
            </a:r>
            <a:endParaRPr dirty="0"/>
          </a:p>
        </p:txBody>
      </p:sp>
      <p:pic>
        <p:nvPicPr>
          <p:cNvPr id="1018" name="Google Shape;1018;p55" descr="A person in a yellow dress&#10;&#10;Description automatically generated"/>
          <p:cNvPicPr preferRelativeResize="0"/>
          <p:nvPr/>
        </p:nvPicPr>
        <p:blipFill rotWithShape="1">
          <a:blip r:embed="rId3">
            <a:alphaModFix/>
          </a:blip>
          <a:srcRect/>
          <a:stretch/>
        </p:blipFill>
        <p:spPr>
          <a:xfrm flipH="1">
            <a:off x="8509298" y="1295479"/>
            <a:ext cx="2078170" cy="4571973"/>
          </a:xfrm>
          <a:prstGeom prst="rect">
            <a:avLst/>
          </a:prstGeom>
          <a:noFill/>
          <a:ln>
            <a:noFill/>
          </a:ln>
        </p:spPr>
      </p:pic>
      <p:pic>
        <p:nvPicPr>
          <p:cNvPr id="1019" name="Google Shape;1019;p55"/>
          <p:cNvPicPr preferRelativeResize="0"/>
          <p:nvPr/>
        </p:nvPicPr>
        <p:blipFill rotWithShape="1">
          <a:blip r:embed="rId4">
            <a:alphaModFix/>
          </a:blip>
          <a:srcRect/>
          <a:stretch/>
        </p:blipFill>
        <p:spPr>
          <a:xfrm rot="10800000">
            <a:off x="2933721" y="4793396"/>
            <a:ext cx="1711774" cy="140969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p56"/>
          <p:cNvSpPr txBox="1">
            <a:spLocks noGrp="1"/>
          </p:cNvSpPr>
          <p:nvPr>
            <p:ph type="title"/>
          </p:nvPr>
        </p:nvSpPr>
        <p:spPr>
          <a:xfrm>
            <a:off x="687576" y="429641"/>
            <a:ext cx="10515600" cy="74519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dirty="0"/>
              <a:t>Physical abuse: what to look out for</a:t>
            </a:r>
            <a:endParaRPr sz="3400" dirty="0"/>
          </a:p>
        </p:txBody>
      </p:sp>
      <p:sp>
        <p:nvSpPr>
          <p:cNvPr id="1026" name="Google Shape;1026;p56"/>
          <p:cNvSpPr/>
          <p:nvPr/>
        </p:nvSpPr>
        <p:spPr>
          <a:xfrm>
            <a:off x="4111799" y="1900272"/>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Bruises, cuts, scratches or scars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27" name="Google Shape;1027;p56"/>
          <p:cNvSpPr/>
          <p:nvPr/>
        </p:nvSpPr>
        <p:spPr>
          <a:xfrm>
            <a:off x="6594467" y="1900272"/>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Fractures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28" name="Google Shape;1028;p56"/>
          <p:cNvSpPr/>
          <p:nvPr/>
        </p:nvSpPr>
        <p:spPr>
          <a:xfrm>
            <a:off x="9115315" y="1915078"/>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Bite marks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29" name="Google Shape;1029;p56"/>
          <p:cNvSpPr/>
          <p:nvPr/>
        </p:nvSpPr>
        <p:spPr>
          <a:xfrm>
            <a:off x="4111798" y="3178653"/>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Burns or scalds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30" name="Google Shape;1030;p56"/>
          <p:cNvSpPr/>
          <p:nvPr/>
        </p:nvSpPr>
        <p:spPr>
          <a:xfrm>
            <a:off x="6594467" y="3195000"/>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Vomiting, drowsiness or seizures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31" name="Google Shape;1031;p56"/>
          <p:cNvSpPr/>
          <p:nvPr/>
        </p:nvSpPr>
        <p:spPr>
          <a:xfrm>
            <a:off x="9115315" y="3236337"/>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Breathing problems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32" name="Google Shape;1032;p56"/>
          <p:cNvSpPr/>
          <p:nvPr/>
        </p:nvSpPr>
        <p:spPr>
          <a:xfrm>
            <a:off x="6594467" y="4516259"/>
            <a:ext cx="2087861" cy="968418"/>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Suspicious illnesses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033" name="Google Shape;1033;p56" descr="A person in a yellow dress&#10;&#10;Description automatically generated"/>
          <p:cNvPicPr preferRelativeResize="0"/>
          <p:nvPr/>
        </p:nvPicPr>
        <p:blipFill rotWithShape="1">
          <a:blip r:embed="rId3">
            <a:alphaModFix/>
          </a:blip>
          <a:srcRect/>
          <a:stretch/>
        </p:blipFill>
        <p:spPr>
          <a:xfrm>
            <a:off x="1609437" y="1915078"/>
            <a:ext cx="1789980" cy="393795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57"/>
          <p:cNvSpPr txBox="1"/>
          <p:nvPr/>
        </p:nvSpPr>
        <p:spPr>
          <a:xfrm>
            <a:off x="634065" y="376734"/>
            <a:ext cx="8131364" cy="82202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Meet Louise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1040" name="Google Shape;1040;p57"/>
          <p:cNvGrpSpPr/>
          <p:nvPr/>
        </p:nvGrpSpPr>
        <p:grpSpPr>
          <a:xfrm>
            <a:off x="8780264" y="2229760"/>
            <a:ext cx="2225916" cy="2825424"/>
            <a:chOff x="9343861" y="1931755"/>
            <a:chExt cx="2225916" cy="2825424"/>
          </a:xfrm>
        </p:grpSpPr>
        <p:pic>
          <p:nvPicPr>
            <p:cNvPr id="1041" name="Google Shape;1041;p57">
              <a:hlinkClick r:id="rId4"/>
            </p:cNvPr>
            <p:cNvPicPr preferRelativeResize="0"/>
            <p:nvPr/>
          </p:nvPicPr>
          <p:blipFill rotWithShape="1">
            <a:blip r:embed="rId5">
              <a:alphaModFix/>
            </a:blip>
            <a:srcRect/>
            <a:stretch/>
          </p:blipFill>
          <p:spPr>
            <a:xfrm>
              <a:off x="9343861" y="2982113"/>
              <a:ext cx="1775066" cy="1775066"/>
            </a:xfrm>
            <a:prstGeom prst="rect">
              <a:avLst/>
            </a:prstGeom>
            <a:noFill/>
            <a:ln>
              <a:noFill/>
            </a:ln>
          </p:spPr>
        </p:pic>
        <p:pic>
          <p:nvPicPr>
            <p:cNvPr id="1042" name="Google Shape;1042;p57"/>
            <p:cNvPicPr preferRelativeResize="0"/>
            <p:nvPr/>
          </p:nvPicPr>
          <p:blipFill rotWithShape="1">
            <a:blip r:embed="rId6">
              <a:alphaModFix/>
            </a:blip>
            <a:srcRect/>
            <a:stretch/>
          </p:blipFill>
          <p:spPr>
            <a:xfrm>
              <a:off x="10668077" y="2247009"/>
              <a:ext cx="901700" cy="901700"/>
            </a:xfrm>
            <a:prstGeom prst="rect">
              <a:avLst/>
            </a:prstGeom>
            <a:noFill/>
            <a:ln>
              <a:noFill/>
            </a:ln>
          </p:spPr>
        </p:pic>
        <p:pic>
          <p:nvPicPr>
            <p:cNvPr id="1043" name="Google Shape;1043;p57"/>
            <p:cNvPicPr preferRelativeResize="0"/>
            <p:nvPr/>
          </p:nvPicPr>
          <p:blipFill rotWithShape="1">
            <a:blip r:embed="rId7">
              <a:alphaModFix/>
            </a:blip>
            <a:srcRect/>
            <a:stretch/>
          </p:blipFill>
          <p:spPr>
            <a:xfrm>
              <a:off x="9674140" y="1931755"/>
              <a:ext cx="901700" cy="901700"/>
            </a:xfrm>
            <a:prstGeom prst="rect">
              <a:avLst/>
            </a:prstGeom>
            <a:noFill/>
            <a:ln>
              <a:noFill/>
            </a:ln>
          </p:spPr>
        </p:pic>
      </p:grpSp>
      <p:pic>
        <p:nvPicPr>
          <p:cNvPr id="2" name="Online Media 1" title="Louise draft v3">
            <a:hlinkClick r:id="" action="ppaction://media"/>
            <a:extLst>
              <a:ext uri="{FF2B5EF4-FFF2-40B4-BE49-F238E27FC236}">
                <a16:creationId xmlns:a16="http://schemas.microsoft.com/office/drawing/2014/main" id="{3E98D831-FF82-C2DC-72BF-BA9F20DA759B}"/>
              </a:ext>
            </a:extLst>
          </p:cNvPr>
          <p:cNvPicPr>
            <a:picLocks noRot="1" noChangeAspect="1"/>
          </p:cNvPicPr>
          <p:nvPr>
            <a:videoFile r:link="rId1"/>
          </p:nvPr>
        </p:nvPicPr>
        <p:blipFill>
          <a:blip r:embed="rId8"/>
          <a:stretch>
            <a:fillRect/>
          </a:stretch>
        </p:blipFill>
        <p:spPr>
          <a:xfrm>
            <a:off x="1185820" y="1938126"/>
            <a:ext cx="5860546" cy="33017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sp>
        <p:nvSpPr>
          <p:cNvPr id="1049" name="Google Shape;1049;p58"/>
          <p:cNvSpPr txBox="1">
            <a:spLocks noGrp="1"/>
          </p:cNvSpPr>
          <p:nvPr>
            <p:ph type="title"/>
          </p:nvPr>
        </p:nvSpPr>
        <p:spPr>
          <a:xfrm>
            <a:off x="881896" y="443668"/>
            <a:ext cx="7951933" cy="6934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dirty="0"/>
              <a:t>Emotional abuse:</a:t>
            </a:r>
            <a:br>
              <a:rPr lang="en-GB" sz="3400" dirty="0"/>
            </a:br>
            <a:r>
              <a:rPr lang="en-GB" sz="3400" dirty="0"/>
              <a:t>what to look out for</a:t>
            </a:r>
            <a:endParaRPr dirty="0"/>
          </a:p>
        </p:txBody>
      </p:sp>
      <p:sp>
        <p:nvSpPr>
          <p:cNvPr id="1050" name="Google Shape;1050;p58"/>
          <p:cNvSpPr/>
          <p:nvPr/>
        </p:nvSpPr>
        <p:spPr>
          <a:xfrm>
            <a:off x="881896" y="1758012"/>
            <a:ext cx="3044390"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Behaviour, language or knowledge you wouldn’t expect for their age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51" name="Google Shape;1051;p58"/>
          <p:cNvSpPr/>
          <p:nvPr/>
        </p:nvSpPr>
        <p:spPr>
          <a:xfrm>
            <a:off x="4168793" y="1758012"/>
            <a:ext cx="2278271"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Low self-esteem</a:t>
            </a:r>
            <a:b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or self-confidence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52" name="Google Shape;1052;p58"/>
          <p:cNvSpPr/>
          <p:nvPr/>
        </p:nvSpPr>
        <p:spPr>
          <a:xfrm>
            <a:off x="6689571" y="1735745"/>
            <a:ext cx="1858142"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Language delay</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53" name="Google Shape;1053;p58"/>
          <p:cNvSpPr/>
          <p:nvPr/>
        </p:nvSpPr>
        <p:spPr>
          <a:xfrm>
            <a:off x="881896" y="3277893"/>
            <a:ext cx="2228844"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Negative interactions with parents or carers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54" name="Google Shape;1054;p58"/>
          <p:cNvSpPr/>
          <p:nvPr/>
        </p:nvSpPr>
        <p:spPr>
          <a:xfrm>
            <a:off x="3353248" y="3277893"/>
            <a:ext cx="1598649"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Lacking social skills or friends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55" name="Google Shape;1055;p58"/>
          <p:cNvSpPr/>
          <p:nvPr/>
        </p:nvSpPr>
        <p:spPr>
          <a:xfrm>
            <a:off x="5182047" y="3265536"/>
            <a:ext cx="3365666"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Struggling to control their emotions, such as having outbursts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56" name="Google Shape;1056;p58"/>
          <p:cNvSpPr/>
          <p:nvPr/>
        </p:nvSpPr>
        <p:spPr>
          <a:xfrm>
            <a:off x="3549999" y="4785417"/>
            <a:ext cx="2414195"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Issues with mental health</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57" name="Google Shape;1057;p58"/>
          <p:cNvSpPr/>
          <p:nvPr/>
        </p:nvSpPr>
        <p:spPr>
          <a:xfrm>
            <a:off x="881896" y="4797774"/>
            <a:ext cx="2414195" cy="1293964"/>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FFFFFF"/>
                </a:solidFill>
                <a:effectLst/>
                <a:uLnTx/>
                <a:uFillTx/>
                <a:latin typeface="Arial"/>
                <a:ea typeface="Arial"/>
                <a:cs typeface="Arial"/>
                <a:sym typeface="Arial"/>
              </a:rPr>
              <a:t>Trying to make people dislike them, or bullying other children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058" name="Google Shape;1058;p58" descr="A cartoon of a person&#10;&#10;Description automatically generated"/>
          <p:cNvPicPr preferRelativeResize="0"/>
          <p:nvPr/>
        </p:nvPicPr>
        <p:blipFill rotWithShape="1">
          <a:blip r:embed="rId3">
            <a:alphaModFix/>
          </a:blip>
          <a:srcRect/>
          <a:stretch/>
        </p:blipFill>
        <p:spPr>
          <a:xfrm>
            <a:off x="9392386" y="1919882"/>
            <a:ext cx="1379220" cy="417185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5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5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5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5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5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89AE5-CCAB-7095-C716-00820C16C1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D467BC-0056-BD84-9C66-0279B5F5D99D}"/>
              </a:ext>
            </a:extLst>
          </p:cNvPr>
          <p:cNvSpPr>
            <a:spLocks noGrp="1"/>
          </p:cNvSpPr>
          <p:nvPr>
            <p:ph type="title"/>
          </p:nvPr>
        </p:nvSpPr>
        <p:spPr>
          <a:xfrm>
            <a:off x="838200" y="2766218"/>
            <a:ext cx="10515600" cy="1325563"/>
          </a:xfrm>
        </p:spPr>
        <p:txBody>
          <a:bodyPr>
            <a:normAutofit fontScale="90000"/>
          </a:bodyPr>
          <a:lstStyle/>
          <a:p>
            <a:pPr algn="ctr"/>
            <a:r>
              <a:rPr lang="en-GB" dirty="0"/>
              <a:t>Select ONE of the following scenarios that is relevant for your school context… delete the other slides</a:t>
            </a:r>
          </a:p>
        </p:txBody>
      </p:sp>
    </p:spTree>
    <p:extLst>
      <p:ext uri="{BB962C8B-B14F-4D97-AF65-F5344CB8AC3E}">
        <p14:creationId xmlns:p14="http://schemas.microsoft.com/office/powerpoint/2010/main" val="12641339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63"/>
        <p:cNvGrpSpPr/>
        <p:nvPr/>
      </p:nvGrpSpPr>
      <p:grpSpPr>
        <a:xfrm>
          <a:off x="0" y="0"/>
          <a:ext cx="0" cy="0"/>
          <a:chOff x="0" y="0"/>
          <a:chExt cx="0" cy="0"/>
        </a:xfrm>
      </p:grpSpPr>
      <p:sp>
        <p:nvSpPr>
          <p:cNvPr id="1064" name="Google Shape;1064;p59"/>
          <p:cNvSpPr txBox="1"/>
          <p:nvPr/>
        </p:nvSpPr>
        <p:spPr>
          <a:xfrm>
            <a:off x="772961" y="369841"/>
            <a:ext cx="8131364" cy="76191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This is Maddie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65" name="Google Shape;1065;p59"/>
          <p:cNvSpPr txBox="1"/>
          <p:nvPr/>
        </p:nvSpPr>
        <p:spPr>
          <a:xfrm>
            <a:off x="2147805" y="4098046"/>
            <a:ext cx="7642692" cy="368458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066" name="Google Shape;1066;p59"/>
          <p:cNvSpPr txBox="1"/>
          <p:nvPr/>
        </p:nvSpPr>
        <p:spPr>
          <a:xfrm>
            <a:off x="772961" y="1501650"/>
            <a:ext cx="7642692" cy="2106523"/>
          </a:xfrm>
          <a:prstGeom prst="rect">
            <a:avLst/>
          </a:prstGeom>
          <a:noFill/>
          <a:ln>
            <a:noFill/>
          </a:ln>
        </p:spPr>
        <p:txBody>
          <a:bodyPr spcFirstLastPara="1" wrap="square" lIns="91425" tIns="45700" rIns="91425" bIns="45700" anchor="t" anchorCtr="0">
            <a:noAutofit/>
          </a:bodyPr>
          <a:lstStyle/>
          <a:p>
            <a:pPr marL="342900" marR="0" lvl="0" indent="-167640" algn="l" defTabSz="914400" rtl="0" eaLnBrk="1" fontAlgn="auto" latinLnBrk="0" hangingPunct="1">
              <a:lnSpc>
                <a:spcPct val="100000"/>
              </a:lnSpc>
              <a:spcBef>
                <a:spcPts val="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067" name="Google Shape;1067;p59"/>
          <p:cNvSpPr txBox="1"/>
          <p:nvPr/>
        </p:nvSpPr>
        <p:spPr>
          <a:xfrm>
            <a:off x="533969" y="1256712"/>
            <a:ext cx="11029674" cy="4808421"/>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You’ve overheard Maddie using sexual language with her friends and talking about wanting to “look sexy”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16764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She’s had her phone confiscated recently, and seemed nervous and anxious about getting it back</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16764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She’s come into school with a new school bag and has a new pair of expensive trainers for PE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16764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When you ask her about her new bag and trainers, she says they were a gift from her mum’s friend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063">
          <a:extLst>
            <a:ext uri="{FF2B5EF4-FFF2-40B4-BE49-F238E27FC236}">
              <a16:creationId xmlns:a16="http://schemas.microsoft.com/office/drawing/2014/main" id="{4ECF0883-AB4A-47C3-ABC0-973C9F47E015}"/>
            </a:ext>
          </a:extLst>
        </p:cNvPr>
        <p:cNvGrpSpPr/>
        <p:nvPr/>
      </p:nvGrpSpPr>
      <p:grpSpPr>
        <a:xfrm>
          <a:off x="0" y="0"/>
          <a:ext cx="0" cy="0"/>
          <a:chOff x="0" y="0"/>
          <a:chExt cx="0" cy="0"/>
        </a:xfrm>
      </p:grpSpPr>
      <p:sp>
        <p:nvSpPr>
          <p:cNvPr id="1064" name="Google Shape;1064;p59">
            <a:extLst>
              <a:ext uri="{FF2B5EF4-FFF2-40B4-BE49-F238E27FC236}">
                <a16:creationId xmlns:a16="http://schemas.microsoft.com/office/drawing/2014/main" id="{3BC49C0C-E13D-466D-92BB-2915476E4CB4}"/>
              </a:ext>
            </a:extLst>
          </p:cNvPr>
          <p:cNvSpPr txBox="1"/>
          <p:nvPr/>
        </p:nvSpPr>
        <p:spPr>
          <a:xfrm>
            <a:off x="772961" y="369841"/>
            <a:ext cx="8131364" cy="76191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This is Maddie …</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065" name="Google Shape;1065;p59">
            <a:extLst>
              <a:ext uri="{FF2B5EF4-FFF2-40B4-BE49-F238E27FC236}">
                <a16:creationId xmlns:a16="http://schemas.microsoft.com/office/drawing/2014/main" id="{6A9F747F-187E-C426-758E-0D7E01713816}"/>
              </a:ext>
            </a:extLst>
          </p:cNvPr>
          <p:cNvSpPr txBox="1"/>
          <p:nvPr/>
        </p:nvSpPr>
        <p:spPr>
          <a:xfrm>
            <a:off x="2147805" y="4098046"/>
            <a:ext cx="7642692" cy="368458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066" name="Google Shape;1066;p59">
            <a:extLst>
              <a:ext uri="{FF2B5EF4-FFF2-40B4-BE49-F238E27FC236}">
                <a16:creationId xmlns:a16="http://schemas.microsoft.com/office/drawing/2014/main" id="{A0480695-318E-62FA-E707-CBC91762BB92}"/>
              </a:ext>
            </a:extLst>
          </p:cNvPr>
          <p:cNvSpPr txBox="1"/>
          <p:nvPr/>
        </p:nvSpPr>
        <p:spPr>
          <a:xfrm>
            <a:off x="772961" y="1501650"/>
            <a:ext cx="7642692" cy="2106523"/>
          </a:xfrm>
          <a:prstGeom prst="rect">
            <a:avLst/>
          </a:prstGeom>
          <a:noFill/>
          <a:ln>
            <a:noFill/>
          </a:ln>
        </p:spPr>
        <p:txBody>
          <a:bodyPr spcFirstLastPara="1" wrap="square" lIns="91425" tIns="45700" rIns="91425" bIns="45700" anchor="t" anchorCtr="0">
            <a:noAutofit/>
          </a:bodyPr>
          <a:lstStyle/>
          <a:p>
            <a:pPr marL="342900" marR="0" lvl="0" indent="-167640" algn="l" defTabSz="914400" rtl="0" eaLnBrk="1" fontAlgn="auto" latinLnBrk="0" hangingPunct="1">
              <a:lnSpc>
                <a:spcPct val="100000"/>
              </a:lnSpc>
              <a:spcBef>
                <a:spcPts val="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067" name="Google Shape;1067;p59">
            <a:extLst>
              <a:ext uri="{FF2B5EF4-FFF2-40B4-BE49-F238E27FC236}">
                <a16:creationId xmlns:a16="http://schemas.microsoft.com/office/drawing/2014/main" id="{ECF1212A-144D-DD0B-0D4D-95F009D45882}"/>
              </a:ext>
            </a:extLst>
          </p:cNvPr>
          <p:cNvSpPr txBox="1"/>
          <p:nvPr/>
        </p:nvSpPr>
        <p:spPr>
          <a:xfrm>
            <a:off x="533968" y="1256712"/>
            <a:ext cx="11367299" cy="4808421"/>
          </a:xfrm>
          <a:prstGeom prst="rect">
            <a:avLst/>
          </a:prstGeom>
          <a:noFill/>
          <a:ln>
            <a:noFill/>
          </a:ln>
        </p:spPr>
        <p:txBody>
          <a:bodyPr spcFirstLastPara="1" wrap="square" lIns="91425" tIns="45700" rIns="91425" bIns="45700" anchor="t" anchorCtr="0">
            <a:noAutofit/>
          </a:bodyPr>
          <a:lstStyle/>
          <a:p>
            <a:pPr marL="285750" lvl="0" indent="-285750">
              <a:lnSpc>
                <a:spcPct val="150000"/>
              </a:lnSpc>
              <a:buClr>
                <a:srgbClr val="12263F"/>
              </a:buClr>
              <a:buSzPts val="2760"/>
              <a:buFont typeface="Arial" panose="020B0604020202020204" pitchFamily="34" charset="0"/>
              <a:buChar char="•"/>
            </a:pPr>
            <a:r>
              <a:rPr lang="en-GB" sz="2400" dirty="0"/>
              <a:t>A teaching assistant has noticed that Maddie has been displaying sexualised behaviour during play time, including inappropriate touching of other children and attempting to remove clothing. </a:t>
            </a:r>
          </a:p>
          <a:p>
            <a:pPr marL="285750" lvl="0" indent="-285750">
              <a:lnSpc>
                <a:spcPct val="150000"/>
              </a:lnSpc>
              <a:buClr>
                <a:srgbClr val="12263F"/>
              </a:buClr>
              <a:buSzPts val="2760"/>
              <a:buFont typeface="Arial" panose="020B0604020202020204" pitchFamily="34" charset="0"/>
              <a:buChar char="•"/>
            </a:pPr>
            <a:r>
              <a:rPr lang="en-GB" sz="2400" dirty="0"/>
              <a:t>Maddie's communication device was recently taken away due to concerning images found on it, and they became very distressed when staff mentioned returning it. </a:t>
            </a:r>
          </a:p>
          <a:p>
            <a:pPr marL="285750" lvl="0" indent="-285750">
              <a:lnSpc>
                <a:spcPct val="150000"/>
              </a:lnSpc>
              <a:buClr>
                <a:srgbClr val="12263F"/>
              </a:buClr>
              <a:buSzPts val="2760"/>
              <a:buFont typeface="Arial" panose="020B0604020202020204" pitchFamily="34" charset="0"/>
              <a:buChar char="•"/>
            </a:pPr>
            <a:r>
              <a:rPr lang="en-GB" sz="2400" dirty="0"/>
              <a:t>Maddie has arrived at school with a new iPad and expensive noise-cancelling headphones. When asked about these items, Maddie's parent says they were gifts from "a friend who helps out sometimes."</a:t>
            </a:r>
            <a:endParaRPr kumimoji="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24132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063">
          <a:extLst>
            <a:ext uri="{FF2B5EF4-FFF2-40B4-BE49-F238E27FC236}">
              <a16:creationId xmlns:a16="http://schemas.microsoft.com/office/drawing/2014/main" id="{2C751F12-9C3C-F129-99FB-325CC00E6D11}"/>
            </a:ext>
          </a:extLst>
        </p:cNvPr>
        <p:cNvGrpSpPr/>
        <p:nvPr/>
      </p:nvGrpSpPr>
      <p:grpSpPr>
        <a:xfrm>
          <a:off x="0" y="0"/>
          <a:ext cx="0" cy="0"/>
          <a:chOff x="0" y="0"/>
          <a:chExt cx="0" cy="0"/>
        </a:xfrm>
      </p:grpSpPr>
      <p:sp>
        <p:nvSpPr>
          <p:cNvPr id="1064" name="Google Shape;1064;p59">
            <a:extLst>
              <a:ext uri="{FF2B5EF4-FFF2-40B4-BE49-F238E27FC236}">
                <a16:creationId xmlns:a16="http://schemas.microsoft.com/office/drawing/2014/main" id="{D00E591A-D3B3-1478-38C3-1855AF5F5EDC}"/>
              </a:ext>
            </a:extLst>
          </p:cNvPr>
          <p:cNvSpPr txBox="1"/>
          <p:nvPr/>
        </p:nvSpPr>
        <p:spPr>
          <a:xfrm>
            <a:off x="772961" y="369841"/>
            <a:ext cx="8131364" cy="76191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This is </a:t>
            </a:r>
            <a:r>
              <a:rPr lang="en-GB" sz="3400" b="1" kern="0" dirty="0">
                <a:solidFill>
                  <a:srgbClr val="12263F"/>
                </a:solidFill>
                <a:latin typeface="Arial"/>
                <a:ea typeface="Arial"/>
                <a:cs typeface="Arial"/>
                <a:sym typeface="Arial"/>
              </a:rPr>
              <a:t>Jordan</a:t>
            </a: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065" name="Google Shape;1065;p59">
            <a:extLst>
              <a:ext uri="{FF2B5EF4-FFF2-40B4-BE49-F238E27FC236}">
                <a16:creationId xmlns:a16="http://schemas.microsoft.com/office/drawing/2014/main" id="{4E184CDD-5536-AD91-71A0-E5D1B94035CD}"/>
              </a:ext>
            </a:extLst>
          </p:cNvPr>
          <p:cNvSpPr txBox="1"/>
          <p:nvPr/>
        </p:nvSpPr>
        <p:spPr>
          <a:xfrm>
            <a:off x="2147805" y="4098046"/>
            <a:ext cx="7642692" cy="368458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066" name="Google Shape;1066;p59">
            <a:extLst>
              <a:ext uri="{FF2B5EF4-FFF2-40B4-BE49-F238E27FC236}">
                <a16:creationId xmlns:a16="http://schemas.microsoft.com/office/drawing/2014/main" id="{56B6939D-7F5F-B993-5E38-2A1167E144DF}"/>
              </a:ext>
            </a:extLst>
          </p:cNvPr>
          <p:cNvSpPr txBox="1"/>
          <p:nvPr/>
        </p:nvSpPr>
        <p:spPr>
          <a:xfrm>
            <a:off x="772961" y="1501650"/>
            <a:ext cx="7642692" cy="2106523"/>
          </a:xfrm>
          <a:prstGeom prst="rect">
            <a:avLst/>
          </a:prstGeom>
          <a:noFill/>
          <a:ln>
            <a:noFill/>
          </a:ln>
        </p:spPr>
        <p:txBody>
          <a:bodyPr spcFirstLastPara="1" wrap="square" lIns="91425" tIns="45700" rIns="91425" bIns="45700" anchor="t" anchorCtr="0">
            <a:noAutofit/>
          </a:bodyPr>
          <a:lstStyle/>
          <a:p>
            <a:pPr marL="342900" marR="0" lvl="0" indent="-167640" algn="l" defTabSz="914400" rtl="0" eaLnBrk="1" fontAlgn="auto" latinLnBrk="0" hangingPunct="1">
              <a:lnSpc>
                <a:spcPct val="100000"/>
              </a:lnSpc>
              <a:spcBef>
                <a:spcPts val="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067" name="Google Shape;1067;p59">
            <a:extLst>
              <a:ext uri="{FF2B5EF4-FFF2-40B4-BE49-F238E27FC236}">
                <a16:creationId xmlns:a16="http://schemas.microsoft.com/office/drawing/2014/main" id="{852358B0-6125-AE85-03A4-4BE1A7077960}"/>
              </a:ext>
            </a:extLst>
          </p:cNvPr>
          <p:cNvSpPr txBox="1"/>
          <p:nvPr/>
        </p:nvSpPr>
        <p:spPr>
          <a:xfrm>
            <a:off x="533968" y="1256712"/>
            <a:ext cx="11339163" cy="4808421"/>
          </a:xfrm>
          <a:prstGeom prst="rect">
            <a:avLst/>
          </a:prstGeom>
          <a:noFill/>
          <a:ln>
            <a:noFill/>
          </a:ln>
        </p:spPr>
        <p:txBody>
          <a:bodyPr spcFirstLastPara="1" wrap="square" lIns="91425" tIns="45700" rIns="91425" bIns="45700" anchor="t" anchorCtr="0">
            <a:noAutofit/>
          </a:bodyPr>
          <a:lstStyle/>
          <a:p>
            <a:pPr marL="342900" lvl="0" indent="-342900">
              <a:lnSpc>
                <a:spcPct val="200000"/>
              </a:lnSpc>
              <a:buClr>
                <a:srgbClr val="12263F"/>
              </a:buClr>
              <a:buSzPts val="2760"/>
              <a:buFont typeface="Arial"/>
              <a:buChar char="•"/>
            </a:pPr>
            <a:r>
              <a:rPr lang="en-GB" sz="2000" dirty="0"/>
              <a:t>You've overheard Jordan talking with peers about wanting to "look sexy" and discussing sexual acts in explicit detail, showing off revealing photos on their phone. </a:t>
            </a:r>
          </a:p>
          <a:p>
            <a:pPr marL="342900" lvl="0" indent="-342900">
              <a:lnSpc>
                <a:spcPct val="200000"/>
              </a:lnSpc>
              <a:buClr>
                <a:srgbClr val="12263F"/>
              </a:buClr>
              <a:buSzPts val="2760"/>
              <a:buFont typeface="Arial"/>
              <a:buChar char="•"/>
            </a:pPr>
            <a:r>
              <a:rPr lang="en-GB" sz="2000" dirty="0"/>
              <a:t>Their phone was recently confiscated, and they became aggressive and highly anxious about getting it back, which is unusual behaviour for them. Jordan has arrived at school with a new designer bag, expensive trainers, and has been seen with a new smartphone. </a:t>
            </a:r>
          </a:p>
          <a:p>
            <a:pPr marL="342900" lvl="0" indent="-342900">
              <a:lnSpc>
                <a:spcPct val="200000"/>
              </a:lnSpc>
              <a:buClr>
                <a:srgbClr val="12263F"/>
              </a:buClr>
              <a:buSzPts val="2760"/>
              <a:buFont typeface="Arial"/>
              <a:buChar char="•"/>
            </a:pPr>
            <a:r>
              <a:rPr lang="en-GB" sz="2000" dirty="0"/>
              <a:t>When questioned about these items, Jordan becomes defensive and says they're gifts from "someone who actually cares about me and treats me right."</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68816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063">
          <a:extLst>
            <a:ext uri="{FF2B5EF4-FFF2-40B4-BE49-F238E27FC236}">
              <a16:creationId xmlns:a16="http://schemas.microsoft.com/office/drawing/2014/main" id="{4E95226C-53C9-6E0A-8F68-B19A3E4571BB}"/>
            </a:ext>
          </a:extLst>
        </p:cNvPr>
        <p:cNvGrpSpPr/>
        <p:nvPr/>
      </p:nvGrpSpPr>
      <p:grpSpPr>
        <a:xfrm>
          <a:off x="0" y="0"/>
          <a:ext cx="0" cy="0"/>
          <a:chOff x="0" y="0"/>
          <a:chExt cx="0" cy="0"/>
        </a:xfrm>
      </p:grpSpPr>
      <p:sp>
        <p:nvSpPr>
          <p:cNvPr id="1064" name="Google Shape;1064;p59">
            <a:extLst>
              <a:ext uri="{FF2B5EF4-FFF2-40B4-BE49-F238E27FC236}">
                <a16:creationId xmlns:a16="http://schemas.microsoft.com/office/drawing/2014/main" id="{7D56E196-196F-8FC6-0D60-1B99D749DB91}"/>
              </a:ext>
            </a:extLst>
          </p:cNvPr>
          <p:cNvSpPr txBox="1"/>
          <p:nvPr/>
        </p:nvSpPr>
        <p:spPr>
          <a:xfrm>
            <a:off x="772961" y="369841"/>
            <a:ext cx="8131364" cy="76191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This is </a:t>
            </a:r>
            <a:r>
              <a:rPr lang="en-GB" sz="3400" b="1" kern="0" dirty="0">
                <a:solidFill>
                  <a:srgbClr val="12263F"/>
                </a:solidFill>
                <a:latin typeface="Arial"/>
                <a:ea typeface="Arial"/>
                <a:cs typeface="Arial"/>
                <a:sym typeface="Arial"/>
              </a:rPr>
              <a:t>Sam</a:t>
            </a: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065" name="Google Shape;1065;p59">
            <a:extLst>
              <a:ext uri="{FF2B5EF4-FFF2-40B4-BE49-F238E27FC236}">
                <a16:creationId xmlns:a16="http://schemas.microsoft.com/office/drawing/2014/main" id="{EF3A7372-D3F1-80AE-91E9-B6EFF9F0B742}"/>
              </a:ext>
            </a:extLst>
          </p:cNvPr>
          <p:cNvSpPr txBox="1"/>
          <p:nvPr/>
        </p:nvSpPr>
        <p:spPr>
          <a:xfrm>
            <a:off x="2147805" y="4098046"/>
            <a:ext cx="7642692" cy="368458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066" name="Google Shape;1066;p59">
            <a:extLst>
              <a:ext uri="{FF2B5EF4-FFF2-40B4-BE49-F238E27FC236}">
                <a16:creationId xmlns:a16="http://schemas.microsoft.com/office/drawing/2014/main" id="{4E8A2696-2326-D0CB-E3F6-28D1A693B04C}"/>
              </a:ext>
            </a:extLst>
          </p:cNvPr>
          <p:cNvSpPr txBox="1"/>
          <p:nvPr/>
        </p:nvSpPr>
        <p:spPr>
          <a:xfrm>
            <a:off x="772961" y="1501650"/>
            <a:ext cx="7642692" cy="2106523"/>
          </a:xfrm>
          <a:prstGeom prst="rect">
            <a:avLst/>
          </a:prstGeom>
          <a:noFill/>
          <a:ln>
            <a:noFill/>
          </a:ln>
        </p:spPr>
        <p:txBody>
          <a:bodyPr spcFirstLastPara="1" wrap="square" lIns="91425" tIns="45700" rIns="91425" bIns="45700" anchor="t" anchorCtr="0">
            <a:noAutofit/>
          </a:bodyPr>
          <a:lstStyle/>
          <a:p>
            <a:pPr marL="342900" marR="0" lvl="0" indent="-167640" algn="l" defTabSz="914400" rtl="0" eaLnBrk="1" fontAlgn="auto" latinLnBrk="0" hangingPunct="1">
              <a:lnSpc>
                <a:spcPct val="100000"/>
              </a:lnSpc>
              <a:spcBef>
                <a:spcPts val="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067" name="Google Shape;1067;p59">
            <a:extLst>
              <a:ext uri="{FF2B5EF4-FFF2-40B4-BE49-F238E27FC236}">
                <a16:creationId xmlns:a16="http://schemas.microsoft.com/office/drawing/2014/main" id="{1061182C-B226-9AB0-4CE9-B494C92AFCBB}"/>
              </a:ext>
            </a:extLst>
          </p:cNvPr>
          <p:cNvSpPr txBox="1"/>
          <p:nvPr/>
        </p:nvSpPr>
        <p:spPr>
          <a:xfrm>
            <a:off x="533968" y="1256712"/>
            <a:ext cx="11339163" cy="4808421"/>
          </a:xfrm>
          <a:prstGeom prst="rect">
            <a:avLst/>
          </a:prstGeom>
          <a:noFill/>
          <a:ln>
            <a:noFill/>
          </a:ln>
        </p:spPr>
        <p:txBody>
          <a:bodyPr spcFirstLastPara="1" wrap="square" lIns="91425" tIns="45700" rIns="91425" bIns="45700" anchor="t" anchorCtr="0">
            <a:noAutofit/>
          </a:bodyPr>
          <a:lstStyle/>
          <a:p>
            <a:pPr marL="342900" lvl="0" indent="-342900">
              <a:lnSpc>
                <a:spcPct val="200000"/>
              </a:lnSpc>
              <a:buClr>
                <a:srgbClr val="12263F"/>
              </a:buClr>
              <a:buSzPts val="2760"/>
              <a:buFont typeface="Arial"/>
              <a:buChar char="•"/>
            </a:pPr>
            <a:r>
              <a:rPr lang="en-GB" sz="2000" dirty="0"/>
              <a:t>You've noticed that Sam has been using sexual language when talking with friends and has been focused on their appearance, repeatedly asking if they "look nice" or "look grown up." </a:t>
            </a:r>
          </a:p>
          <a:p>
            <a:pPr marL="342900" lvl="0" indent="-342900">
              <a:lnSpc>
                <a:spcPct val="200000"/>
              </a:lnSpc>
              <a:buClr>
                <a:srgbClr val="12263F"/>
              </a:buClr>
              <a:buSzPts val="2760"/>
              <a:buFont typeface="Arial"/>
              <a:buChar char="•"/>
            </a:pPr>
            <a:r>
              <a:rPr lang="en-GB" sz="2000" dirty="0"/>
              <a:t>Sam's tablet was taken away recently after concerning browsing history was discovered, and they've been persistently worried about when they'll get it back. </a:t>
            </a:r>
          </a:p>
          <a:p>
            <a:pPr marL="342900" lvl="0" indent="-342900">
              <a:lnSpc>
                <a:spcPct val="200000"/>
              </a:lnSpc>
              <a:buClr>
                <a:srgbClr val="12263F"/>
              </a:buClr>
              <a:buSzPts val="2760"/>
              <a:buFont typeface="Arial"/>
              <a:buChar char="•"/>
            </a:pPr>
            <a:r>
              <a:rPr lang="en-GB" sz="2000" dirty="0"/>
              <a:t>Sam has come into school with a new school bag, expensive trainers, and a new phone. </a:t>
            </a:r>
          </a:p>
          <a:p>
            <a:pPr marL="342900" lvl="0" indent="-342900">
              <a:lnSpc>
                <a:spcPct val="200000"/>
              </a:lnSpc>
              <a:buClr>
                <a:srgbClr val="12263F"/>
              </a:buClr>
              <a:buSzPts val="2760"/>
              <a:buFont typeface="Arial"/>
              <a:buChar char="•"/>
            </a:pPr>
            <a:r>
              <a:rPr lang="en-GB" sz="2000" dirty="0"/>
              <a:t>When you ask about these new items, Sam says they were presents from "my mum's friend who is really kind and buys me things."</a:t>
            </a:r>
            <a:endParaRPr kumimoji="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37110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063">
          <a:extLst>
            <a:ext uri="{FF2B5EF4-FFF2-40B4-BE49-F238E27FC236}">
              <a16:creationId xmlns:a16="http://schemas.microsoft.com/office/drawing/2014/main" id="{AA2FA795-04B6-90F1-F949-DC1B69AD12D5}"/>
            </a:ext>
          </a:extLst>
        </p:cNvPr>
        <p:cNvGrpSpPr/>
        <p:nvPr/>
      </p:nvGrpSpPr>
      <p:grpSpPr>
        <a:xfrm>
          <a:off x="0" y="0"/>
          <a:ext cx="0" cy="0"/>
          <a:chOff x="0" y="0"/>
          <a:chExt cx="0" cy="0"/>
        </a:xfrm>
      </p:grpSpPr>
      <p:sp>
        <p:nvSpPr>
          <p:cNvPr id="1064" name="Google Shape;1064;p59">
            <a:extLst>
              <a:ext uri="{FF2B5EF4-FFF2-40B4-BE49-F238E27FC236}">
                <a16:creationId xmlns:a16="http://schemas.microsoft.com/office/drawing/2014/main" id="{6B99F3F7-DEB1-9AC1-3A62-2D5609985359}"/>
              </a:ext>
            </a:extLst>
          </p:cNvPr>
          <p:cNvSpPr txBox="1"/>
          <p:nvPr/>
        </p:nvSpPr>
        <p:spPr>
          <a:xfrm>
            <a:off x="772961" y="369841"/>
            <a:ext cx="8131364" cy="76191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400"/>
              <a:buFont typeface="Arial"/>
              <a:buNone/>
              <a:tabLst/>
              <a:defRPr/>
            </a:pPr>
            <a:r>
              <a:rPr kumimoji="0" lang="en-GB" sz="3400" b="1" i="0" u="none" strike="noStrike" kern="0" cap="none" spc="0" normalizeH="0" baseline="0" noProof="0" dirty="0">
                <a:ln>
                  <a:noFill/>
                </a:ln>
                <a:solidFill>
                  <a:srgbClr val="12263F"/>
                </a:solidFill>
                <a:effectLst/>
                <a:uLnTx/>
                <a:uFillTx/>
                <a:latin typeface="Arial"/>
                <a:ea typeface="Arial"/>
                <a:cs typeface="Arial"/>
                <a:sym typeface="Arial"/>
              </a:rPr>
              <a:t>This is Sam …</a:t>
            </a:r>
            <a:endParaRPr kumimoji="0"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065" name="Google Shape;1065;p59">
            <a:extLst>
              <a:ext uri="{FF2B5EF4-FFF2-40B4-BE49-F238E27FC236}">
                <a16:creationId xmlns:a16="http://schemas.microsoft.com/office/drawing/2014/main" id="{BC9B1BD2-6728-2697-EF05-6B2EA5E08AC1}"/>
              </a:ext>
            </a:extLst>
          </p:cNvPr>
          <p:cNvSpPr txBox="1"/>
          <p:nvPr/>
        </p:nvSpPr>
        <p:spPr>
          <a:xfrm>
            <a:off x="2147805" y="4098046"/>
            <a:ext cx="7642692" cy="368458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066" name="Google Shape;1066;p59">
            <a:extLst>
              <a:ext uri="{FF2B5EF4-FFF2-40B4-BE49-F238E27FC236}">
                <a16:creationId xmlns:a16="http://schemas.microsoft.com/office/drawing/2014/main" id="{F8199F5B-EDDE-9EED-F854-605A55F85803}"/>
              </a:ext>
            </a:extLst>
          </p:cNvPr>
          <p:cNvSpPr txBox="1"/>
          <p:nvPr/>
        </p:nvSpPr>
        <p:spPr>
          <a:xfrm>
            <a:off x="772961" y="1501650"/>
            <a:ext cx="7642692" cy="2106523"/>
          </a:xfrm>
          <a:prstGeom prst="rect">
            <a:avLst/>
          </a:prstGeom>
          <a:noFill/>
          <a:ln>
            <a:noFill/>
          </a:ln>
        </p:spPr>
        <p:txBody>
          <a:bodyPr spcFirstLastPara="1" wrap="square" lIns="91425" tIns="45700" rIns="91425" bIns="45700" anchor="t" anchorCtr="0">
            <a:noAutofit/>
          </a:bodyPr>
          <a:lstStyle/>
          <a:p>
            <a:pPr marL="342900" marR="0" lvl="0" indent="-167640" algn="l" defTabSz="914400" rtl="0" eaLnBrk="1" fontAlgn="auto" latinLnBrk="0" hangingPunct="1">
              <a:lnSpc>
                <a:spcPct val="100000"/>
              </a:lnSpc>
              <a:spcBef>
                <a:spcPts val="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067" name="Google Shape;1067;p59">
            <a:extLst>
              <a:ext uri="{FF2B5EF4-FFF2-40B4-BE49-F238E27FC236}">
                <a16:creationId xmlns:a16="http://schemas.microsoft.com/office/drawing/2014/main" id="{9CE685EE-B52D-0912-3E71-B41EF7B2F5C3}"/>
              </a:ext>
            </a:extLst>
          </p:cNvPr>
          <p:cNvSpPr txBox="1"/>
          <p:nvPr/>
        </p:nvSpPr>
        <p:spPr>
          <a:xfrm>
            <a:off x="533968" y="1256712"/>
            <a:ext cx="11339163" cy="4808421"/>
          </a:xfrm>
          <a:prstGeom prst="rect">
            <a:avLst/>
          </a:prstGeom>
          <a:noFill/>
          <a:ln>
            <a:noFill/>
          </a:ln>
        </p:spPr>
        <p:txBody>
          <a:bodyPr spcFirstLastPara="1" wrap="square" lIns="91425" tIns="45700" rIns="91425" bIns="45700" anchor="t" anchorCtr="0">
            <a:noAutofit/>
          </a:bodyPr>
          <a:lstStyle/>
          <a:p>
            <a:pPr marL="342900" lvl="0" indent="-342900">
              <a:lnSpc>
                <a:spcPct val="200000"/>
              </a:lnSpc>
              <a:buClr>
                <a:srgbClr val="12263F"/>
              </a:buClr>
              <a:buSzPts val="2760"/>
              <a:buFont typeface="Arial"/>
              <a:buChar char="•"/>
            </a:pPr>
            <a:r>
              <a:rPr lang="en-GB" dirty="0"/>
              <a:t>Staff have observed that Casey has been showing signs of distress during personal care routines and has begun displaying sexualised behaviours that are not age-appropriate or consistent with their developmental stage. </a:t>
            </a:r>
          </a:p>
          <a:p>
            <a:pPr marL="342900" lvl="0" indent="-342900">
              <a:lnSpc>
                <a:spcPct val="200000"/>
              </a:lnSpc>
              <a:buClr>
                <a:srgbClr val="12263F"/>
              </a:buClr>
              <a:buSzPts val="2760"/>
              <a:buFont typeface="Arial"/>
              <a:buChar char="•"/>
            </a:pPr>
            <a:r>
              <a:rPr lang="en-GB" dirty="0"/>
              <a:t>Casey's communication device was recently removed due to concerning content, and they show visible anxiety through body language when staff discuss returning it. </a:t>
            </a:r>
          </a:p>
          <a:p>
            <a:pPr marL="342900" lvl="0" indent="-342900">
              <a:lnSpc>
                <a:spcPct val="200000"/>
              </a:lnSpc>
              <a:buClr>
                <a:srgbClr val="12263F"/>
              </a:buClr>
              <a:buSzPts val="2760"/>
              <a:buFont typeface="Arial"/>
              <a:buChar char="•"/>
            </a:pPr>
            <a:r>
              <a:rPr lang="en-GB" dirty="0"/>
              <a:t>Casey has arrived at school with expensive new sensory equipment and clothing that the family wouldn't typically be able to afford. When staff speak to Casey's parent, they mention the items are from "someone who's been helping the family out."</a:t>
            </a:r>
            <a:endParaRPr kumimoji="0" sz="18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753301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075"/>
        <p:cNvGrpSpPr/>
        <p:nvPr/>
      </p:nvGrpSpPr>
      <p:grpSpPr>
        <a:xfrm>
          <a:off x="0" y="0"/>
          <a:ext cx="0" cy="0"/>
          <a:chOff x="0" y="0"/>
          <a:chExt cx="0" cy="0"/>
        </a:xfrm>
      </p:grpSpPr>
      <p:sp>
        <p:nvSpPr>
          <p:cNvPr id="1076" name="Google Shape;1076;p60"/>
          <p:cNvSpPr txBox="1">
            <a:spLocks noGrp="1"/>
          </p:cNvSpPr>
          <p:nvPr>
            <p:ph type="title"/>
          </p:nvPr>
        </p:nvSpPr>
        <p:spPr>
          <a:xfrm>
            <a:off x="623656" y="469794"/>
            <a:ext cx="7951933" cy="6934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sz="3400" dirty="0"/>
              <a:t>Sexual abuse:</a:t>
            </a:r>
            <a:br>
              <a:rPr lang="en-GB" sz="3400" dirty="0"/>
            </a:br>
            <a:r>
              <a:rPr lang="en-GB" sz="3400" dirty="0"/>
              <a:t>what to look out for</a:t>
            </a:r>
            <a:endParaRPr sz="3400" dirty="0"/>
          </a:p>
        </p:txBody>
      </p:sp>
      <p:sp>
        <p:nvSpPr>
          <p:cNvPr id="1077" name="Google Shape;1077;p60"/>
          <p:cNvSpPr/>
          <p:nvPr/>
        </p:nvSpPr>
        <p:spPr>
          <a:xfrm>
            <a:off x="724421" y="214739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Changes in behaviour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78" name="Google Shape;1078;p60"/>
          <p:cNvSpPr/>
          <p:nvPr/>
        </p:nvSpPr>
        <p:spPr>
          <a:xfrm>
            <a:off x="3591189" y="214739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Avoiding a particular person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79" name="Google Shape;1079;p60"/>
          <p:cNvSpPr/>
          <p:nvPr/>
        </p:nvSpPr>
        <p:spPr>
          <a:xfrm>
            <a:off x="6470314" y="214739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Sexually inappropriate behaviour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80" name="Google Shape;1080;p60"/>
          <p:cNvSpPr/>
          <p:nvPr/>
        </p:nvSpPr>
        <p:spPr>
          <a:xfrm>
            <a:off x="724421" y="324580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Difficulty concentrating at school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81" name="Google Shape;1081;p60"/>
          <p:cNvSpPr/>
          <p:nvPr/>
        </p:nvSpPr>
        <p:spPr>
          <a:xfrm>
            <a:off x="3591189" y="324580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Needing the toilet a lot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82" name="Google Shape;1082;p60"/>
          <p:cNvSpPr/>
          <p:nvPr/>
        </p:nvSpPr>
        <p:spPr>
          <a:xfrm>
            <a:off x="6457956" y="3245803"/>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Difficulty sitting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83" name="Google Shape;1083;p60"/>
          <p:cNvSpPr/>
          <p:nvPr/>
        </p:nvSpPr>
        <p:spPr>
          <a:xfrm>
            <a:off x="724421" y="4370269"/>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Dropping hints or mentioning ‘secrets’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84" name="Google Shape;1084;p60"/>
          <p:cNvSpPr/>
          <p:nvPr/>
        </p:nvSpPr>
        <p:spPr>
          <a:xfrm>
            <a:off x="3591189" y="4357911"/>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Pregnancy and STIs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85" name="Google Shape;1085;p60"/>
          <p:cNvSpPr/>
          <p:nvPr/>
        </p:nvSpPr>
        <p:spPr>
          <a:xfrm>
            <a:off x="6457956" y="4345554"/>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Secretive online behaviour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086" name="Google Shape;1086;p60"/>
          <p:cNvPicPr preferRelativeResize="0"/>
          <p:nvPr/>
        </p:nvPicPr>
        <p:blipFill rotWithShape="1">
          <a:blip r:embed="rId3">
            <a:alphaModFix/>
          </a:blip>
          <a:srcRect/>
          <a:stretch/>
        </p:blipFill>
        <p:spPr>
          <a:xfrm flipH="1">
            <a:off x="9131642" y="2684263"/>
            <a:ext cx="2004119" cy="337201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8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8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8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sp>
        <p:nvSpPr>
          <p:cNvPr id="1092" name="Google Shape;1092;p61"/>
          <p:cNvSpPr/>
          <p:nvPr/>
        </p:nvSpPr>
        <p:spPr>
          <a:xfrm>
            <a:off x="8295025" y="1884687"/>
            <a:ext cx="3121429" cy="1170891"/>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Texts and messaging apps (e.g. WhatsApp)</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93" name="Google Shape;1093;p61"/>
          <p:cNvSpPr txBox="1">
            <a:spLocks noGrp="1"/>
          </p:cNvSpPr>
          <p:nvPr>
            <p:ph type="title"/>
          </p:nvPr>
        </p:nvSpPr>
        <p:spPr>
          <a:xfrm>
            <a:off x="623655" y="500475"/>
            <a:ext cx="10606721" cy="108013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dirty="0"/>
              <a:t>Remember: abuse happens online, too</a:t>
            </a:r>
            <a:endParaRPr dirty="0"/>
          </a:p>
        </p:txBody>
      </p:sp>
      <p:sp>
        <p:nvSpPr>
          <p:cNvPr id="1094" name="Google Shape;1094;p61"/>
          <p:cNvSpPr/>
          <p:nvPr/>
        </p:nvSpPr>
        <p:spPr>
          <a:xfrm>
            <a:off x="1580390" y="1884688"/>
            <a:ext cx="2673687" cy="1170891"/>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Social media (e.g. Snapchat, TikTok)</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95" name="Google Shape;1095;p61"/>
          <p:cNvSpPr/>
          <p:nvPr/>
        </p:nvSpPr>
        <p:spPr>
          <a:xfrm>
            <a:off x="4937708" y="5286559"/>
            <a:ext cx="2673687" cy="861469"/>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AI (e.g. text-to-image systems)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96" name="Google Shape;1096;p61"/>
          <p:cNvSpPr/>
          <p:nvPr/>
        </p:nvSpPr>
        <p:spPr>
          <a:xfrm>
            <a:off x="8742767" y="3399133"/>
            <a:ext cx="2673687" cy="861469"/>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Email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97" name="Google Shape;1097;p61"/>
          <p:cNvSpPr/>
          <p:nvPr/>
        </p:nvSpPr>
        <p:spPr>
          <a:xfrm>
            <a:off x="792821" y="3399133"/>
            <a:ext cx="3121429" cy="861469"/>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Online chatrooms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98" name="Google Shape;1098;p61"/>
          <p:cNvSpPr/>
          <p:nvPr/>
        </p:nvSpPr>
        <p:spPr>
          <a:xfrm>
            <a:off x="8295025" y="4874106"/>
            <a:ext cx="2673687" cy="861470"/>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Streaming sites</a:t>
            </a: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(e.g. Twitch)</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99" name="Google Shape;1099;p61"/>
          <p:cNvSpPr/>
          <p:nvPr/>
        </p:nvSpPr>
        <p:spPr>
          <a:xfrm>
            <a:off x="1580391" y="4874106"/>
            <a:ext cx="2673687" cy="861469"/>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Online gaming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100" name="Google Shape;1100;p61" descr="A person sitting at a computer&#10;&#10;Description automatically generated"/>
          <p:cNvPicPr preferRelativeResize="0"/>
          <p:nvPr/>
        </p:nvPicPr>
        <p:blipFill rotWithShape="1">
          <a:blip r:embed="rId3">
            <a:alphaModFix/>
          </a:blip>
          <a:srcRect/>
          <a:stretch/>
        </p:blipFill>
        <p:spPr>
          <a:xfrm>
            <a:off x="4800984" y="1326146"/>
            <a:ext cx="3055048" cy="3802421"/>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p62"/>
          <p:cNvSpPr txBox="1">
            <a:spLocks noGrp="1"/>
          </p:cNvSpPr>
          <p:nvPr>
            <p:ph type="title"/>
          </p:nvPr>
        </p:nvSpPr>
        <p:spPr>
          <a:xfrm>
            <a:off x="623656" y="469794"/>
            <a:ext cx="5137064" cy="6934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dirty="0"/>
              <a:t>Emotional abuse online</a:t>
            </a:r>
            <a:endParaRPr dirty="0"/>
          </a:p>
        </p:txBody>
      </p:sp>
      <p:sp>
        <p:nvSpPr>
          <p:cNvPr id="1107" name="Google Shape;1107;p62"/>
          <p:cNvSpPr/>
          <p:nvPr/>
        </p:nvSpPr>
        <p:spPr>
          <a:xfrm>
            <a:off x="8601289" y="2359741"/>
            <a:ext cx="2508284" cy="76471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9090"/>
              </a:lnSpc>
              <a:spcBef>
                <a:spcPts val="0"/>
              </a:spcBef>
              <a:spcAft>
                <a:spcPts val="0"/>
              </a:spcAft>
              <a:buClr>
                <a:srgbClr val="000000"/>
              </a:buClr>
              <a:buSzTx/>
              <a:buFont typeface="Arial"/>
              <a:buNone/>
              <a:tabLst/>
              <a:defRPr/>
            </a:pPr>
            <a:r>
              <a:rPr kumimoji="0" lang="en-GB" sz="2200" b="0" i="0" u="none" strike="noStrike" kern="0" cap="none" spc="0" normalizeH="0" baseline="0" noProof="0" dirty="0">
                <a:ln>
                  <a:noFill/>
                </a:ln>
                <a:solidFill>
                  <a:srgbClr val="FFFFFF"/>
                </a:solidFill>
                <a:effectLst/>
                <a:uLnTx/>
                <a:uFillTx/>
                <a:latin typeface="Arial"/>
                <a:ea typeface="Arial"/>
                <a:cs typeface="Arial"/>
                <a:sym typeface="Arial"/>
              </a:rPr>
              <a:t>Cyber-bullying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08" name="Google Shape;1108;p62"/>
          <p:cNvSpPr/>
          <p:nvPr/>
        </p:nvSpPr>
        <p:spPr>
          <a:xfrm>
            <a:off x="938479" y="2240280"/>
            <a:ext cx="2731928" cy="1003633"/>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dirty="0">
                <a:ln>
                  <a:noFill/>
                </a:ln>
                <a:solidFill>
                  <a:srgbClr val="FFFFFF"/>
                </a:solidFill>
                <a:effectLst/>
                <a:uLnTx/>
                <a:uFillTx/>
                <a:latin typeface="Arial"/>
                <a:ea typeface="Arial"/>
                <a:cs typeface="Arial"/>
                <a:sym typeface="Arial"/>
              </a:rPr>
              <a:t>Being excluded</a:t>
            </a:r>
            <a:br>
              <a:rPr kumimoji="0" lang="en-GB" sz="2200" b="0" i="0" u="none" strike="noStrike" kern="0" cap="none" spc="0" normalizeH="0" baseline="0" noProof="0" dirty="0">
                <a:ln>
                  <a:noFill/>
                </a:ln>
                <a:solidFill>
                  <a:srgbClr val="FFFFFF"/>
                </a:solidFill>
                <a:effectLst/>
                <a:uLnTx/>
                <a:uFillTx/>
                <a:latin typeface="Arial"/>
                <a:ea typeface="Arial"/>
                <a:cs typeface="Arial"/>
                <a:sym typeface="Arial"/>
              </a:rPr>
            </a:br>
            <a:r>
              <a:rPr kumimoji="0" lang="en-GB" sz="2200" b="0" i="0" u="none" strike="noStrike" kern="0" cap="none" spc="0" normalizeH="0" baseline="0" noProof="0" dirty="0">
                <a:ln>
                  <a:noFill/>
                </a:ln>
                <a:solidFill>
                  <a:srgbClr val="FFFFFF"/>
                </a:solidFill>
                <a:effectLst/>
                <a:uLnTx/>
                <a:uFillTx/>
                <a:latin typeface="Arial"/>
                <a:ea typeface="Arial"/>
                <a:cs typeface="Arial"/>
                <a:sym typeface="Arial"/>
              </a:rPr>
              <a:t>from online games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09" name="Google Shape;1109;p62"/>
          <p:cNvSpPr/>
          <p:nvPr/>
        </p:nvSpPr>
        <p:spPr>
          <a:xfrm>
            <a:off x="781981" y="4545874"/>
            <a:ext cx="3704721" cy="1394262"/>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dirty="0">
                <a:ln>
                  <a:noFill/>
                </a:ln>
                <a:solidFill>
                  <a:srgbClr val="FFFFFF"/>
                </a:solidFill>
                <a:effectLst/>
                <a:uLnTx/>
                <a:uFillTx/>
                <a:latin typeface="Arial"/>
                <a:ea typeface="Arial"/>
                <a:cs typeface="Arial"/>
                <a:sym typeface="Arial"/>
              </a:rPr>
              <a:t>Being made fun of on social media (e.g. fake accounts, hurtful videos)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10" name="Google Shape;1110;p62"/>
          <p:cNvSpPr/>
          <p:nvPr/>
        </p:nvSpPr>
        <p:spPr>
          <a:xfrm>
            <a:off x="7610078" y="4585594"/>
            <a:ext cx="3499495" cy="1354542"/>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dirty="0">
                <a:ln>
                  <a:noFill/>
                </a:ln>
                <a:solidFill>
                  <a:srgbClr val="FFFFFF"/>
                </a:solidFill>
                <a:effectLst/>
                <a:uLnTx/>
                <a:uFillTx/>
                <a:latin typeface="Arial"/>
                <a:ea typeface="Arial"/>
                <a:cs typeface="Arial"/>
                <a:sym typeface="Arial"/>
              </a:rPr>
              <a:t>Receiving constant messages from parents or carers while at school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111" name="Google Shape;1111;p62" descr="A yellow and blue computer with a person on it&#10;&#10;Description automatically generated"/>
          <p:cNvPicPr preferRelativeResize="0"/>
          <p:nvPr/>
        </p:nvPicPr>
        <p:blipFill rotWithShape="1">
          <a:blip r:embed="rId3">
            <a:alphaModFix/>
          </a:blip>
          <a:srcRect/>
          <a:stretch/>
        </p:blipFill>
        <p:spPr>
          <a:xfrm>
            <a:off x="4682426" y="1809323"/>
            <a:ext cx="2731928" cy="2736551"/>
          </a:xfrm>
          <a:prstGeom prst="rect">
            <a:avLst/>
          </a:prstGeom>
          <a:noFill/>
          <a:ln>
            <a:noFill/>
          </a:ln>
        </p:spPr>
      </p:pic>
      <p:pic>
        <p:nvPicPr>
          <p:cNvPr id="1112" name="Google Shape;1112;p62"/>
          <p:cNvPicPr preferRelativeResize="0"/>
          <p:nvPr/>
        </p:nvPicPr>
        <p:blipFill rotWithShape="1">
          <a:blip r:embed="rId4">
            <a:alphaModFix/>
          </a:blip>
          <a:srcRect/>
          <a:stretch/>
        </p:blipFill>
        <p:spPr>
          <a:xfrm>
            <a:off x="2919431" y="1477687"/>
            <a:ext cx="2209800" cy="673100"/>
          </a:xfrm>
          <a:prstGeom prst="rect">
            <a:avLst/>
          </a:prstGeom>
          <a:noFill/>
          <a:ln>
            <a:noFill/>
          </a:ln>
        </p:spPr>
      </p:pic>
      <p:pic>
        <p:nvPicPr>
          <p:cNvPr id="1113" name="Google Shape;1113;p62"/>
          <p:cNvPicPr preferRelativeResize="0"/>
          <p:nvPr/>
        </p:nvPicPr>
        <p:blipFill rotWithShape="1">
          <a:blip r:embed="rId5">
            <a:alphaModFix/>
          </a:blip>
          <a:srcRect/>
          <a:stretch/>
        </p:blipFill>
        <p:spPr>
          <a:xfrm rot="-8099914">
            <a:off x="5973583" y="4895395"/>
            <a:ext cx="1409377" cy="610990"/>
          </a:xfrm>
          <a:prstGeom prst="rect">
            <a:avLst/>
          </a:prstGeom>
          <a:noFill/>
          <a:ln>
            <a:noFill/>
          </a:ln>
        </p:spPr>
      </p:pic>
      <p:pic>
        <p:nvPicPr>
          <p:cNvPr id="1114" name="Google Shape;1114;p62"/>
          <p:cNvPicPr preferRelativeResize="0"/>
          <p:nvPr/>
        </p:nvPicPr>
        <p:blipFill rotWithShape="1">
          <a:blip r:embed="rId6">
            <a:alphaModFix/>
          </a:blip>
          <a:srcRect/>
          <a:stretch/>
        </p:blipFill>
        <p:spPr>
          <a:xfrm rot="9166208" flipH="1">
            <a:off x="4653420" y="4848811"/>
            <a:ext cx="1507028" cy="755113"/>
          </a:xfrm>
          <a:prstGeom prst="rect">
            <a:avLst/>
          </a:prstGeom>
          <a:noFill/>
          <a:ln>
            <a:noFill/>
          </a:ln>
        </p:spPr>
      </p:pic>
      <p:pic>
        <p:nvPicPr>
          <p:cNvPr id="1115" name="Google Shape;1115;p62"/>
          <p:cNvPicPr preferRelativeResize="0"/>
          <p:nvPr/>
        </p:nvPicPr>
        <p:blipFill rotWithShape="1">
          <a:blip r:embed="rId7">
            <a:alphaModFix/>
          </a:blip>
          <a:srcRect/>
          <a:stretch/>
        </p:blipFill>
        <p:spPr>
          <a:xfrm flipH="1">
            <a:off x="7088327" y="1363608"/>
            <a:ext cx="2089022" cy="6731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63"/>
          <p:cNvSpPr txBox="1">
            <a:spLocks noGrp="1"/>
          </p:cNvSpPr>
          <p:nvPr>
            <p:ph type="title"/>
          </p:nvPr>
        </p:nvSpPr>
        <p:spPr>
          <a:xfrm>
            <a:off x="623656" y="469794"/>
            <a:ext cx="5137064" cy="6934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dirty="0"/>
              <a:t>Sexual abuse online</a:t>
            </a:r>
            <a:endParaRPr dirty="0"/>
          </a:p>
        </p:txBody>
      </p:sp>
      <p:sp>
        <p:nvSpPr>
          <p:cNvPr id="1122" name="Google Shape;1122;p63"/>
          <p:cNvSpPr/>
          <p:nvPr/>
        </p:nvSpPr>
        <p:spPr>
          <a:xfrm>
            <a:off x="1162123" y="4599181"/>
            <a:ext cx="2508284" cy="76471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FFFFFF"/>
                </a:solidFill>
                <a:effectLst/>
                <a:uLnTx/>
                <a:uFillTx/>
                <a:latin typeface="Arial"/>
                <a:ea typeface="Arial"/>
                <a:cs typeface="Arial"/>
                <a:sym typeface="Arial"/>
              </a:rPr>
              <a:t>Grooming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23" name="Google Shape;1123;p63"/>
          <p:cNvSpPr/>
          <p:nvPr/>
        </p:nvSpPr>
        <p:spPr>
          <a:xfrm>
            <a:off x="938479" y="2034738"/>
            <a:ext cx="2731928" cy="1394262"/>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dirty="0">
                <a:ln>
                  <a:noFill/>
                </a:ln>
                <a:solidFill>
                  <a:srgbClr val="FFFFFF"/>
                </a:solidFill>
                <a:effectLst/>
                <a:uLnTx/>
                <a:uFillTx/>
                <a:latin typeface="Arial"/>
                <a:ea typeface="Arial"/>
                <a:cs typeface="Arial"/>
                <a:sym typeface="Arial"/>
              </a:rPr>
              <a:t>Being forced to make or look at indecent images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24" name="Google Shape;1124;p63"/>
          <p:cNvSpPr/>
          <p:nvPr/>
        </p:nvSpPr>
        <p:spPr>
          <a:xfrm>
            <a:off x="8521593" y="1828676"/>
            <a:ext cx="3096113" cy="1394262"/>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dirty="0">
                <a:ln>
                  <a:noFill/>
                </a:ln>
                <a:solidFill>
                  <a:srgbClr val="FFFFFF"/>
                </a:solidFill>
                <a:effectLst/>
                <a:uLnTx/>
                <a:uFillTx/>
                <a:latin typeface="Arial"/>
                <a:ea typeface="Arial"/>
                <a:cs typeface="Arial"/>
                <a:sym typeface="Arial"/>
              </a:rPr>
              <a:t>Being forced to take part in sexual activity to be put online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25" name="Google Shape;1125;p63"/>
          <p:cNvSpPr/>
          <p:nvPr/>
        </p:nvSpPr>
        <p:spPr>
          <a:xfrm>
            <a:off x="8927618" y="4429964"/>
            <a:ext cx="2508284" cy="76471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FFFFFF"/>
                </a:solidFill>
                <a:effectLst/>
                <a:uLnTx/>
                <a:uFillTx/>
                <a:latin typeface="Arial"/>
                <a:ea typeface="Arial"/>
                <a:cs typeface="Arial"/>
                <a:sym typeface="Arial"/>
              </a:rPr>
              <a:t>‘Sextortion’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126" name="Google Shape;1126;p63" descr="A yellow and blue computer with a person on it&#10;&#10;Description automatically generated"/>
          <p:cNvPicPr preferRelativeResize="0"/>
          <p:nvPr/>
        </p:nvPicPr>
        <p:blipFill rotWithShape="1">
          <a:blip r:embed="rId3">
            <a:alphaModFix/>
          </a:blip>
          <a:srcRect/>
          <a:stretch/>
        </p:blipFill>
        <p:spPr>
          <a:xfrm>
            <a:off x="4730036" y="1693413"/>
            <a:ext cx="2731928" cy="2736551"/>
          </a:xfrm>
          <a:prstGeom prst="rect">
            <a:avLst/>
          </a:prstGeom>
          <a:noFill/>
          <a:ln>
            <a:noFill/>
          </a:ln>
        </p:spPr>
      </p:pic>
      <p:pic>
        <p:nvPicPr>
          <p:cNvPr id="1127" name="Google Shape;1127;p63"/>
          <p:cNvPicPr preferRelativeResize="0"/>
          <p:nvPr/>
        </p:nvPicPr>
        <p:blipFill rotWithShape="1">
          <a:blip r:embed="rId4">
            <a:alphaModFix/>
          </a:blip>
          <a:srcRect/>
          <a:stretch/>
        </p:blipFill>
        <p:spPr>
          <a:xfrm>
            <a:off x="2975036" y="1361638"/>
            <a:ext cx="2209800" cy="673100"/>
          </a:xfrm>
          <a:prstGeom prst="rect">
            <a:avLst/>
          </a:prstGeom>
          <a:noFill/>
          <a:ln>
            <a:noFill/>
          </a:ln>
        </p:spPr>
      </p:pic>
      <p:pic>
        <p:nvPicPr>
          <p:cNvPr id="1128" name="Google Shape;1128;p63"/>
          <p:cNvPicPr preferRelativeResize="0"/>
          <p:nvPr/>
        </p:nvPicPr>
        <p:blipFill rotWithShape="1">
          <a:blip r:embed="rId5">
            <a:alphaModFix/>
          </a:blip>
          <a:srcRect/>
          <a:stretch/>
        </p:blipFill>
        <p:spPr>
          <a:xfrm flipH="1">
            <a:off x="6838596" y="990226"/>
            <a:ext cx="2089022" cy="673100"/>
          </a:xfrm>
          <a:prstGeom prst="rect">
            <a:avLst/>
          </a:prstGeom>
          <a:noFill/>
          <a:ln>
            <a:noFill/>
          </a:ln>
        </p:spPr>
      </p:pic>
      <p:pic>
        <p:nvPicPr>
          <p:cNvPr id="1129" name="Google Shape;1129;p63"/>
          <p:cNvPicPr preferRelativeResize="0"/>
          <p:nvPr/>
        </p:nvPicPr>
        <p:blipFill rotWithShape="1">
          <a:blip r:embed="rId6">
            <a:alphaModFix/>
          </a:blip>
          <a:srcRect/>
          <a:stretch/>
        </p:blipFill>
        <p:spPr>
          <a:xfrm rot="10065491" flipH="1">
            <a:off x="3875906" y="4364413"/>
            <a:ext cx="1054652" cy="469535"/>
          </a:xfrm>
          <a:prstGeom prst="rect">
            <a:avLst/>
          </a:prstGeom>
          <a:noFill/>
          <a:ln>
            <a:noFill/>
          </a:ln>
        </p:spPr>
      </p:pic>
      <p:pic>
        <p:nvPicPr>
          <p:cNvPr id="1130" name="Google Shape;1130;p63"/>
          <p:cNvPicPr preferRelativeResize="0"/>
          <p:nvPr/>
        </p:nvPicPr>
        <p:blipFill rotWithShape="1">
          <a:blip r:embed="rId7">
            <a:alphaModFix/>
          </a:blip>
          <a:srcRect/>
          <a:stretch/>
        </p:blipFill>
        <p:spPr>
          <a:xfrm rot="-9420416">
            <a:off x="7301557" y="4309137"/>
            <a:ext cx="1561972" cy="604482"/>
          </a:xfrm>
          <a:prstGeom prst="rect">
            <a:avLst/>
          </a:prstGeom>
          <a:noFill/>
          <a:ln>
            <a:noFill/>
          </a:ln>
        </p:spPr>
      </p:pic>
      <p:pic>
        <p:nvPicPr>
          <p:cNvPr id="1131" name="Google Shape;1131;p63"/>
          <p:cNvPicPr preferRelativeResize="0"/>
          <p:nvPr/>
        </p:nvPicPr>
        <p:blipFill rotWithShape="1">
          <a:blip r:embed="rId6">
            <a:alphaModFix/>
          </a:blip>
          <a:srcRect/>
          <a:stretch/>
        </p:blipFill>
        <p:spPr>
          <a:xfrm rot="7152733" flipH="1">
            <a:off x="6312730" y="4696516"/>
            <a:ext cx="1054652" cy="469535"/>
          </a:xfrm>
          <a:prstGeom prst="rect">
            <a:avLst/>
          </a:prstGeom>
          <a:noFill/>
          <a:ln>
            <a:noFill/>
          </a:ln>
        </p:spPr>
      </p:pic>
      <p:sp>
        <p:nvSpPr>
          <p:cNvPr id="1132" name="Google Shape;1132;p63"/>
          <p:cNvSpPr/>
          <p:nvPr/>
        </p:nvSpPr>
        <p:spPr>
          <a:xfrm>
            <a:off x="4911566" y="4981536"/>
            <a:ext cx="2774893" cy="1057560"/>
          </a:xfrm>
          <a:prstGeom prst="roundRect">
            <a:avLst>
              <a:gd name="adj" fmla="val 8308"/>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200" b="0" i="0" u="none" strike="noStrike" kern="0" cap="none" spc="0" normalizeH="0" baseline="0" noProof="0" dirty="0">
                <a:ln>
                  <a:noFill/>
                </a:ln>
                <a:solidFill>
                  <a:srgbClr val="FFFFFF"/>
                </a:solidFill>
                <a:effectLst/>
                <a:uLnTx/>
                <a:uFillTx/>
                <a:latin typeface="Arial"/>
                <a:ea typeface="Arial"/>
                <a:cs typeface="Arial"/>
                <a:sym typeface="Arial"/>
              </a:rPr>
              <a:t>AI-generated sexual abuse imagery</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137"/>
        <p:cNvGrpSpPr/>
        <p:nvPr/>
      </p:nvGrpSpPr>
      <p:grpSpPr>
        <a:xfrm>
          <a:off x="0" y="0"/>
          <a:ext cx="0" cy="0"/>
          <a:chOff x="0" y="0"/>
          <a:chExt cx="0" cy="0"/>
        </a:xfrm>
      </p:grpSpPr>
      <p:sp>
        <p:nvSpPr>
          <p:cNvPr id="1138" name="Google Shape;1138;p64"/>
          <p:cNvSpPr txBox="1"/>
          <p:nvPr/>
        </p:nvSpPr>
        <p:spPr>
          <a:xfrm>
            <a:off x="602512" y="1492223"/>
            <a:ext cx="6439733" cy="3684588"/>
          </a:xfrm>
          <a:prstGeom prst="rect">
            <a:avLst/>
          </a:prstGeom>
          <a:noFill/>
          <a:ln>
            <a:noFill/>
          </a:ln>
        </p:spPr>
        <p:txBody>
          <a:bodyPr spcFirstLastPara="1" wrap="square" lIns="91425" tIns="45700" rIns="91425" bIns="45700" anchor="t" anchorCtr="0">
            <a:noAutofit/>
          </a:bodyPr>
          <a:lstStyle/>
          <a:p>
            <a:pPr marL="342900" marR="0" lvl="0" indent="-165100" algn="l" defTabSz="914400" rtl="0" eaLnBrk="1" fontAlgn="auto" latinLnBrk="0" hangingPunct="1">
              <a:lnSpc>
                <a:spcPct val="9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000000"/>
              </a:solidFill>
              <a:effectLst/>
              <a:uLnTx/>
              <a:uFillTx/>
              <a:latin typeface="Arial"/>
              <a:ea typeface="Arial"/>
              <a:cs typeface="Arial"/>
              <a:sym typeface="Arial"/>
            </a:endParaRPr>
          </a:p>
          <a:p>
            <a:pPr marL="342900" marR="0" lvl="0" indent="-165100" algn="l" defTabSz="914400" rtl="0" eaLnBrk="1" fontAlgn="auto" latinLnBrk="0" hangingPunct="1">
              <a:lnSpc>
                <a:spcPct val="90000"/>
              </a:lnSpc>
              <a:spcBef>
                <a:spcPts val="100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39" name="Google Shape;1139;p64"/>
          <p:cNvSpPr txBox="1">
            <a:spLocks noGrp="1"/>
          </p:cNvSpPr>
          <p:nvPr>
            <p:ph type="title"/>
          </p:nvPr>
        </p:nvSpPr>
        <p:spPr>
          <a:xfrm>
            <a:off x="623656" y="469795"/>
            <a:ext cx="3336928" cy="581424"/>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12263F"/>
              </a:buClr>
              <a:buSzPct val="100000"/>
              <a:buFont typeface="Arial"/>
              <a:buNone/>
            </a:pPr>
            <a:r>
              <a:rPr lang="en-GB" dirty="0"/>
              <a:t>Look out for …</a:t>
            </a:r>
            <a:endParaRPr dirty="0"/>
          </a:p>
        </p:txBody>
      </p:sp>
      <p:pic>
        <p:nvPicPr>
          <p:cNvPr id="1140" name="Google Shape;1140;p64"/>
          <p:cNvPicPr preferRelativeResize="0"/>
          <p:nvPr/>
        </p:nvPicPr>
        <p:blipFill rotWithShape="1">
          <a:blip r:embed="rId3">
            <a:alphaModFix/>
          </a:blip>
          <a:srcRect/>
          <a:stretch/>
        </p:blipFill>
        <p:spPr>
          <a:xfrm rot="2018460">
            <a:off x="4294228" y="3052736"/>
            <a:ext cx="723900" cy="76200"/>
          </a:xfrm>
          <a:prstGeom prst="rect">
            <a:avLst/>
          </a:prstGeom>
          <a:noFill/>
          <a:ln>
            <a:noFill/>
          </a:ln>
        </p:spPr>
      </p:pic>
      <p:pic>
        <p:nvPicPr>
          <p:cNvPr id="1141" name="Google Shape;1141;p64"/>
          <p:cNvPicPr preferRelativeResize="0"/>
          <p:nvPr/>
        </p:nvPicPr>
        <p:blipFill rotWithShape="1">
          <a:blip r:embed="rId3">
            <a:alphaModFix/>
          </a:blip>
          <a:srcRect/>
          <a:stretch/>
        </p:blipFill>
        <p:spPr>
          <a:xfrm rot="8333809">
            <a:off x="7330829" y="2785373"/>
            <a:ext cx="723900" cy="76200"/>
          </a:xfrm>
          <a:prstGeom prst="rect">
            <a:avLst/>
          </a:prstGeom>
          <a:noFill/>
          <a:ln>
            <a:noFill/>
          </a:ln>
        </p:spPr>
      </p:pic>
      <p:pic>
        <p:nvPicPr>
          <p:cNvPr id="1142" name="Google Shape;1142;p64"/>
          <p:cNvPicPr preferRelativeResize="0"/>
          <p:nvPr/>
        </p:nvPicPr>
        <p:blipFill rotWithShape="1">
          <a:blip r:embed="rId3">
            <a:alphaModFix/>
          </a:blip>
          <a:srcRect/>
          <a:stretch/>
        </p:blipFill>
        <p:spPr>
          <a:xfrm rot="-8577276">
            <a:off x="7224845" y="4059831"/>
            <a:ext cx="723900" cy="76200"/>
          </a:xfrm>
          <a:prstGeom prst="rect">
            <a:avLst/>
          </a:prstGeom>
          <a:noFill/>
          <a:ln>
            <a:noFill/>
          </a:ln>
        </p:spPr>
      </p:pic>
      <p:pic>
        <p:nvPicPr>
          <p:cNvPr id="1143" name="Google Shape;1143;p64"/>
          <p:cNvPicPr preferRelativeResize="0"/>
          <p:nvPr/>
        </p:nvPicPr>
        <p:blipFill rotWithShape="1">
          <a:blip r:embed="rId3">
            <a:alphaModFix/>
          </a:blip>
          <a:srcRect/>
          <a:stretch/>
        </p:blipFill>
        <p:spPr>
          <a:xfrm rot="-2613620">
            <a:off x="4126934" y="4282707"/>
            <a:ext cx="723900" cy="76200"/>
          </a:xfrm>
          <a:prstGeom prst="rect">
            <a:avLst/>
          </a:prstGeom>
          <a:noFill/>
          <a:ln>
            <a:noFill/>
          </a:ln>
        </p:spPr>
      </p:pic>
      <p:pic>
        <p:nvPicPr>
          <p:cNvPr id="1144" name="Google Shape;1144;p64"/>
          <p:cNvPicPr preferRelativeResize="0"/>
          <p:nvPr/>
        </p:nvPicPr>
        <p:blipFill rotWithShape="1">
          <a:blip r:embed="rId3">
            <a:alphaModFix/>
          </a:blip>
          <a:srcRect/>
          <a:stretch/>
        </p:blipFill>
        <p:spPr>
          <a:xfrm rot="-4761143">
            <a:off x="5704710" y="4870901"/>
            <a:ext cx="721161" cy="75912"/>
          </a:xfrm>
          <a:prstGeom prst="rect">
            <a:avLst/>
          </a:prstGeom>
          <a:noFill/>
          <a:ln>
            <a:noFill/>
          </a:ln>
        </p:spPr>
      </p:pic>
      <p:sp>
        <p:nvSpPr>
          <p:cNvPr id="1145" name="Google Shape;1145;p64"/>
          <p:cNvSpPr/>
          <p:nvPr/>
        </p:nvSpPr>
        <p:spPr>
          <a:xfrm>
            <a:off x="1255595" y="1899586"/>
            <a:ext cx="2928970" cy="959015"/>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Spending more time online or offline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46" name="Google Shape;1146;p64"/>
          <p:cNvSpPr/>
          <p:nvPr/>
        </p:nvSpPr>
        <p:spPr>
          <a:xfrm>
            <a:off x="836561" y="4604423"/>
            <a:ext cx="3200042" cy="1000212"/>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More emotional responses to being online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47" name="Google Shape;1147;p64"/>
          <p:cNvSpPr/>
          <p:nvPr/>
        </p:nvSpPr>
        <p:spPr>
          <a:xfrm>
            <a:off x="8137425" y="1628371"/>
            <a:ext cx="2928970" cy="959015"/>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Unsupervised times</a:t>
            </a: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on devices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48" name="Google Shape;1148;p64"/>
          <p:cNvSpPr/>
          <p:nvPr/>
        </p:nvSpPr>
        <p:spPr>
          <a:xfrm>
            <a:off x="8012895" y="4404395"/>
            <a:ext cx="3547426" cy="959015"/>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Being secretive about their phone or what they do online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49" name="Google Shape;1149;p64"/>
          <p:cNvSpPr/>
          <p:nvPr/>
        </p:nvSpPr>
        <p:spPr>
          <a:xfrm>
            <a:off x="4978617" y="5383238"/>
            <a:ext cx="1965493" cy="1000212"/>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Signs of sexual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150" name="Google Shape;1150;p64" descr="A person sitting on the floor holding a tablet&#10;&#10;Description automatically generated"/>
          <p:cNvPicPr preferRelativeResize="0"/>
          <p:nvPr/>
        </p:nvPicPr>
        <p:blipFill rotWithShape="1">
          <a:blip r:embed="rId4">
            <a:alphaModFix/>
          </a:blip>
          <a:srcRect/>
          <a:stretch/>
        </p:blipFill>
        <p:spPr>
          <a:xfrm>
            <a:off x="4929943" y="1740469"/>
            <a:ext cx="2168632" cy="255875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pic>
        <p:nvPicPr>
          <p:cNvPr id="1156" name="Google Shape;1156;p65" descr="A yellow and blue light bulb&#10;&#10;Description automatically generated"/>
          <p:cNvPicPr preferRelativeResize="0"/>
          <p:nvPr/>
        </p:nvPicPr>
        <p:blipFill rotWithShape="1">
          <a:blip r:embed="rId3">
            <a:alphaModFix/>
          </a:blip>
          <a:srcRect/>
          <a:stretch/>
        </p:blipFill>
        <p:spPr>
          <a:xfrm>
            <a:off x="9652001" y="1194971"/>
            <a:ext cx="2539999" cy="2558013"/>
          </a:xfrm>
          <a:prstGeom prst="rect">
            <a:avLst/>
          </a:prstGeom>
          <a:noFill/>
          <a:ln>
            <a:noFill/>
          </a:ln>
        </p:spPr>
      </p:pic>
      <p:sp>
        <p:nvSpPr>
          <p:cNvPr id="1157" name="Google Shape;1157;p65"/>
          <p:cNvSpPr txBox="1">
            <a:spLocks noGrp="1"/>
          </p:cNvSpPr>
          <p:nvPr>
            <p:ph type="title"/>
          </p:nvPr>
        </p:nvSpPr>
        <p:spPr>
          <a:xfrm>
            <a:off x="1090800" y="914400"/>
            <a:ext cx="8921621" cy="61733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Let’s put it into practice</a:t>
            </a:r>
            <a:endParaRPr sz="3400" dirty="0">
              <a:solidFill>
                <a:srgbClr val="12263F"/>
              </a:solidFill>
            </a:endParaRPr>
          </a:p>
        </p:txBody>
      </p:sp>
      <p:sp>
        <p:nvSpPr>
          <p:cNvPr id="1158" name="Google Shape;1158;p65"/>
          <p:cNvSpPr txBox="1"/>
          <p:nvPr/>
        </p:nvSpPr>
        <p:spPr>
          <a:xfrm>
            <a:off x="1823186" y="2944767"/>
            <a:ext cx="8189235" cy="253915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EC6D18"/>
                </a:solidFill>
                <a:effectLst/>
                <a:uLnTx/>
                <a:uFillTx/>
                <a:latin typeface="Arial"/>
                <a:ea typeface="Arial"/>
                <a:cs typeface="Arial"/>
                <a:sym typeface="Arial"/>
              </a:rPr>
              <a:t>What to do:</a:t>
            </a:r>
            <a:endParaRPr kumimoji="0" sz="2400" b="0" i="0" u="none" strike="noStrike" kern="0" cap="none" spc="0" normalizeH="0" baseline="0" noProof="0" dirty="0">
              <a:ln>
                <a:noFill/>
              </a:ln>
              <a:solidFill>
                <a:srgbClr val="EC6D18"/>
              </a:solidFill>
              <a:effectLst/>
              <a:uLnTx/>
              <a:uFillTx/>
              <a:latin typeface="Arial"/>
              <a:ea typeface="Arial"/>
              <a:cs typeface="Arial"/>
              <a:sym typeface="Arial"/>
            </a:endParaRPr>
          </a:p>
          <a:p>
            <a:pPr marL="285750" marR="0" lvl="0" indent="-285750" algn="l" defTabSz="914400" rtl="0" eaLnBrk="1" fontAlgn="auto" latinLnBrk="0" hangingPunct="1">
              <a:lnSpc>
                <a:spcPct val="100000"/>
              </a:lnSpc>
              <a:spcBef>
                <a:spcPts val="12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Read your group’s scenario (in section 3 of your activity pack)</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6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Discuss whether there are signs of abuse and, if so, what kind</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6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Write down your thoughts in section 3 of your activity pack</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6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If you have time, look at the other scenario too</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59" name="Google Shape;1159;p65"/>
          <p:cNvSpPr/>
          <p:nvPr/>
        </p:nvSpPr>
        <p:spPr>
          <a:xfrm>
            <a:off x="1823186" y="2104646"/>
            <a:ext cx="3876895" cy="369332"/>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EC6D18"/>
                </a:solidFill>
                <a:effectLst/>
                <a:uLnTx/>
                <a:uFillTx/>
                <a:latin typeface="Arial"/>
                <a:ea typeface="Arial"/>
                <a:cs typeface="Arial"/>
                <a:sym typeface="Arial"/>
              </a:rPr>
              <a:t>Time for activity: </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5 minutes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60" name="Google Shape;1160;p65"/>
          <p:cNvSpPr txBox="1">
            <a:spLocks noGrp="1"/>
          </p:cNvSpPr>
          <p:nvPr>
            <p:ph type="body" idx="1"/>
          </p:nvPr>
        </p:nvSpPr>
        <p:spPr>
          <a:xfrm>
            <a:off x="10224618" y="365760"/>
            <a:ext cx="1583026" cy="45932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12263F"/>
              </a:buClr>
              <a:buSzPts val="1800"/>
              <a:buFont typeface="Arial"/>
              <a:buNone/>
            </a:pPr>
            <a:r>
              <a:rPr lang="en-GB" sz="1800" b="1" i="0" u="none" strike="noStrike" cap="none" dirty="0">
                <a:solidFill>
                  <a:srgbClr val="12263F"/>
                </a:solidFill>
                <a:latin typeface="Arial"/>
                <a:ea typeface="Arial"/>
                <a:cs typeface="Arial"/>
                <a:sym typeface="Arial"/>
              </a:rPr>
              <a:t>Practical activity</a:t>
            </a:r>
            <a:endParaRPr dirty="0"/>
          </a:p>
        </p:txBody>
      </p:sp>
      <p:pic>
        <p:nvPicPr>
          <p:cNvPr id="1161" name="Google Shape;1161;p65" descr="A yellow square with a clock on it&#10;&#10;Description automatically generated"/>
          <p:cNvPicPr preferRelativeResize="0"/>
          <p:nvPr/>
        </p:nvPicPr>
        <p:blipFill rotWithShape="1">
          <a:blip r:embed="rId4">
            <a:alphaModFix/>
          </a:blip>
          <a:srcRect/>
          <a:stretch/>
        </p:blipFill>
        <p:spPr>
          <a:xfrm>
            <a:off x="1107733" y="1887989"/>
            <a:ext cx="621715" cy="617337"/>
          </a:xfrm>
          <a:prstGeom prst="rect">
            <a:avLst/>
          </a:prstGeom>
          <a:noFill/>
          <a:ln>
            <a:noFill/>
          </a:ln>
        </p:spPr>
      </p:pic>
      <p:pic>
        <p:nvPicPr>
          <p:cNvPr id="1162" name="Google Shape;1162;p65" descr="A yellow and black logo&#10;&#10;Description automatically generated with medium confidence"/>
          <p:cNvPicPr preferRelativeResize="0"/>
          <p:nvPr/>
        </p:nvPicPr>
        <p:blipFill rotWithShape="1">
          <a:blip r:embed="rId5">
            <a:alphaModFix/>
          </a:blip>
          <a:srcRect/>
          <a:stretch/>
        </p:blipFill>
        <p:spPr>
          <a:xfrm>
            <a:off x="1129989" y="2861578"/>
            <a:ext cx="638648" cy="643177"/>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lt2">
            <a:alpha val="81960"/>
          </a:schemeClr>
        </a:solidFill>
        <a:effectLst/>
      </p:bgPr>
    </p:bg>
    <p:spTree>
      <p:nvGrpSpPr>
        <p:cNvPr id="1" name="Shape 1021"/>
        <p:cNvGrpSpPr/>
        <p:nvPr/>
      </p:nvGrpSpPr>
      <p:grpSpPr>
        <a:xfrm>
          <a:off x="0" y="0"/>
          <a:ext cx="0" cy="0"/>
          <a:chOff x="0" y="0"/>
          <a:chExt cx="0" cy="0"/>
        </a:xfrm>
      </p:grpSpPr>
      <p:sp>
        <p:nvSpPr>
          <p:cNvPr id="1022" name="Google Shape;1022;p67"/>
          <p:cNvSpPr txBox="1">
            <a:spLocks noGrp="1"/>
          </p:cNvSpPr>
          <p:nvPr>
            <p:ph type="title"/>
          </p:nvPr>
        </p:nvSpPr>
        <p:spPr>
          <a:xfrm>
            <a:off x="998203" y="912583"/>
            <a:ext cx="8921621" cy="61733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Let’s put it into practice</a:t>
            </a:r>
            <a:endParaRPr sz="3400" dirty="0">
              <a:solidFill>
                <a:srgbClr val="12263F"/>
              </a:solidFill>
            </a:endParaRPr>
          </a:p>
        </p:txBody>
      </p:sp>
      <p:sp>
        <p:nvSpPr>
          <p:cNvPr id="1023" name="Google Shape;1023;p67"/>
          <p:cNvSpPr txBox="1">
            <a:spLocks noGrp="1"/>
          </p:cNvSpPr>
          <p:nvPr>
            <p:ph type="body" idx="1"/>
          </p:nvPr>
        </p:nvSpPr>
        <p:spPr>
          <a:xfrm>
            <a:off x="10224618" y="365760"/>
            <a:ext cx="1583026" cy="459326"/>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12263F"/>
              </a:buClr>
              <a:buSzPts val="1800"/>
              <a:buFont typeface="Arial"/>
              <a:buNone/>
            </a:pPr>
            <a:r>
              <a:rPr lang="en-GB" sz="1800" b="1" i="0" u="none" strike="noStrike" cap="none" dirty="0">
                <a:solidFill>
                  <a:srgbClr val="12263F"/>
                </a:solidFill>
                <a:latin typeface="Arial"/>
                <a:ea typeface="Arial"/>
                <a:cs typeface="Arial"/>
                <a:sym typeface="Arial"/>
              </a:rPr>
              <a:t>Practical activity</a:t>
            </a:r>
            <a:endParaRPr dirty="0"/>
          </a:p>
        </p:txBody>
      </p:sp>
      <p:sp>
        <p:nvSpPr>
          <p:cNvPr id="1024" name="Google Shape;1024;p67"/>
          <p:cNvSpPr/>
          <p:nvPr/>
        </p:nvSpPr>
        <p:spPr>
          <a:xfrm>
            <a:off x="1036627" y="5089638"/>
            <a:ext cx="10017442" cy="804979"/>
          </a:xfrm>
          <a:prstGeom prst="roundRect">
            <a:avLst>
              <a:gd name="adj" fmla="val 16667"/>
            </a:avLst>
          </a:prstGeom>
          <a:solidFill>
            <a:srgbClr val="FFCD00">
              <a:alpha val="5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1025" name="Google Shape;1025;p67"/>
          <p:cNvSpPr/>
          <p:nvPr/>
        </p:nvSpPr>
        <p:spPr>
          <a:xfrm>
            <a:off x="1185712" y="5167895"/>
            <a:ext cx="9607482" cy="61555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We can all spot possible signs of abuse. You should always report these to the DSL who will investigate further.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026" name="Google Shape;1026;p67" descr="A child sitting at a desk&#10;&#10;AI-generated content may be incorrect."/>
          <p:cNvPicPr preferRelativeResize="0"/>
          <p:nvPr/>
        </p:nvPicPr>
        <p:blipFill rotWithShape="1">
          <a:blip r:embed="rId3">
            <a:alphaModFix/>
          </a:blip>
          <a:srcRect t="25812" r="8854" b="21182"/>
          <a:stretch/>
        </p:blipFill>
        <p:spPr>
          <a:xfrm>
            <a:off x="620535" y="2157059"/>
            <a:ext cx="2618559" cy="2154260"/>
          </a:xfrm>
          <a:prstGeom prst="rect">
            <a:avLst/>
          </a:prstGeom>
          <a:noFill/>
          <a:ln>
            <a:noFill/>
          </a:ln>
        </p:spPr>
      </p:pic>
      <p:sp>
        <p:nvSpPr>
          <p:cNvPr id="1027" name="Google Shape;1027;p67"/>
          <p:cNvSpPr/>
          <p:nvPr/>
        </p:nvSpPr>
        <p:spPr>
          <a:xfrm>
            <a:off x="3332180" y="2605623"/>
            <a:ext cx="2485654" cy="1408312"/>
          </a:xfrm>
          <a:prstGeom prst="roundRect">
            <a:avLst>
              <a:gd name="adj" fmla="val 8308"/>
            </a:avLst>
          </a:prstGeom>
          <a:solidFill>
            <a:schemeClr val="lt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Jannik:</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Signs of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emotional</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and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physical abuse</a:t>
            </a:r>
            <a:endParaRPr kumimoji="0" sz="2000" b="1"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1028" name="Google Shape;1028;p67" descr="A child sitting at a desk&#10;&#10;AI-generated content may be incorrect."/>
          <p:cNvPicPr preferRelativeResize="0"/>
          <p:nvPr/>
        </p:nvPicPr>
        <p:blipFill rotWithShape="1">
          <a:blip r:embed="rId4">
            <a:alphaModFix/>
          </a:blip>
          <a:srcRect l="10446" t="22335" r="8378" b="24671"/>
          <a:stretch/>
        </p:blipFill>
        <p:spPr>
          <a:xfrm>
            <a:off x="6374167" y="2157060"/>
            <a:ext cx="2332707" cy="2154260"/>
          </a:xfrm>
          <a:prstGeom prst="rect">
            <a:avLst/>
          </a:prstGeom>
          <a:noFill/>
          <a:ln>
            <a:noFill/>
          </a:ln>
        </p:spPr>
      </p:pic>
      <p:sp>
        <p:nvSpPr>
          <p:cNvPr id="1029" name="Google Shape;1029;p67"/>
          <p:cNvSpPr/>
          <p:nvPr/>
        </p:nvSpPr>
        <p:spPr>
          <a:xfrm>
            <a:off x="8756468" y="2696702"/>
            <a:ext cx="2511906" cy="1193016"/>
          </a:xfrm>
          <a:prstGeom prst="roundRect">
            <a:avLst>
              <a:gd name="adj" fmla="val 8308"/>
            </a:avLst>
          </a:prstGeom>
          <a:solidFill>
            <a:schemeClr val="lt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Sofi:</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Signs of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neglect</a:t>
            </a: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180"/>
        <p:cNvGrpSpPr/>
        <p:nvPr/>
      </p:nvGrpSpPr>
      <p:grpSpPr>
        <a:xfrm>
          <a:off x="0" y="0"/>
          <a:ext cx="0" cy="0"/>
          <a:chOff x="0" y="0"/>
          <a:chExt cx="0" cy="0"/>
        </a:xfrm>
      </p:grpSpPr>
      <p:sp>
        <p:nvSpPr>
          <p:cNvPr id="1181" name="Google Shape;1181;p67"/>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182" name="Google Shape;1182;p67"/>
          <p:cNvSpPr txBox="1"/>
          <p:nvPr/>
        </p:nvSpPr>
        <p:spPr>
          <a:xfrm>
            <a:off x="673606" y="1553908"/>
            <a:ext cx="8770839" cy="2860844"/>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The 4 main types of abuse are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neglect</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physical abuse,</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emotional abuse </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and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sexual abuse</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In most cases, multiple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issues will overlap </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with each other</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Abuse also takes place online, in multiple different ways, with new platforms and tools (such as AI) being used</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The crucial thing is to be able to spot that something might be wrong – and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act on it </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by reporting your concerns</a:t>
            </a:r>
            <a:endParaRPr kumimoji="0" sz="24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183" name="Google Shape;1183;p67"/>
          <p:cNvSpPr txBox="1">
            <a:spLocks noGrp="1"/>
          </p:cNvSpPr>
          <p:nvPr>
            <p:ph type="title"/>
          </p:nvPr>
        </p:nvSpPr>
        <p:spPr>
          <a:xfrm>
            <a:off x="1021657" y="489257"/>
            <a:ext cx="10515600" cy="67225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400"/>
              <a:buFont typeface="Arial"/>
              <a:buNone/>
            </a:pPr>
            <a:r>
              <a:rPr lang="en-GB" sz="3400" dirty="0">
                <a:solidFill>
                  <a:srgbClr val="12263F"/>
                </a:solidFill>
              </a:rPr>
              <a:t>Key points about the 4 main types of abuse</a:t>
            </a:r>
            <a:endParaRPr sz="3400" dirty="0">
              <a:solidFill>
                <a:srgbClr val="12263F"/>
              </a:solidFill>
            </a:endParaRPr>
          </a:p>
        </p:txBody>
      </p:sp>
      <p:sp>
        <p:nvSpPr>
          <p:cNvPr id="1184" name="Google Shape;1184;p67"/>
          <p:cNvSpPr/>
          <p:nvPr/>
        </p:nvSpPr>
        <p:spPr>
          <a:xfrm>
            <a:off x="9562010" y="1508300"/>
            <a:ext cx="2103450" cy="2200532"/>
          </a:xfrm>
          <a:prstGeom prst="rect">
            <a:avLst/>
          </a:prstGeom>
          <a:solidFill>
            <a:srgbClr val="FFFFFF"/>
          </a:solid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89"/>
        <p:cNvGrpSpPr/>
        <p:nvPr/>
      </p:nvGrpSpPr>
      <p:grpSpPr>
        <a:xfrm>
          <a:off x="0" y="0"/>
          <a:ext cx="0" cy="0"/>
          <a:chOff x="0" y="0"/>
          <a:chExt cx="0" cy="0"/>
        </a:xfrm>
      </p:grpSpPr>
      <p:sp>
        <p:nvSpPr>
          <p:cNvPr id="1190" name="Google Shape;1190;p68"/>
          <p:cNvSpPr/>
          <p:nvPr/>
        </p:nvSpPr>
        <p:spPr>
          <a:xfrm>
            <a:off x="1871663" y="1643937"/>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191" name="Google Shape;1191;p68"/>
          <p:cNvSpPr/>
          <p:nvPr/>
        </p:nvSpPr>
        <p:spPr>
          <a:xfrm>
            <a:off x="2450124" y="2592528"/>
            <a:ext cx="6125780" cy="1952591"/>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How to spot the signs of poor mental health and support pupils who are struggling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192" name="Google Shape;1192;p68"/>
          <p:cNvPicPr preferRelativeResize="0"/>
          <p:nvPr/>
        </p:nvPicPr>
        <p:blipFill rotWithShape="1">
          <a:blip r:embed="rId3">
            <a:alphaModFix/>
          </a:blip>
          <a:srcRect/>
          <a:stretch/>
        </p:blipFill>
        <p:spPr>
          <a:xfrm>
            <a:off x="8557029" y="1905297"/>
            <a:ext cx="1288638" cy="3100387"/>
          </a:xfrm>
          <a:prstGeom prst="rect">
            <a:avLst/>
          </a:prstGeom>
          <a:noFill/>
          <a:ln>
            <a:noFill/>
          </a:ln>
        </p:spPr>
      </p:pic>
      <p:grpSp>
        <p:nvGrpSpPr>
          <p:cNvPr id="1193" name="Google Shape;1193;p68"/>
          <p:cNvGrpSpPr/>
          <p:nvPr/>
        </p:nvGrpSpPr>
        <p:grpSpPr>
          <a:xfrm>
            <a:off x="442426" y="311391"/>
            <a:ext cx="410503" cy="3202573"/>
            <a:chOff x="1327928" y="344887"/>
            <a:chExt cx="425700" cy="3321135"/>
          </a:xfrm>
        </p:grpSpPr>
        <p:sp>
          <p:nvSpPr>
            <p:cNvPr id="1194" name="Google Shape;1194;p68"/>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95" name="Google Shape;1195;p68"/>
            <p:cNvSpPr/>
            <p:nvPr/>
          </p:nvSpPr>
          <p:spPr>
            <a:xfrm rot="5400000">
              <a:off x="1231218" y="99167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96" name="Google Shape;1196;p68"/>
            <p:cNvSpPr/>
            <p:nvPr/>
          </p:nvSpPr>
          <p:spPr>
            <a:xfrm rot="5400000">
              <a:off x="1231218" y="154175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97" name="Google Shape;1197;p68"/>
            <p:cNvSpPr/>
            <p:nvPr/>
          </p:nvSpPr>
          <p:spPr>
            <a:xfrm rot="5400000">
              <a:off x="1231218" y="209183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98" name="Google Shape;1198;p68"/>
            <p:cNvSpPr/>
            <p:nvPr/>
          </p:nvSpPr>
          <p:spPr>
            <a:xfrm rot="5400000">
              <a:off x="1231218" y="2622859"/>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99" name="Google Shape;1199;p68"/>
            <p:cNvSpPr/>
            <p:nvPr/>
          </p:nvSpPr>
          <p:spPr>
            <a:xfrm rot="5400000">
              <a:off x="1231218" y="3143612"/>
              <a:ext cx="619120" cy="425700"/>
            </a:xfrm>
            <a:prstGeom prst="chevron">
              <a:avLst>
                <a:gd name="adj" fmla="val 50000"/>
              </a:avLst>
            </a:prstGeom>
            <a:solidFill>
              <a:srgbClr val="F2F2F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1200" name="Google Shape;1200;p68"/>
          <p:cNvSpPr txBox="1"/>
          <p:nvPr/>
        </p:nvSpPr>
        <p:spPr>
          <a:xfrm>
            <a:off x="1109602"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Section 6</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206" name="Google Shape;1206;p69"/>
          <p:cNvSpPr txBox="1">
            <a:spLocks noGrp="1"/>
          </p:cNvSpPr>
          <p:nvPr>
            <p:ph type="title"/>
          </p:nvPr>
        </p:nvSpPr>
        <p:spPr>
          <a:xfrm>
            <a:off x="1036131" y="122626"/>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t>Mental health</a:t>
            </a:r>
            <a:endParaRPr sz="3200" dirty="0"/>
          </a:p>
        </p:txBody>
      </p:sp>
      <p:sp>
        <p:nvSpPr>
          <p:cNvPr id="1207" name="Google Shape;1207;p69"/>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208" name="Google Shape;1208;p69"/>
          <p:cNvSpPr txBox="1"/>
          <p:nvPr/>
        </p:nvSpPr>
        <p:spPr>
          <a:xfrm>
            <a:off x="464922" y="1326286"/>
            <a:ext cx="10195763" cy="4808421"/>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Everyone has mental health, just like we all have physical health</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Mental health is a state of mental wellbeing that lets people: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09" name="Google Shape;1209;p69"/>
          <p:cNvSpPr/>
          <p:nvPr/>
        </p:nvSpPr>
        <p:spPr>
          <a:xfrm>
            <a:off x="1462269" y="2858621"/>
            <a:ext cx="1851949" cy="3067291"/>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Cope with the stresses of life</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210" name="Google Shape;1210;p69"/>
          <p:cNvSpPr/>
          <p:nvPr/>
        </p:nvSpPr>
        <p:spPr>
          <a:xfrm>
            <a:off x="3645050" y="2858620"/>
            <a:ext cx="1851949" cy="3067291"/>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Realise their abilities</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211" name="Google Shape;1211;p69"/>
          <p:cNvSpPr/>
          <p:nvPr/>
        </p:nvSpPr>
        <p:spPr>
          <a:xfrm>
            <a:off x="5880870" y="2858619"/>
            <a:ext cx="1851949" cy="3067291"/>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Learn well and work well</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212" name="Google Shape;1212;p69"/>
          <p:cNvSpPr/>
          <p:nvPr/>
        </p:nvSpPr>
        <p:spPr>
          <a:xfrm>
            <a:off x="8097847" y="2858621"/>
            <a:ext cx="1851949" cy="3067291"/>
          </a:xfrm>
          <a:prstGeom prst="roundRect">
            <a:avLst>
              <a:gd name="adj" fmla="val 16667"/>
            </a:avLst>
          </a:prstGeom>
          <a:solidFill>
            <a:srgbClr val="F2F2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Contribute to their communities</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1213" name="Google Shape;1213;p69" descr="A yellow circle with a blue and black hand in a gesture&#10;&#10;AI-generated content may be incorrect."/>
          <p:cNvPicPr preferRelativeResize="0"/>
          <p:nvPr/>
        </p:nvPicPr>
        <p:blipFill rotWithShape="1">
          <a:blip r:embed="rId3">
            <a:alphaModFix/>
          </a:blip>
          <a:srcRect l="12324" t="23526" r="11451" b="29118"/>
          <a:stretch/>
        </p:blipFill>
        <p:spPr>
          <a:xfrm>
            <a:off x="8258429" y="2995145"/>
            <a:ext cx="1460424" cy="1283514"/>
          </a:xfrm>
          <a:prstGeom prst="rect">
            <a:avLst/>
          </a:prstGeom>
          <a:noFill/>
          <a:ln>
            <a:noFill/>
          </a:ln>
        </p:spPr>
      </p:pic>
      <p:pic>
        <p:nvPicPr>
          <p:cNvPr id="1214" name="Google Shape;1214;p69" descr="A yellow circle with a blue brain in it&#10;&#10;AI-generated content may be incorrect."/>
          <p:cNvPicPr preferRelativeResize="0"/>
          <p:nvPr/>
        </p:nvPicPr>
        <p:blipFill rotWithShape="1">
          <a:blip r:embed="rId4">
            <a:alphaModFix/>
          </a:blip>
          <a:srcRect l="1" t="23319" r="16271" b="27811"/>
          <a:stretch/>
        </p:blipFill>
        <p:spPr>
          <a:xfrm>
            <a:off x="5880870" y="2995145"/>
            <a:ext cx="1605409" cy="1325563"/>
          </a:xfrm>
          <a:prstGeom prst="rect">
            <a:avLst/>
          </a:prstGeom>
          <a:noFill/>
          <a:ln>
            <a:noFill/>
          </a:ln>
        </p:spPr>
      </p:pic>
      <p:pic>
        <p:nvPicPr>
          <p:cNvPr id="1215" name="Google Shape;1215;p69" descr="A yellow circle with a star on it&#10;&#10;AI-generated content may be incorrect."/>
          <p:cNvPicPr preferRelativeResize="0"/>
          <p:nvPr/>
        </p:nvPicPr>
        <p:blipFill rotWithShape="1">
          <a:blip r:embed="rId5">
            <a:alphaModFix/>
          </a:blip>
          <a:srcRect t="23265" r="9691" b="28473"/>
          <a:stretch/>
        </p:blipFill>
        <p:spPr>
          <a:xfrm>
            <a:off x="3645050" y="2974120"/>
            <a:ext cx="1753394" cy="1325563"/>
          </a:xfrm>
          <a:prstGeom prst="rect">
            <a:avLst/>
          </a:prstGeom>
          <a:noFill/>
          <a:ln>
            <a:noFill/>
          </a:ln>
        </p:spPr>
      </p:pic>
      <p:pic>
        <p:nvPicPr>
          <p:cNvPr id="1216" name="Google Shape;1216;p69" descr="A yellow circle with a black background and a blue scale&#10;&#10;AI-generated content may be incorrect."/>
          <p:cNvPicPr preferRelativeResize="0"/>
          <p:nvPr/>
        </p:nvPicPr>
        <p:blipFill rotWithShape="1">
          <a:blip r:embed="rId6">
            <a:alphaModFix/>
          </a:blip>
          <a:srcRect t="22826" r="6208" b="31083"/>
          <a:stretch/>
        </p:blipFill>
        <p:spPr>
          <a:xfrm>
            <a:off x="1462269" y="2995145"/>
            <a:ext cx="1749120" cy="1215908"/>
          </a:xfrm>
          <a:prstGeom prst="rect">
            <a:avLst/>
          </a:prstGeom>
          <a:noFill/>
          <a:ln>
            <a:noFill/>
          </a:ln>
        </p:spPr>
      </p:pic>
      <p:sp>
        <p:nvSpPr>
          <p:cNvPr id="1217" name="Google Shape;1217;p69"/>
          <p:cNvSpPr/>
          <p:nvPr/>
        </p:nvSpPr>
        <p:spPr>
          <a:xfrm>
            <a:off x="464922" y="415448"/>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0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222"/>
        <p:cNvGrpSpPr/>
        <p:nvPr/>
      </p:nvGrpSpPr>
      <p:grpSpPr>
        <a:xfrm>
          <a:off x="0" y="0"/>
          <a:ext cx="0" cy="0"/>
          <a:chOff x="0" y="0"/>
          <a:chExt cx="0" cy="0"/>
        </a:xfrm>
      </p:grpSpPr>
      <p:sp>
        <p:nvSpPr>
          <p:cNvPr id="1223" name="Google Shape;1223;p70"/>
          <p:cNvSpPr txBox="1">
            <a:spLocks noGrp="1"/>
          </p:cNvSpPr>
          <p:nvPr>
            <p:ph type="title"/>
          </p:nvPr>
        </p:nvSpPr>
        <p:spPr>
          <a:xfrm>
            <a:off x="623656" y="419931"/>
            <a:ext cx="10515600" cy="83678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t>Mental health is everyone’s responsibility</a:t>
            </a:r>
            <a:endParaRPr sz="3200" dirty="0"/>
          </a:p>
        </p:txBody>
      </p:sp>
      <p:sp>
        <p:nvSpPr>
          <p:cNvPr id="1224" name="Google Shape;1224;p70"/>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225" name="Google Shape;1225;p70"/>
          <p:cNvSpPr txBox="1"/>
          <p:nvPr/>
        </p:nvSpPr>
        <p:spPr>
          <a:xfrm>
            <a:off x="623656" y="1148766"/>
            <a:ext cx="9987419" cy="4808421"/>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We all have a responsibility to safeguard children</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This includes: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Preventing impairment of children’s mental and physical health or development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Taking action to enable all children to have the best outcomes</a:t>
            </a:r>
            <a:endParaRPr kumimoji="0" sz="2400" b="0"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The quicker we spot the signs of poor mental health, and then act </a:t>
            </a: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on them, the quicker pupils can get the help and support they need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26" name="Google Shape;1226;p70"/>
          <p:cNvSpPr/>
          <p:nvPr/>
        </p:nvSpPr>
        <p:spPr>
          <a:xfrm>
            <a:off x="1096837" y="5572118"/>
            <a:ext cx="9514238" cy="53122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Remember: </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it’s not our job to diagnose, but to spot the signs and report them</a:t>
            </a: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1227" name="Google Shape;1227;p70" descr="A yellow circle with a blue and black hand in a gesture&#10;&#10;AI-generated content may be incorrect."/>
          <p:cNvPicPr preferRelativeResize="0"/>
          <p:nvPr/>
        </p:nvPicPr>
        <p:blipFill rotWithShape="1">
          <a:blip r:embed="rId3">
            <a:alphaModFix/>
          </a:blip>
          <a:srcRect l="12324" t="23526" r="11451" b="29118"/>
          <a:stretch/>
        </p:blipFill>
        <p:spPr>
          <a:xfrm>
            <a:off x="9962628" y="465799"/>
            <a:ext cx="1799852" cy="15818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232"/>
        <p:cNvGrpSpPr/>
        <p:nvPr/>
      </p:nvGrpSpPr>
      <p:grpSpPr>
        <a:xfrm>
          <a:off x="0" y="0"/>
          <a:ext cx="0" cy="0"/>
          <a:chOff x="0" y="0"/>
          <a:chExt cx="0" cy="0"/>
        </a:xfrm>
      </p:grpSpPr>
      <p:sp>
        <p:nvSpPr>
          <p:cNvPr id="1233" name="Google Shape;1233;p71"/>
          <p:cNvSpPr/>
          <p:nvPr/>
        </p:nvSpPr>
        <p:spPr>
          <a:xfrm>
            <a:off x="967410" y="5147477"/>
            <a:ext cx="10215836" cy="880639"/>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234" name="Google Shape;1234;p71"/>
          <p:cNvSpPr txBox="1">
            <a:spLocks noGrp="1"/>
          </p:cNvSpPr>
          <p:nvPr>
            <p:ph type="title"/>
          </p:nvPr>
        </p:nvSpPr>
        <p:spPr>
          <a:xfrm>
            <a:off x="623656" y="419931"/>
            <a:ext cx="10515600" cy="83678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t>Mental health and safeguarding concerns</a:t>
            </a:r>
            <a:endParaRPr sz="3200" dirty="0"/>
          </a:p>
        </p:txBody>
      </p:sp>
      <p:sp>
        <p:nvSpPr>
          <p:cNvPr id="1235" name="Google Shape;1235;p71"/>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236" name="Google Shape;1236;p71"/>
          <p:cNvSpPr txBox="1"/>
          <p:nvPr/>
        </p:nvSpPr>
        <p:spPr>
          <a:xfrm>
            <a:off x="623656" y="1169918"/>
            <a:ext cx="9987419" cy="2344839"/>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Mental health problems can sometimes develop into safeguarding concerns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This could include: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Self-harm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Suicidal ideation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Risk of suicide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They could also be an indicator that a child has suffered or is at risk of suffering abuse, neglect or exploitation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1"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16764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1237" name="Google Shape;1237;p71" descr="A yellow circle with a blue brain in it&#10;&#10;AI-generated content may be incorrect."/>
          <p:cNvPicPr preferRelativeResize="0"/>
          <p:nvPr/>
        </p:nvPicPr>
        <p:blipFill rotWithShape="1">
          <a:blip r:embed="rId3">
            <a:alphaModFix/>
          </a:blip>
          <a:srcRect l="1" t="23319" r="16271" b="27811"/>
          <a:stretch/>
        </p:blipFill>
        <p:spPr>
          <a:xfrm>
            <a:off x="9864089" y="307285"/>
            <a:ext cx="2089496" cy="1725267"/>
          </a:xfrm>
          <a:prstGeom prst="rect">
            <a:avLst/>
          </a:prstGeom>
          <a:noFill/>
          <a:ln>
            <a:noFill/>
          </a:ln>
        </p:spPr>
      </p:pic>
      <p:sp>
        <p:nvSpPr>
          <p:cNvPr id="1238" name="Google Shape;1238;p71"/>
          <p:cNvSpPr txBox="1"/>
          <p:nvPr/>
        </p:nvSpPr>
        <p:spPr>
          <a:xfrm>
            <a:off x="1067081" y="5187232"/>
            <a:ext cx="9988826"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000000"/>
                </a:solidFill>
                <a:effectLst/>
                <a:uLnTx/>
                <a:uFillTx/>
                <a:latin typeface="Arial"/>
                <a:ea typeface="Arial"/>
                <a:cs typeface="Arial"/>
                <a:sym typeface="Arial"/>
              </a:rPr>
              <a:t>Remember: </a:t>
            </a:r>
            <a:r>
              <a:rPr kumimoji="0" lang="en-GB" sz="2000" b="0" i="0" u="none" strike="noStrike" kern="0" cap="none" spc="0" normalizeH="0" baseline="0" noProof="0" dirty="0">
                <a:ln>
                  <a:noFill/>
                </a:ln>
                <a:solidFill>
                  <a:srgbClr val="000000"/>
                </a:solidFill>
                <a:effectLst/>
                <a:uLnTx/>
                <a:uFillTx/>
                <a:latin typeface="Arial"/>
                <a:ea typeface="Arial"/>
                <a:cs typeface="Arial"/>
                <a:sym typeface="Arial"/>
              </a:rPr>
              <a:t>children may not feel ready or know how to tell someone that they are being abused or neglected</a:t>
            </a:r>
            <a:r>
              <a:rPr kumimoji="0" lang="en-GB" sz="2000" b="1" i="0" u="none" strike="noStrike" kern="0" cap="none" spc="0" normalizeH="0" baseline="0" noProof="0" dirty="0">
                <a:ln>
                  <a:noFill/>
                </a:ln>
                <a:solidFill>
                  <a:srgbClr val="000000"/>
                </a:solidFill>
                <a:effectLst/>
                <a:uLnTx/>
                <a:uFillTx/>
                <a:latin typeface="Arial"/>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sp>
        <p:nvSpPr>
          <p:cNvPr id="1244" name="Google Shape;1244;p72"/>
          <p:cNvSpPr txBox="1">
            <a:spLocks noGrp="1"/>
          </p:cNvSpPr>
          <p:nvPr>
            <p:ph type="title"/>
          </p:nvPr>
        </p:nvSpPr>
        <p:spPr>
          <a:xfrm>
            <a:off x="930771" y="465633"/>
            <a:ext cx="10026780" cy="67014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t>Signs that a child might be struggling</a:t>
            </a:r>
            <a:endParaRPr dirty="0"/>
          </a:p>
        </p:txBody>
      </p:sp>
      <p:sp>
        <p:nvSpPr>
          <p:cNvPr id="1245" name="Google Shape;1245;p72"/>
          <p:cNvSpPr/>
          <p:nvPr/>
        </p:nvSpPr>
        <p:spPr>
          <a:xfrm>
            <a:off x="843559" y="1710423"/>
            <a:ext cx="2272123"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Excessive fears </a:t>
            </a:r>
            <a:b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and worries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46" name="Google Shape;1246;p72"/>
          <p:cNvSpPr/>
          <p:nvPr/>
        </p:nvSpPr>
        <p:spPr>
          <a:xfrm>
            <a:off x="3507614" y="1743980"/>
            <a:ext cx="2272123"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Being hyperactive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47" name="Google Shape;1247;p72"/>
          <p:cNvSpPr/>
          <p:nvPr/>
        </p:nvSpPr>
        <p:spPr>
          <a:xfrm>
            <a:off x="6171669" y="1743980"/>
            <a:ext cx="2272123"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Changes in sleep habits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48" name="Google Shape;1248;p72"/>
          <p:cNvSpPr/>
          <p:nvPr/>
        </p:nvSpPr>
        <p:spPr>
          <a:xfrm>
            <a:off x="8875348" y="1710423"/>
            <a:ext cx="2272123"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Emotional changes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49" name="Google Shape;1249;p72"/>
          <p:cNvSpPr/>
          <p:nvPr/>
        </p:nvSpPr>
        <p:spPr>
          <a:xfrm>
            <a:off x="323290" y="3503488"/>
            <a:ext cx="2455472"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Decline in school attendance, performance </a:t>
            </a:r>
            <a:b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or behaviour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50" name="Google Shape;1250;p72"/>
          <p:cNvSpPr/>
          <p:nvPr/>
        </p:nvSpPr>
        <p:spPr>
          <a:xfrm>
            <a:off x="3012922" y="3489759"/>
            <a:ext cx="2931239"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Loss of interest in friends or favourite activities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51" name="Google Shape;1251;p72"/>
          <p:cNvSpPr/>
          <p:nvPr/>
        </p:nvSpPr>
        <p:spPr>
          <a:xfrm>
            <a:off x="6303709" y="3489759"/>
            <a:ext cx="2931239"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Loss of appetite and weight changes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52" name="Google Shape;1252;p72"/>
          <p:cNvSpPr/>
          <p:nvPr/>
        </p:nvSpPr>
        <p:spPr>
          <a:xfrm>
            <a:off x="9508865" y="3503488"/>
            <a:ext cx="2396048"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Being withdrawn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53" name="Google Shape;1253;p72"/>
          <p:cNvSpPr/>
          <p:nvPr/>
        </p:nvSpPr>
        <p:spPr>
          <a:xfrm>
            <a:off x="944043" y="5045893"/>
            <a:ext cx="2931239"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Being angry or irritable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54" name="Google Shape;1254;p72"/>
          <p:cNvSpPr/>
          <p:nvPr/>
        </p:nvSpPr>
        <p:spPr>
          <a:xfrm>
            <a:off x="4528634" y="5045893"/>
            <a:ext cx="2931239"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Physical changes, such as feeling sick, sweating or shaking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55" name="Google Shape;1255;p72"/>
          <p:cNvSpPr/>
          <p:nvPr/>
        </p:nvSpPr>
        <p:spPr>
          <a:xfrm>
            <a:off x="8113226" y="5045893"/>
            <a:ext cx="2931239" cy="12046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1263F"/>
                </a:solidFill>
                <a:effectLst/>
                <a:uLnTx/>
                <a:uFillTx/>
                <a:latin typeface="Arial"/>
                <a:ea typeface="Arial"/>
                <a:cs typeface="Arial"/>
                <a:sym typeface="Arial"/>
              </a:rPr>
              <a:t>Self-harm</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4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4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5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5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5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5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5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272"/>
        <p:cNvGrpSpPr/>
        <p:nvPr/>
      </p:nvGrpSpPr>
      <p:grpSpPr>
        <a:xfrm>
          <a:off x="0" y="0"/>
          <a:ext cx="0" cy="0"/>
          <a:chOff x="0" y="0"/>
          <a:chExt cx="0" cy="0"/>
        </a:xfrm>
      </p:grpSpPr>
      <p:sp>
        <p:nvSpPr>
          <p:cNvPr id="1274" name="Google Shape;1274;p74"/>
          <p:cNvSpPr/>
          <p:nvPr/>
        </p:nvSpPr>
        <p:spPr>
          <a:xfrm>
            <a:off x="10347743" y="469437"/>
            <a:ext cx="1583026" cy="341362"/>
          </a:xfrm>
          <a:custGeom>
            <a:avLst/>
            <a:gdLst/>
            <a:ahLst/>
            <a:cxnLst/>
            <a:rect l="l" t="t" r="r" b="b"/>
            <a:pathLst>
              <a:path w="5690243" h="4915010" extrusionOk="0">
                <a:moveTo>
                  <a:pt x="2488" y="2531725"/>
                </a:moveTo>
                <a:cubicBezTo>
                  <a:pt x="96409" y="1712821"/>
                  <a:pt x="3062672" y="-36630"/>
                  <a:pt x="4010631" y="584"/>
                </a:cubicBezTo>
                <a:cubicBezTo>
                  <a:pt x="4958590" y="37798"/>
                  <a:pt x="5690243" y="1562625"/>
                  <a:pt x="5690243" y="2755008"/>
                </a:cubicBezTo>
                <a:cubicBezTo>
                  <a:pt x="5690243" y="3947391"/>
                  <a:pt x="4395064" y="4951222"/>
                  <a:pt x="3447105" y="4914008"/>
                </a:cubicBezTo>
                <a:cubicBezTo>
                  <a:pt x="2499146" y="4876794"/>
                  <a:pt x="-91433" y="3350629"/>
                  <a:pt x="2488" y="2531725"/>
                </a:cubicBezTo>
                <a:close/>
              </a:path>
            </a:pathLst>
          </a:cu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75" name="Google Shape;1275;p74"/>
          <p:cNvSpPr txBox="1">
            <a:spLocks noGrp="1"/>
          </p:cNvSpPr>
          <p:nvPr>
            <p:ph type="title"/>
          </p:nvPr>
        </p:nvSpPr>
        <p:spPr>
          <a:xfrm>
            <a:off x="647472" y="331449"/>
            <a:ext cx="8921621" cy="61733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dirty="0"/>
              <a:t>Jamila’s story</a:t>
            </a:r>
            <a:endParaRPr sz="3200" dirty="0">
              <a:solidFill>
                <a:srgbClr val="12263F"/>
              </a:solidFill>
            </a:endParaRPr>
          </a:p>
        </p:txBody>
      </p:sp>
      <p:sp>
        <p:nvSpPr>
          <p:cNvPr id="1276" name="Google Shape;1276;p74"/>
          <p:cNvSpPr txBox="1">
            <a:spLocks noGrp="1"/>
          </p:cNvSpPr>
          <p:nvPr>
            <p:ph type="body" idx="1"/>
          </p:nvPr>
        </p:nvSpPr>
        <p:spPr>
          <a:xfrm>
            <a:off x="10171897" y="375652"/>
            <a:ext cx="1583026" cy="3413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12263F"/>
              </a:buClr>
              <a:buSzPts val="1800"/>
              <a:buNone/>
            </a:pPr>
            <a:r>
              <a:rPr lang="en-GB" dirty="0"/>
              <a:t>Practical activity</a:t>
            </a:r>
            <a:endParaRPr dirty="0"/>
          </a:p>
        </p:txBody>
      </p:sp>
      <p:sp>
        <p:nvSpPr>
          <p:cNvPr id="1277" name="Google Shape;1277;p74"/>
          <p:cNvSpPr txBox="1"/>
          <p:nvPr/>
        </p:nvSpPr>
        <p:spPr>
          <a:xfrm>
            <a:off x="647472" y="1193151"/>
            <a:ext cx="8880191" cy="489364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Signs Jamila might be struggling with her mental health:</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She’s stopped going to her favourite netball club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She’s isolating herself from her friends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She looks exhausted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She’s complaining of feeling sick and shaky before lessons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She’s becoming angry and irritable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She refuses to speak to anyone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211455" algn="l" defTabSz="914400" rtl="0" eaLnBrk="1" fontAlgn="auto" latinLnBrk="0" hangingPunct="1">
              <a:lnSpc>
                <a:spcPct val="100000"/>
              </a:lnSpc>
              <a:spcBef>
                <a:spcPts val="1200"/>
              </a:spcBef>
              <a:spcAft>
                <a:spcPts val="0"/>
              </a:spcAft>
              <a:buClr>
                <a:srgbClr val="000000"/>
              </a:buClr>
              <a:buSzPts val="207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211455" algn="l" defTabSz="914400" rtl="0" eaLnBrk="1" fontAlgn="auto" latinLnBrk="0" hangingPunct="1">
              <a:lnSpc>
                <a:spcPct val="100000"/>
              </a:lnSpc>
              <a:spcBef>
                <a:spcPts val="1200"/>
              </a:spcBef>
              <a:spcAft>
                <a:spcPts val="0"/>
              </a:spcAft>
              <a:buClr>
                <a:srgbClr val="000000"/>
              </a:buClr>
              <a:buSzPts val="207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211455" algn="l" defTabSz="914400" rtl="0" eaLnBrk="1" fontAlgn="auto" latinLnBrk="0" hangingPunct="1">
              <a:lnSpc>
                <a:spcPct val="100000"/>
              </a:lnSpc>
              <a:spcBef>
                <a:spcPts val="1200"/>
              </a:spcBef>
              <a:spcAft>
                <a:spcPts val="0"/>
              </a:spcAft>
              <a:buClr>
                <a:srgbClr val="000000"/>
              </a:buClr>
              <a:buSzPts val="2070"/>
              <a:buFont typeface="Arial"/>
              <a:buNone/>
              <a:tabLst/>
              <a:defRPr/>
            </a:pPr>
            <a:endParaRPr kumimoji="0" sz="1800" b="1"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3" name="Picture 2">
            <a:extLst>
              <a:ext uri="{FF2B5EF4-FFF2-40B4-BE49-F238E27FC236}">
                <a16:creationId xmlns:a16="http://schemas.microsoft.com/office/drawing/2014/main" id="{B9D44D0C-B770-827C-BFC7-F6431F35BD10}"/>
              </a:ext>
            </a:extLst>
          </p:cNvPr>
          <p:cNvPicPr>
            <a:picLocks noChangeAspect="1"/>
          </p:cNvPicPr>
          <p:nvPr/>
        </p:nvPicPr>
        <p:blipFill>
          <a:blip r:embed="rId3"/>
          <a:stretch>
            <a:fillRect/>
          </a:stretch>
        </p:blipFill>
        <p:spPr>
          <a:xfrm>
            <a:off x="7163109" y="3845697"/>
            <a:ext cx="3976147" cy="2241101"/>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272"/>
        <p:cNvGrpSpPr/>
        <p:nvPr/>
      </p:nvGrpSpPr>
      <p:grpSpPr>
        <a:xfrm>
          <a:off x="0" y="0"/>
          <a:ext cx="0" cy="0"/>
          <a:chOff x="0" y="0"/>
          <a:chExt cx="0" cy="0"/>
        </a:xfrm>
      </p:grpSpPr>
      <p:sp>
        <p:nvSpPr>
          <p:cNvPr id="1274" name="Google Shape;1274;p74"/>
          <p:cNvSpPr/>
          <p:nvPr/>
        </p:nvSpPr>
        <p:spPr>
          <a:xfrm>
            <a:off x="10347743" y="469437"/>
            <a:ext cx="1583026" cy="341362"/>
          </a:xfrm>
          <a:custGeom>
            <a:avLst/>
            <a:gdLst/>
            <a:ahLst/>
            <a:cxnLst/>
            <a:rect l="l" t="t" r="r" b="b"/>
            <a:pathLst>
              <a:path w="5690243" h="4915010" extrusionOk="0">
                <a:moveTo>
                  <a:pt x="2488" y="2531725"/>
                </a:moveTo>
                <a:cubicBezTo>
                  <a:pt x="96409" y="1712821"/>
                  <a:pt x="3062672" y="-36630"/>
                  <a:pt x="4010631" y="584"/>
                </a:cubicBezTo>
                <a:cubicBezTo>
                  <a:pt x="4958590" y="37798"/>
                  <a:pt x="5690243" y="1562625"/>
                  <a:pt x="5690243" y="2755008"/>
                </a:cubicBezTo>
                <a:cubicBezTo>
                  <a:pt x="5690243" y="3947391"/>
                  <a:pt x="4395064" y="4951222"/>
                  <a:pt x="3447105" y="4914008"/>
                </a:cubicBezTo>
                <a:cubicBezTo>
                  <a:pt x="2499146" y="4876794"/>
                  <a:pt x="-91433" y="3350629"/>
                  <a:pt x="2488" y="2531725"/>
                </a:cubicBezTo>
                <a:close/>
              </a:path>
            </a:pathLst>
          </a:cu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75" name="Google Shape;1275;p74"/>
          <p:cNvSpPr txBox="1">
            <a:spLocks noGrp="1"/>
          </p:cNvSpPr>
          <p:nvPr>
            <p:ph type="title"/>
          </p:nvPr>
        </p:nvSpPr>
        <p:spPr>
          <a:xfrm>
            <a:off x="647472" y="331449"/>
            <a:ext cx="8921621" cy="61733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dirty="0"/>
              <a:t>Jamila’s story</a:t>
            </a:r>
            <a:endParaRPr sz="3200" dirty="0">
              <a:solidFill>
                <a:srgbClr val="12263F"/>
              </a:solidFill>
            </a:endParaRPr>
          </a:p>
        </p:txBody>
      </p:sp>
      <p:sp>
        <p:nvSpPr>
          <p:cNvPr id="1276" name="Google Shape;1276;p74"/>
          <p:cNvSpPr txBox="1">
            <a:spLocks noGrp="1"/>
          </p:cNvSpPr>
          <p:nvPr>
            <p:ph type="body" idx="1"/>
          </p:nvPr>
        </p:nvSpPr>
        <p:spPr>
          <a:xfrm>
            <a:off x="10171897" y="375652"/>
            <a:ext cx="1583026" cy="3413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12263F"/>
              </a:buClr>
              <a:buSzPts val="1800"/>
              <a:buNone/>
            </a:pPr>
            <a:r>
              <a:rPr lang="en-GB" dirty="0"/>
              <a:t>Practical activity</a:t>
            </a:r>
            <a:endParaRPr dirty="0"/>
          </a:p>
        </p:txBody>
      </p:sp>
      <p:sp>
        <p:nvSpPr>
          <p:cNvPr id="1277" name="Google Shape;1277;p74"/>
          <p:cNvSpPr txBox="1"/>
          <p:nvPr/>
        </p:nvSpPr>
        <p:spPr>
          <a:xfrm>
            <a:off x="647472" y="1323780"/>
            <a:ext cx="8880191" cy="489360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Signs Jamila might be struggling with her mental health:</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cs typeface="Arial"/>
                <a:sym typeface="Arial"/>
              </a:rPr>
              <a:t>She’s stopped going to after-school netball club </a:t>
            </a:r>
            <a:endParaRPr kumimoji="0" lang="en-GB"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cs typeface="Arial"/>
                <a:sym typeface="Arial"/>
              </a:rPr>
              <a:t>She’s isolating herself from her friends</a:t>
            </a:r>
            <a:endParaRPr kumimoji="0" lang="en-GB"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cs typeface="Arial"/>
                <a:sym typeface="Arial"/>
              </a:rPr>
              <a:t>She looks exhausted </a:t>
            </a:r>
            <a:endParaRPr kumimoji="0" lang="en-GB"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cs typeface="Arial"/>
                <a:sym typeface="Arial"/>
              </a:rPr>
              <a:t>She’s complaining of feeling sick and shaky </a:t>
            </a:r>
            <a:endParaRPr kumimoji="0" lang="en-GB"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cs typeface="Arial"/>
                <a:sym typeface="Arial"/>
              </a:rPr>
              <a:t>She’s becoming angry and irritable</a:t>
            </a:r>
            <a:endParaRPr kumimoji="0" lang="en-GB"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cs typeface="Arial"/>
                <a:sym typeface="Arial"/>
              </a:rPr>
              <a:t>She refuses to speak to anyone</a:t>
            </a:r>
            <a:endParaRPr kumimoji="0" lang="en-GB"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211455" algn="l" defTabSz="914400" rtl="0" eaLnBrk="1" fontAlgn="auto" latinLnBrk="0" hangingPunct="1">
              <a:lnSpc>
                <a:spcPct val="100000"/>
              </a:lnSpc>
              <a:spcBef>
                <a:spcPts val="1200"/>
              </a:spcBef>
              <a:spcAft>
                <a:spcPts val="0"/>
              </a:spcAft>
              <a:buClr>
                <a:srgbClr val="000000"/>
              </a:buClr>
              <a:buSzPts val="207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211455" algn="l" defTabSz="914400" rtl="0" eaLnBrk="1" fontAlgn="auto" latinLnBrk="0" hangingPunct="1">
              <a:lnSpc>
                <a:spcPct val="100000"/>
              </a:lnSpc>
              <a:spcBef>
                <a:spcPts val="1200"/>
              </a:spcBef>
              <a:spcAft>
                <a:spcPts val="0"/>
              </a:spcAft>
              <a:buClr>
                <a:srgbClr val="000000"/>
              </a:buClr>
              <a:buSzPts val="207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211455" algn="l" defTabSz="914400" rtl="0" eaLnBrk="1" fontAlgn="auto" latinLnBrk="0" hangingPunct="1">
              <a:lnSpc>
                <a:spcPct val="100000"/>
              </a:lnSpc>
              <a:spcBef>
                <a:spcPts val="1200"/>
              </a:spcBef>
              <a:spcAft>
                <a:spcPts val="0"/>
              </a:spcAft>
              <a:buClr>
                <a:srgbClr val="000000"/>
              </a:buClr>
              <a:buSzPts val="2070"/>
              <a:buFont typeface="Arial"/>
              <a:buNone/>
              <a:tabLst/>
              <a:defRPr/>
            </a:pPr>
            <a:endParaRPr kumimoji="0" sz="1800" b="1"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4" name="Picture 3">
            <a:extLst>
              <a:ext uri="{FF2B5EF4-FFF2-40B4-BE49-F238E27FC236}">
                <a16:creationId xmlns:a16="http://schemas.microsoft.com/office/drawing/2014/main" id="{E97EE023-5A5E-D1B9-7892-3EF115A9089C}"/>
              </a:ext>
            </a:extLst>
          </p:cNvPr>
          <p:cNvPicPr>
            <a:picLocks noChangeAspect="1"/>
          </p:cNvPicPr>
          <p:nvPr/>
        </p:nvPicPr>
        <p:blipFill>
          <a:blip r:embed="rId3"/>
          <a:stretch>
            <a:fillRect/>
          </a:stretch>
        </p:blipFill>
        <p:spPr>
          <a:xfrm>
            <a:off x="7524688" y="3310159"/>
            <a:ext cx="4180114" cy="2354690"/>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282"/>
        <p:cNvGrpSpPr/>
        <p:nvPr/>
      </p:nvGrpSpPr>
      <p:grpSpPr>
        <a:xfrm>
          <a:off x="0" y="0"/>
          <a:ext cx="0" cy="0"/>
          <a:chOff x="0" y="0"/>
          <a:chExt cx="0" cy="0"/>
        </a:xfrm>
      </p:grpSpPr>
      <p:sp>
        <p:nvSpPr>
          <p:cNvPr id="1283" name="Google Shape;1283;p75"/>
          <p:cNvSpPr/>
          <p:nvPr/>
        </p:nvSpPr>
        <p:spPr>
          <a:xfrm>
            <a:off x="10347743" y="469437"/>
            <a:ext cx="1583026" cy="341362"/>
          </a:xfrm>
          <a:custGeom>
            <a:avLst/>
            <a:gdLst/>
            <a:ahLst/>
            <a:cxnLst/>
            <a:rect l="l" t="t" r="r" b="b"/>
            <a:pathLst>
              <a:path w="5690243" h="4915010" extrusionOk="0">
                <a:moveTo>
                  <a:pt x="2488" y="2531725"/>
                </a:moveTo>
                <a:cubicBezTo>
                  <a:pt x="96409" y="1712821"/>
                  <a:pt x="3062672" y="-36630"/>
                  <a:pt x="4010631" y="584"/>
                </a:cubicBezTo>
                <a:cubicBezTo>
                  <a:pt x="4958590" y="37798"/>
                  <a:pt x="5690243" y="1562625"/>
                  <a:pt x="5690243" y="2755008"/>
                </a:cubicBezTo>
                <a:cubicBezTo>
                  <a:pt x="5690243" y="3947391"/>
                  <a:pt x="4395064" y="4951222"/>
                  <a:pt x="3447105" y="4914008"/>
                </a:cubicBezTo>
                <a:cubicBezTo>
                  <a:pt x="2499146" y="4876794"/>
                  <a:pt x="-91433" y="3350629"/>
                  <a:pt x="2488" y="2531725"/>
                </a:cubicBezTo>
                <a:close/>
              </a:path>
            </a:pathLst>
          </a:cu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84" name="Google Shape;1284;p75"/>
          <p:cNvSpPr txBox="1">
            <a:spLocks noGrp="1"/>
          </p:cNvSpPr>
          <p:nvPr>
            <p:ph type="body" idx="1"/>
          </p:nvPr>
        </p:nvSpPr>
        <p:spPr>
          <a:xfrm>
            <a:off x="10171897" y="375652"/>
            <a:ext cx="1583026" cy="3413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12263F"/>
              </a:buClr>
              <a:buSzPts val="1800"/>
              <a:buNone/>
            </a:pPr>
            <a:r>
              <a:rPr lang="en-GB" dirty="0"/>
              <a:t>Practical activity</a:t>
            </a:r>
            <a:endParaRPr dirty="0"/>
          </a:p>
        </p:txBody>
      </p:sp>
      <p:sp>
        <p:nvSpPr>
          <p:cNvPr id="1285" name="Google Shape;1285;p75"/>
          <p:cNvSpPr/>
          <p:nvPr/>
        </p:nvSpPr>
        <p:spPr>
          <a:xfrm>
            <a:off x="1321904" y="5357191"/>
            <a:ext cx="9330360" cy="956827"/>
          </a:xfrm>
          <a:prstGeom prst="roundRect">
            <a:avLst>
              <a:gd name="adj" fmla="val 16667"/>
            </a:avLst>
          </a:prstGeom>
          <a:solidFill>
            <a:schemeClr val="lt1"/>
          </a:solidFill>
          <a:ln w="57150" cap="flat" cmpd="sng">
            <a:solidFill>
              <a:srgbClr val="FFC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Remember</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 some signs might not be linked to mental health and might be signs of abuse, neglect, or exploitation. The most important thing is to report any signs as soon as possible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86" name="Google Shape;1286;p75"/>
          <p:cNvSpPr txBox="1"/>
          <p:nvPr/>
        </p:nvSpPr>
        <p:spPr>
          <a:xfrm>
            <a:off x="473900" y="235313"/>
            <a:ext cx="8921621" cy="617337"/>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Jamila’s story: what should you do now?</a:t>
            </a:r>
            <a:endParaRPr kumimoji="0" sz="32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287" name="Google Shape;1287;p75"/>
          <p:cNvSpPr txBox="1"/>
          <p:nvPr/>
        </p:nvSpPr>
        <p:spPr>
          <a:xfrm>
            <a:off x="473900" y="946435"/>
            <a:ext cx="10891495" cy="4678204"/>
          </a:xfrm>
          <a:prstGeom prst="rect">
            <a:avLst/>
          </a:prstGeom>
          <a:noFill/>
          <a:ln>
            <a:noFill/>
          </a:ln>
        </p:spPr>
        <p:txBody>
          <a:bodyPr spcFirstLastPara="1" wrap="square" lIns="91425" tIns="45700" rIns="91425" bIns="45700" anchor="t" anchorCtr="0">
            <a:spAutoFit/>
          </a:bodyPr>
          <a:lstStyle/>
          <a:p>
            <a:pPr marL="342900" marR="0" lvl="0" indent="-342900" algn="l" defTabSz="914400" rtl="0" eaLnBrk="1" fontAlgn="auto" latinLnBrk="0" hangingPunct="1">
              <a:lnSpc>
                <a:spcPct val="100000"/>
              </a:lnSpc>
              <a:spcBef>
                <a:spcPts val="0"/>
              </a:spcBef>
              <a:spcAft>
                <a:spcPts val="0"/>
              </a:spcAft>
              <a:buClr>
                <a:srgbClr val="12263F"/>
              </a:buClr>
              <a:buSzPts val="2530"/>
              <a:buFont typeface="Arial"/>
              <a:buChar char="•"/>
              <a:tabLst/>
              <a:defRPr/>
            </a:pPr>
            <a:r>
              <a:rPr kumimoji="0" lang="en-GB" sz="2200" b="0" i="0" u="none" strike="noStrike" kern="0" cap="none" spc="0" normalizeH="0" baseline="0" noProof="0" dirty="0">
                <a:ln>
                  <a:noFill/>
                </a:ln>
                <a:solidFill>
                  <a:srgbClr val="12263F"/>
                </a:solidFill>
                <a:effectLst/>
                <a:uLnTx/>
                <a:uFillTx/>
                <a:latin typeface="Arial"/>
                <a:ea typeface="Arial"/>
                <a:cs typeface="Arial"/>
                <a:sym typeface="Arial"/>
              </a:rPr>
              <a:t>If you know Jamila well, you can find a quiet space to talk to her about her recent outbursts of anger and how she’s feeling</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530"/>
              <a:buFont typeface="Arial"/>
              <a:buChar char="•"/>
              <a:tabLst/>
              <a:defRPr/>
            </a:pPr>
            <a:r>
              <a:rPr kumimoji="0" lang="en-GB" sz="2200" b="0" i="0" u="none" strike="noStrike" kern="0" cap="none" spc="0" normalizeH="0" baseline="0" noProof="0" dirty="0">
                <a:ln>
                  <a:noFill/>
                </a:ln>
                <a:solidFill>
                  <a:srgbClr val="12263F"/>
                </a:solidFill>
                <a:effectLst/>
                <a:uLnTx/>
                <a:uFillTx/>
                <a:latin typeface="Arial"/>
                <a:ea typeface="Arial"/>
                <a:cs typeface="Arial"/>
                <a:sym typeface="Arial"/>
              </a:rPr>
              <a:t>Reassure Jamila that you’re going to talk to someone at school, so she can get the help she needs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530"/>
              <a:buFont typeface="Arial"/>
              <a:buChar char="•"/>
              <a:tabLst/>
              <a:defRPr/>
            </a:pPr>
            <a:r>
              <a:rPr kumimoji="0" lang="en-GB" sz="2200" b="0" i="0" u="none" strike="noStrike" kern="0" cap="none" spc="0" normalizeH="0" baseline="0" noProof="0" dirty="0">
                <a:ln>
                  <a:noFill/>
                </a:ln>
                <a:solidFill>
                  <a:srgbClr val="12263F"/>
                </a:solidFill>
                <a:effectLst/>
                <a:uLnTx/>
                <a:uFillTx/>
                <a:latin typeface="Arial"/>
                <a:ea typeface="Arial"/>
                <a:cs typeface="Arial"/>
                <a:sym typeface="Arial"/>
              </a:rPr>
              <a:t>If a child is in immediate danger, </a:t>
            </a:r>
            <a:r>
              <a:rPr kumimoji="0" lang="en-GB" sz="2200" b="0" i="0" u="none" strike="noStrike" kern="0" cap="none" spc="0" normalizeH="0" baseline="0" noProof="0" dirty="0">
                <a:ln>
                  <a:noFill/>
                </a:ln>
                <a:solidFill>
                  <a:srgbClr val="000000"/>
                </a:solidFill>
                <a:effectLst/>
                <a:uLnTx/>
                <a:uFillTx/>
                <a:latin typeface="Arial"/>
                <a:ea typeface="Arial"/>
                <a:cs typeface="Arial"/>
                <a:sym typeface="Arial"/>
              </a:rPr>
              <a:t>call 999 or take them to A&amp;E immediately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0" lvl="1" indent="-342900" algn="l" defTabSz="914400" rtl="0" eaLnBrk="1" fontAlgn="auto" latinLnBrk="0" hangingPunct="1">
              <a:lnSpc>
                <a:spcPct val="100000"/>
              </a:lnSpc>
              <a:spcBef>
                <a:spcPts val="1200"/>
              </a:spcBef>
              <a:spcAft>
                <a:spcPts val="0"/>
              </a:spcAft>
              <a:buClr>
                <a:srgbClr val="000000"/>
              </a:buClr>
              <a:buSzPts val="2530"/>
              <a:buFont typeface="Arial"/>
              <a:buChar char="•"/>
              <a:tabLst/>
              <a:defRPr/>
            </a:pPr>
            <a:r>
              <a:rPr kumimoji="0" lang="en-GB" sz="22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rPr>
              <a:t>Add details of your own emergency procedures, and how to do this</a:t>
            </a:r>
            <a:endParaRPr kumimoji="0" sz="2200" b="0" i="0" u="none" strike="noStrike" kern="0" cap="none" spc="0" normalizeH="0" baseline="0" noProof="0" dirty="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000000"/>
              </a:buClr>
              <a:buSzPts val="2530"/>
              <a:buFont typeface="Arial"/>
              <a:buChar char="•"/>
              <a:tabLst/>
              <a:defRPr/>
            </a:pPr>
            <a:r>
              <a:rPr kumimoji="0" lang="en-GB" sz="2200" b="0" i="0" u="none" strike="noStrike" kern="0" cap="none" spc="0" normalizeH="0" baseline="0" noProof="0" dirty="0">
                <a:ln>
                  <a:noFill/>
                </a:ln>
                <a:solidFill>
                  <a:srgbClr val="000000"/>
                </a:solidFill>
                <a:effectLst/>
                <a:uLnTx/>
                <a:uFillTx/>
                <a:latin typeface="Arial"/>
                <a:ea typeface="Arial"/>
                <a:cs typeface="Arial"/>
                <a:sym typeface="Arial"/>
              </a:rPr>
              <a:t>If a child needs help urgently for their mental health, but it’s not an emergency, use</a:t>
            </a:r>
            <a:r>
              <a:rPr kumimoji="0" lang="en-GB" sz="22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GB" sz="2200" b="0" i="0" u="none" strike="noStrike" kern="0" cap="none" spc="0" normalizeH="0" baseline="0" noProof="0" dirty="0">
                <a:ln>
                  <a:noFill/>
                </a:ln>
                <a:solidFill>
                  <a:srgbClr val="000000"/>
                </a:solidFill>
                <a:effectLst/>
                <a:uLnTx/>
                <a:uFillTx/>
                <a:latin typeface="Arial"/>
                <a:ea typeface="Arial"/>
                <a:cs typeface="Arial"/>
                <a:sym typeface="Arial"/>
              </a:rPr>
              <a:t>NHS 111 online or call 111 and select the mental health option</a:t>
            </a:r>
            <a:endParaRPr kumimoji="0" sz="22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000000"/>
              </a:buClr>
              <a:buSzPts val="2530"/>
              <a:buFont typeface="Arial"/>
              <a:buChar char="•"/>
              <a:tabLst/>
              <a:defRPr/>
            </a:pPr>
            <a:r>
              <a:rPr kumimoji="0" lang="en-GB" sz="2200" b="0" i="0" u="none" strike="noStrike" kern="0" cap="none" spc="0" normalizeH="0" baseline="0" noProof="0" dirty="0">
                <a:ln>
                  <a:noFill/>
                </a:ln>
                <a:solidFill>
                  <a:srgbClr val="000000"/>
                </a:solidFill>
                <a:effectLst/>
                <a:uLnTx/>
                <a:uFillTx/>
                <a:latin typeface="Arial"/>
                <a:ea typeface="Arial"/>
                <a:cs typeface="Arial"/>
                <a:sym typeface="Arial"/>
              </a:rPr>
              <a:t>Any mental health concern that is also a safeguarding concern must</a:t>
            </a:r>
            <a:r>
              <a:rPr kumimoji="0" lang="en-GB" sz="2200" b="1" i="0" u="none" strike="noStrike" kern="0" cap="none" spc="0" normalizeH="0" baseline="0" noProof="0" dirty="0">
                <a:ln>
                  <a:noFill/>
                </a:ln>
                <a:solidFill>
                  <a:srgbClr val="000000"/>
                </a:solidFill>
                <a:effectLst/>
                <a:uLnTx/>
                <a:uFillTx/>
                <a:latin typeface="Arial"/>
                <a:ea typeface="Arial"/>
                <a:cs typeface="Arial"/>
                <a:sym typeface="Arial"/>
              </a:rPr>
              <a:t> be </a:t>
            </a:r>
            <a:r>
              <a:rPr kumimoji="0" lang="en-GB" sz="2200" b="0" i="0" u="none" strike="noStrike" kern="0" cap="none" spc="0" normalizeH="0" baseline="0" noProof="0" dirty="0">
                <a:ln>
                  <a:noFill/>
                </a:ln>
                <a:solidFill>
                  <a:srgbClr val="12263F"/>
                </a:solidFill>
                <a:effectLst/>
                <a:uLnTx/>
                <a:uFillTx/>
                <a:latin typeface="Arial"/>
                <a:ea typeface="Arial"/>
                <a:cs typeface="Arial"/>
                <a:sym typeface="Arial"/>
              </a:rPr>
              <a:t>reported to the DSL or deputy immediately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211455" algn="l" defTabSz="914400" rtl="0" eaLnBrk="1" fontAlgn="auto" latinLnBrk="0" hangingPunct="1">
              <a:lnSpc>
                <a:spcPct val="100000"/>
              </a:lnSpc>
              <a:spcBef>
                <a:spcPts val="1200"/>
              </a:spcBef>
              <a:spcAft>
                <a:spcPts val="0"/>
              </a:spcAft>
              <a:buClr>
                <a:srgbClr val="000000"/>
              </a:buClr>
              <a:buSzPts val="207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F8DCE-075E-ED4F-A68D-A01E2E2D56AC}"/>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EF139056-9BF3-3D36-C4BF-37664EBE2DEE}"/>
              </a:ext>
            </a:extLst>
          </p:cNvPr>
          <p:cNvSpPr/>
          <p:nvPr/>
        </p:nvSpPr>
        <p:spPr>
          <a:xfrm>
            <a:off x="8407068" y="498566"/>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1996F3C-8D1F-7A77-F95B-917E7D5D1004}"/>
              </a:ext>
            </a:extLst>
          </p:cNvPr>
          <p:cNvSpPr/>
          <p:nvPr/>
        </p:nvSpPr>
        <p:spPr>
          <a:xfrm>
            <a:off x="360713" y="1077669"/>
            <a:ext cx="7918266" cy="5784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Calibri"/>
                <a:cs typeface="Calibri"/>
              </a:rPr>
              <a:t>how small — that an adult working in or on behalf of a school may have acted in a way that is inconsistent with the staff code of conduct, including inappropriate conduct outside work, and that does not meet the harm threshold or require a referral to the Local Authority Designated Officer (LADO).</a:t>
            </a:r>
            <a:endParaRPr kumimoji="0" lang="en-US" sz="1800" b="1" i="0" u="none" strike="noStrike" kern="1200" cap="none" spc="0" normalizeH="0" baseline="0" noProof="0" dirty="0">
              <a:ln>
                <a:noFill/>
              </a:ln>
              <a:solidFill>
                <a:prstClr val="white"/>
              </a:solidFill>
              <a:effectLst/>
              <a:uLnTx/>
              <a:uFillTx/>
              <a:latin typeface="Calibri" panose="020F0502020204030204"/>
              <a:ea typeface="Calibri"/>
              <a:cs typeface="Calibri"/>
            </a:endParaRPr>
          </a:p>
        </p:txBody>
      </p:sp>
      <p:sp>
        <p:nvSpPr>
          <p:cNvPr id="2" name="Right Triangle 1">
            <a:extLst>
              <a:ext uri="{FF2B5EF4-FFF2-40B4-BE49-F238E27FC236}">
                <a16:creationId xmlns:a16="http://schemas.microsoft.com/office/drawing/2014/main" id="{26E8B1C0-23A1-4DA9-5327-509C26898D3B}"/>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3858C5C7-61E4-A185-199B-DC4B49470B7B}"/>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308634E8-1059-4A18-801B-689B27CA3E9A}"/>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E2495D7C-E354-5F27-6F67-C9EBB5F44F43}"/>
              </a:ext>
            </a:extLst>
          </p:cNvPr>
          <p:cNvSpPr/>
          <p:nvPr/>
        </p:nvSpPr>
        <p:spPr>
          <a:xfrm>
            <a:off x="1548442" y="2185958"/>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E44F6808-4E39-B9E3-F7E8-EC82D80CE986}"/>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79CDE6E9-B525-4B9E-BFB7-3D7C8A1DE5E8}"/>
              </a:ext>
            </a:extLst>
          </p:cNvPr>
          <p:cNvSpPr/>
          <p:nvPr/>
        </p:nvSpPr>
        <p:spPr>
          <a:xfrm>
            <a:off x="498698" y="211015"/>
            <a:ext cx="6844637" cy="866654"/>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What should be recorded on CPOMS?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Calibri"/>
              <a:cs typeface="Calibri"/>
            </a:endParaRPr>
          </a:p>
        </p:txBody>
      </p:sp>
      <p:sp>
        <p:nvSpPr>
          <p:cNvPr id="9" name="TextBox 8">
            <a:extLst>
              <a:ext uri="{FF2B5EF4-FFF2-40B4-BE49-F238E27FC236}">
                <a16:creationId xmlns:a16="http://schemas.microsoft.com/office/drawing/2014/main" id="{11FEE99E-9537-381E-9671-F00358025653}"/>
              </a:ext>
            </a:extLst>
          </p:cNvPr>
          <p:cNvSpPr txBox="1"/>
          <p:nvPr/>
        </p:nvSpPr>
        <p:spPr>
          <a:xfrm>
            <a:off x="507201" y="1304204"/>
            <a:ext cx="7728647" cy="5122941"/>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Indicators of abuse</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Child on Child incidents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Prejudicial Incidents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Emotional wellbeing / mental health concerns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Online incidents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Attendance and patterns of concern</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Disclosures (direct or indirect)</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Contextual Information</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Communications</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Supporting evidence</a:t>
            </a: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Voice of the Child (VOC)</a:t>
            </a:r>
          </a:p>
        </p:txBody>
      </p:sp>
      <p:pic>
        <p:nvPicPr>
          <p:cNvPr id="4" name="Picture 3">
            <a:extLst>
              <a:ext uri="{FF2B5EF4-FFF2-40B4-BE49-F238E27FC236}">
                <a16:creationId xmlns:a16="http://schemas.microsoft.com/office/drawing/2014/main" id="{3ADA7C0B-FB67-3722-C7CC-31B4E96C7FFE}"/>
              </a:ext>
            </a:extLst>
          </p:cNvPr>
          <p:cNvPicPr>
            <a:picLocks noChangeAspect="1"/>
          </p:cNvPicPr>
          <p:nvPr/>
        </p:nvPicPr>
        <p:blipFill>
          <a:blip r:embed="rId3"/>
          <a:stretch>
            <a:fillRect/>
          </a:stretch>
        </p:blipFill>
        <p:spPr>
          <a:xfrm>
            <a:off x="8535029" y="2977855"/>
            <a:ext cx="3517697" cy="1767993"/>
          </a:xfrm>
          <a:prstGeom prst="rect">
            <a:avLst/>
          </a:prstGeom>
        </p:spPr>
      </p:pic>
    </p:spTree>
    <p:extLst>
      <p:ext uri="{BB962C8B-B14F-4D97-AF65-F5344CB8AC3E}">
        <p14:creationId xmlns:p14="http://schemas.microsoft.com/office/powerpoint/2010/main" val="27106392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299"/>
        <p:cNvGrpSpPr/>
        <p:nvPr/>
      </p:nvGrpSpPr>
      <p:grpSpPr>
        <a:xfrm>
          <a:off x="0" y="0"/>
          <a:ext cx="0" cy="0"/>
          <a:chOff x="0" y="0"/>
          <a:chExt cx="0" cy="0"/>
        </a:xfrm>
      </p:grpSpPr>
      <p:sp>
        <p:nvSpPr>
          <p:cNvPr id="1300" name="Google Shape;1300;p77"/>
          <p:cNvSpPr txBox="1"/>
          <p:nvPr/>
        </p:nvSpPr>
        <p:spPr>
          <a:xfrm>
            <a:off x="7259234" y="46384"/>
            <a:ext cx="6926322" cy="3972336"/>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301" name="Google Shape;1301;p77"/>
          <p:cNvSpPr txBox="1"/>
          <p:nvPr/>
        </p:nvSpPr>
        <p:spPr>
          <a:xfrm>
            <a:off x="673606" y="1337040"/>
            <a:ext cx="8976232" cy="4324458"/>
          </a:xfrm>
          <a:prstGeom prst="rect">
            <a:avLst/>
          </a:prstGeom>
          <a:noFill/>
          <a:ln>
            <a:noFill/>
          </a:ln>
        </p:spPr>
        <p:txBody>
          <a:bodyPr spcFirstLastPara="1" wrap="square" lIns="91425" tIns="45700" rIns="91425" bIns="45700" anchor="t" anchorCtr="0">
            <a:noAutofit/>
          </a:bodyPr>
          <a:lstStyle/>
          <a:p>
            <a:pPr marL="342900" marR="0" lvl="0" indent="-342900" algn="l" defTabSz="914400" rtl="0" eaLnBrk="1" fontAlgn="auto" latinLnBrk="0" hangingPunct="1">
              <a:lnSpc>
                <a:spcPct val="100000"/>
              </a:lnSpc>
              <a:spcBef>
                <a:spcPts val="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Supporting pupil mental health is everyone’s responsibility, </a:t>
            </a: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as part of our safeguarding duties outlined in KCSIE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The quicker we report a concern the quicker pupils can get the right support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1" i="1" u="sng"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Always</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 report concerns to the DSL/deputy DSL</a:t>
            </a: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If a child is in immediate danger, stay with the child and alert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the DSL/deputy DSL</a:t>
            </a:r>
            <a:endParaRPr kumimoji="0" sz="24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If the DSL/deputy DSL isn’t available, </a:t>
            </a:r>
            <a:r>
              <a:rPr kumimoji="0" lang="en-GB" sz="24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explain process</a:t>
            </a:r>
            <a:endParaRPr kumimoji="0" sz="1400" b="0" i="0" u="none" strike="noStrike" kern="0" cap="none" spc="0" normalizeH="0" baseline="0" noProof="0" dirty="0">
              <a:ln>
                <a:noFill/>
              </a:ln>
              <a:solidFill>
                <a:srgbClr val="000000"/>
              </a:solidFill>
              <a:effectLst/>
              <a:highlight>
                <a:srgbClr val="FFFF00"/>
              </a:highlight>
              <a:uLnTx/>
              <a:uFillTx/>
              <a:latin typeface="Arial"/>
              <a:cs typeface="Arial"/>
              <a:sym typeface="Arial"/>
            </a:endParaRPr>
          </a:p>
          <a:p>
            <a:pPr marL="342900" marR="0" lvl="0" indent="-16764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1" i="0" u="none" strike="noStrike" kern="0" cap="none" spc="0" normalizeH="0" baseline="0" noProof="0" dirty="0">
              <a:ln>
                <a:noFill/>
              </a:ln>
              <a:solidFill>
                <a:srgbClr val="12263F"/>
              </a:solidFill>
              <a:effectLst/>
              <a:highlight>
                <a:srgbClr val="00FF00"/>
              </a:highlight>
              <a:uLnTx/>
              <a:uFillTx/>
              <a:latin typeface="Arial"/>
              <a:ea typeface="Arial"/>
              <a:cs typeface="Arial"/>
              <a:sym typeface="Arial"/>
            </a:endParaRPr>
          </a:p>
        </p:txBody>
      </p:sp>
      <p:sp>
        <p:nvSpPr>
          <p:cNvPr id="1302" name="Google Shape;1302;p77"/>
          <p:cNvSpPr txBox="1">
            <a:spLocks noGrp="1"/>
          </p:cNvSpPr>
          <p:nvPr>
            <p:ph type="title"/>
          </p:nvPr>
        </p:nvSpPr>
        <p:spPr>
          <a:xfrm>
            <a:off x="673606" y="349609"/>
            <a:ext cx="10515600" cy="67225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solidFill>
                  <a:srgbClr val="12263F"/>
                </a:solidFill>
              </a:rPr>
              <a:t>Key points about pupil mental health</a:t>
            </a:r>
            <a:endParaRPr sz="3200" dirty="0">
              <a:solidFill>
                <a:srgbClr val="12263F"/>
              </a:solidFill>
            </a:endParaRPr>
          </a:p>
        </p:txBody>
      </p:sp>
      <p:sp>
        <p:nvSpPr>
          <p:cNvPr id="1303" name="Google Shape;1303;p77"/>
          <p:cNvSpPr/>
          <p:nvPr/>
        </p:nvSpPr>
        <p:spPr>
          <a:xfrm>
            <a:off x="9751923" y="287821"/>
            <a:ext cx="2103450" cy="2200532"/>
          </a:xfrm>
          <a:prstGeom prst="rect">
            <a:avLst/>
          </a:prstGeom>
          <a:solidFill>
            <a:srgbClr val="FFFFFF"/>
          </a:solid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308"/>
        <p:cNvGrpSpPr/>
        <p:nvPr/>
      </p:nvGrpSpPr>
      <p:grpSpPr>
        <a:xfrm>
          <a:off x="0" y="0"/>
          <a:ext cx="0" cy="0"/>
          <a:chOff x="0" y="0"/>
          <a:chExt cx="0" cy="0"/>
        </a:xfrm>
      </p:grpSpPr>
      <p:sp>
        <p:nvSpPr>
          <p:cNvPr id="1309" name="Google Shape;1309;p78"/>
          <p:cNvSpPr/>
          <p:nvPr/>
        </p:nvSpPr>
        <p:spPr>
          <a:xfrm>
            <a:off x="1887705" y="1595810"/>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310" name="Google Shape;1310;p78"/>
          <p:cNvSpPr/>
          <p:nvPr/>
        </p:nvSpPr>
        <p:spPr>
          <a:xfrm>
            <a:off x="2466166" y="2528359"/>
            <a:ext cx="6125780" cy="1952591"/>
          </a:xfrm>
          <a:prstGeom prst="roundRect">
            <a:avLst>
              <a:gd name="adj" fmla="val 3943"/>
            </a:avLst>
          </a:prstGeom>
          <a:solidFill>
            <a:srgbClr val="FFC0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Specific forms of abuse and safeguarding issues you might see in our school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311" name="Google Shape;1311;p78"/>
          <p:cNvPicPr preferRelativeResize="0"/>
          <p:nvPr/>
        </p:nvPicPr>
        <p:blipFill rotWithShape="1">
          <a:blip r:embed="rId3">
            <a:alphaModFix/>
          </a:blip>
          <a:srcRect/>
          <a:stretch/>
        </p:blipFill>
        <p:spPr>
          <a:xfrm>
            <a:off x="8573071" y="1857170"/>
            <a:ext cx="1288638" cy="3100387"/>
          </a:xfrm>
          <a:prstGeom prst="rect">
            <a:avLst/>
          </a:prstGeom>
          <a:noFill/>
          <a:ln>
            <a:noFill/>
          </a:ln>
        </p:spPr>
      </p:pic>
      <p:grpSp>
        <p:nvGrpSpPr>
          <p:cNvPr id="1312" name="Google Shape;1312;p78"/>
          <p:cNvGrpSpPr/>
          <p:nvPr/>
        </p:nvGrpSpPr>
        <p:grpSpPr>
          <a:xfrm>
            <a:off x="442426" y="311391"/>
            <a:ext cx="410503" cy="3202573"/>
            <a:chOff x="1327928" y="344887"/>
            <a:chExt cx="425700" cy="3321135"/>
          </a:xfrm>
        </p:grpSpPr>
        <p:sp>
          <p:nvSpPr>
            <p:cNvPr id="1313" name="Google Shape;1313;p78"/>
            <p:cNvSpPr/>
            <p:nvPr/>
          </p:nvSpPr>
          <p:spPr>
            <a:xfrm rot="5400000">
              <a:off x="1231218" y="441597"/>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14" name="Google Shape;1314;p78"/>
            <p:cNvSpPr/>
            <p:nvPr/>
          </p:nvSpPr>
          <p:spPr>
            <a:xfrm rot="5400000">
              <a:off x="1231218" y="99167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15" name="Google Shape;1315;p78"/>
            <p:cNvSpPr/>
            <p:nvPr/>
          </p:nvSpPr>
          <p:spPr>
            <a:xfrm rot="5400000">
              <a:off x="1231218" y="154175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16" name="Google Shape;1316;p78"/>
            <p:cNvSpPr/>
            <p:nvPr/>
          </p:nvSpPr>
          <p:spPr>
            <a:xfrm rot="5400000">
              <a:off x="1231218" y="2091836"/>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17" name="Google Shape;1317;p78"/>
            <p:cNvSpPr/>
            <p:nvPr/>
          </p:nvSpPr>
          <p:spPr>
            <a:xfrm rot="5400000">
              <a:off x="1231218" y="2622859"/>
              <a:ext cx="619120" cy="425700"/>
            </a:xfrm>
            <a:prstGeom prst="chevron">
              <a:avLst>
                <a:gd name="adj" fmla="val 50000"/>
              </a:avLst>
            </a:prstGeom>
            <a:solidFill>
              <a:srgbClr val="FFE67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18" name="Google Shape;1318;p78"/>
            <p:cNvSpPr/>
            <p:nvPr/>
          </p:nvSpPr>
          <p:spPr>
            <a:xfrm rot="5400000">
              <a:off x="1231218" y="3143612"/>
              <a:ext cx="619120" cy="425700"/>
            </a:xfrm>
            <a:prstGeom prst="chevron">
              <a:avLst>
                <a:gd name="adj" fmla="val 50000"/>
              </a:avLst>
            </a:prstGeom>
            <a:solidFill>
              <a:srgbClr val="FFCD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1319" name="Google Shape;1319;p78"/>
          <p:cNvSpPr txBox="1"/>
          <p:nvPr/>
        </p:nvSpPr>
        <p:spPr>
          <a:xfrm>
            <a:off x="1109602" y="291865"/>
            <a:ext cx="1583026" cy="341362"/>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Section 7</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324"/>
        <p:cNvGrpSpPr/>
        <p:nvPr/>
      </p:nvGrpSpPr>
      <p:grpSpPr>
        <a:xfrm>
          <a:off x="0" y="0"/>
          <a:ext cx="0" cy="0"/>
          <a:chOff x="0" y="0"/>
          <a:chExt cx="0" cy="0"/>
        </a:xfrm>
      </p:grpSpPr>
      <p:pic>
        <p:nvPicPr>
          <p:cNvPr id="1325" name="Google Shape;1325;p79" descr="A cartoon of a person kneeling&#10;&#10;Description automatically generated"/>
          <p:cNvPicPr preferRelativeResize="0"/>
          <p:nvPr/>
        </p:nvPicPr>
        <p:blipFill rotWithShape="1">
          <a:blip r:embed="rId3">
            <a:alphaModFix/>
          </a:blip>
          <a:srcRect/>
          <a:stretch/>
        </p:blipFill>
        <p:spPr>
          <a:xfrm>
            <a:off x="7471958" y="1324366"/>
            <a:ext cx="2106977" cy="2569244"/>
          </a:xfrm>
          <a:prstGeom prst="rect">
            <a:avLst/>
          </a:prstGeom>
          <a:noFill/>
          <a:ln>
            <a:noFill/>
          </a:ln>
        </p:spPr>
      </p:pic>
      <p:pic>
        <p:nvPicPr>
          <p:cNvPr id="1326" name="Google Shape;1326;p79" descr="A person with red hair and yellow shirt&#10;&#10;Description automatically generated"/>
          <p:cNvPicPr preferRelativeResize="0"/>
          <p:nvPr/>
        </p:nvPicPr>
        <p:blipFill rotWithShape="1">
          <a:blip r:embed="rId4">
            <a:alphaModFix/>
          </a:blip>
          <a:srcRect/>
          <a:stretch/>
        </p:blipFill>
        <p:spPr>
          <a:xfrm>
            <a:off x="9221124" y="2900132"/>
            <a:ext cx="1577931" cy="2693948"/>
          </a:xfrm>
          <a:prstGeom prst="rect">
            <a:avLst/>
          </a:prstGeom>
          <a:noFill/>
          <a:ln>
            <a:noFill/>
          </a:ln>
        </p:spPr>
      </p:pic>
      <p:sp>
        <p:nvSpPr>
          <p:cNvPr id="1327" name="Google Shape;1327;p79"/>
          <p:cNvSpPr txBox="1"/>
          <p:nvPr/>
        </p:nvSpPr>
        <p:spPr>
          <a:xfrm>
            <a:off x="917023" y="491900"/>
            <a:ext cx="11102153" cy="93392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3200"/>
              <a:buFont typeface="Arial"/>
              <a:buNone/>
              <a:tabLst/>
              <a:defRPr/>
            </a:pPr>
            <a:r>
              <a:rPr kumimoji="0" lang="en-GB" sz="3000" b="1" i="0" u="none" strike="noStrike" kern="0" cap="none" spc="0" normalizeH="0" baseline="0" noProof="0" dirty="0">
                <a:ln>
                  <a:noFill/>
                </a:ln>
                <a:solidFill>
                  <a:srgbClr val="12263F"/>
                </a:solidFill>
                <a:effectLst/>
                <a:uLnTx/>
                <a:uFillTx/>
                <a:latin typeface="Arial"/>
                <a:ea typeface="Arial"/>
                <a:cs typeface="Arial"/>
                <a:sym typeface="Arial"/>
              </a:rPr>
              <a:t>Child-on-child abuse, including harassment and violence</a:t>
            </a:r>
            <a:endParaRPr kumimoji="0" sz="3000" b="0" i="0" u="none" strike="noStrike" kern="0" cap="none" spc="0" normalizeH="0" baseline="0" noProof="0" dirty="0">
              <a:ln>
                <a:noFill/>
              </a:ln>
              <a:solidFill>
                <a:srgbClr val="000000"/>
              </a:solidFill>
              <a:effectLst/>
              <a:uLnTx/>
              <a:uFillTx/>
              <a:latin typeface="Arial"/>
              <a:cs typeface="Arial"/>
              <a:sym typeface="Arial"/>
            </a:endParaRPr>
          </a:p>
        </p:txBody>
      </p:sp>
      <p:sp>
        <p:nvSpPr>
          <p:cNvPr id="1328" name="Google Shape;1328;p79"/>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1329" name="Google Shape;1329;p79"/>
          <p:cNvSpPr txBox="1"/>
          <p:nvPr/>
        </p:nvSpPr>
        <p:spPr>
          <a:xfrm>
            <a:off x="415787" y="1530678"/>
            <a:ext cx="6984720" cy="5109051"/>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Child-on-child</a:t>
            </a:r>
            <a:r>
              <a:rPr kumimoji="0" lang="en-GB" sz="3200" b="0" i="0" u="none" strike="noStrike" kern="0" cap="none" spc="0" normalizeH="0" baseline="0" noProof="0" dirty="0">
                <a:ln>
                  <a:noFill/>
                </a:ln>
                <a:solidFill>
                  <a:srgbClr val="12263F"/>
                </a:solidFill>
                <a:effectLst/>
                <a:uLnTx/>
                <a:uFillTx/>
                <a:latin typeface="Arial"/>
                <a:ea typeface="Arial"/>
                <a:cs typeface="Arial"/>
                <a:sym typeface="Arial"/>
              </a:rPr>
              <a:t> </a:t>
            </a: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abuse, including harassment and violence,</a:t>
            </a:r>
            <a:r>
              <a:rPr kumimoji="0" lang="en-GB" sz="3200" b="0" i="0" u="none" strike="noStrike" kern="0" cap="none" spc="0" normalizeH="0" baseline="0" noProof="0" dirty="0">
                <a:ln>
                  <a:noFill/>
                </a:ln>
                <a:solidFill>
                  <a:srgbClr val="12263F"/>
                </a:solidFill>
                <a:effectLst/>
                <a:uLnTx/>
                <a:uFillTx/>
                <a:latin typeface="Arial"/>
                <a:ea typeface="Arial"/>
                <a:cs typeface="Arial"/>
                <a:sym typeface="Arial"/>
              </a:rPr>
              <a:t> is abuse between children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400"/>
              <a:buFont typeface="Arial"/>
              <a:buChar char="•"/>
              <a:tabLst/>
              <a:defRPr/>
            </a:pPr>
            <a:r>
              <a:rPr kumimoji="0" lang="en-GB" sz="3200" b="0" i="0" u="none" strike="noStrike" kern="0" cap="none" spc="0" normalizeH="0" baseline="0" noProof="0" dirty="0">
                <a:ln>
                  <a:noFill/>
                </a:ln>
                <a:solidFill>
                  <a:srgbClr val="12263F"/>
                </a:solidFill>
                <a:effectLst/>
                <a:uLnTx/>
                <a:uFillTx/>
                <a:latin typeface="Arial"/>
                <a:ea typeface="Arial"/>
                <a:cs typeface="Arial"/>
                <a:sym typeface="Arial"/>
              </a:rPr>
              <a:t>It can happen in and outside of school, and online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32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334"/>
        <p:cNvGrpSpPr/>
        <p:nvPr/>
      </p:nvGrpSpPr>
      <p:grpSpPr>
        <a:xfrm>
          <a:off x="0" y="0"/>
          <a:ext cx="0" cy="0"/>
          <a:chOff x="0" y="0"/>
          <a:chExt cx="0" cy="0"/>
        </a:xfrm>
      </p:grpSpPr>
      <p:pic>
        <p:nvPicPr>
          <p:cNvPr id="1335" name="Google Shape;1335;p80" descr="A yellow oval with black background&#10;&#10;AI-generated content may be incorrect."/>
          <p:cNvPicPr preferRelativeResize="0"/>
          <p:nvPr/>
        </p:nvPicPr>
        <p:blipFill rotWithShape="1">
          <a:blip r:embed="rId3">
            <a:alphaModFix/>
          </a:blip>
          <a:srcRect/>
          <a:stretch/>
        </p:blipFill>
        <p:spPr>
          <a:xfrm>
            <a:off x="7349370" y="4668805"/>
            <a:ext cx="4503937" cy="1724103"/>
          </a:xfrm>
          <a:prstGeom prst="rect">
            <a:avLst/>
          </a:prstGeom>
          <a:noFill/>
          <a:ln>
            <a:noFill/>
          </a:ln>
        </p:spPr>
      </p:pic>
      <p:sp>
        <p:nvSpPr>
          <p:cNvPr id="1336" name="Google Shape;1336;p80"/>
          <p:cNvSpPr txBox="1"/>
          <p:nvPr/>
        </p:nvSpPr>
        <p:spPr>
          <a:xfrm>
            <a:off x="345098" y="256218"/>
            <a:ext cx="10731115" cy="98484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900" b="1" i="0" u="none" strike="noStrike" kern="0" cap="none" spc="0" normalizeH="0" baseline="0" noProof="0" dirty="0">
                <a:ln>
                  <a:noFill/>
                </a:ln>
                <a:solidFill>
                  <a:srgbClr val="12263F"/>
                </a:solidFill>
                <a:effectLst/>
                <a:uLnTx/>
                <a:uFillTx/>
                <a:latin typeface="Arial"/>
                <a:ea typeface="Arial"/>
                <a:cs typeface="Arial"/>
                <a:sym typeface="Arial"/>
              </a:rPr>
              <a:t>Child-on-child abuse, including harassment and violence, can include:</a:t>
            </a:r>
            <a:endParaRPr kumimoji="0" sz="2900" b="0" i="0" u="none" strike="noStrike" kern="0" cap="none" spc="0" normalizeH="0" baseline="0" noProof="0" dirty="0">
              <a:ln>
                <a:noFill/>
              </a:ln>
              <a:solidFill>
                <a:srgbClr val="000000"/>
              </a:solidFill>
              <a:effectLst/>
              <a:uLnTx/>
              <a:uFillTx/>
              <a:latin typeface="Arial"/>
              <a:cs typeface="Arial"/>
              <a:sym typeface="Arial"/>
            </a:endParaRPr>
          </a:p>
        </p:txBody>
      </p:sp>
      <p:sp>
        <p:nvSpPr>
          <p:cNvPr id="1337" name="Google Shape;1337;p80"/>
          <p:cNvSpPr/>
          <p:nvPr/>
        </p:nvSpPr>
        <p:spPr>
          <a:xfrm>
            <a:off x="426845" y="143142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Bullying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38" name="Google Shape;1338;p80"/>
          <p:cNvSpPr/>
          <p:nvPr/>
        </p:nvSpPr>
        <p:spPr>
          <a:xfrm>
            <a:off x="3212661" y="143142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Abuse in intimate personal relationships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39" name="Google Shape;1339;p80"/>
          <p:cNvSpPr/>
          <p:nvPr/>
        </p:nvSpPr>
        <p:spPr>
          <a:xfrm>
            <a:off x="5998477" y="143142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Physical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40" name="Google Shape;1340;p80"/>
          <p:cNvSpPr/>
          <p:nvPr/>
        </p:nvSpPr>
        <p:spPr>
          <a:xfrm>
            <a:off x="8789874" y="143142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Sexual violence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41" name="Google Shape;1341;p80"/>
          <p:cNvSpPr/>
          <p:nvPr/>
        </p:nvSpPr>
        <p:spPr>
          <a:xfrm>
            <a:off x="426845" y="3145201"/>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Sexual harassment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42" name="Google Shape;1342;p80"/>
          <p:cNvSpPr/>
          <p:nvPr/>
        </p:nvSpPr>
        <p:spPr>
          <a:xfrm>
            <a:off x="6019180" y="3145200"/>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Upskirting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43" name="Google Shape;1343;p80"/>
          <p:cNvSpPr/>
          <p:nvPr/>
        </p:nvSpPr>
        <p:spPr>
          <a:xfrm>
            <a:off x="3212661" y="3145200"/>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Sexual activity without consent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44" name="Google Shape;1344;p80"/>
          <p:cNvSpPr/>
          <p:nvPr/>
        </p:nvSpPr>
        <p:spPr>
          <a:xfrm>
            <a:off x="8828515" y="3145199"/>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Sharing nudes or semi-nude images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45" name="Google Shape;1345;p80"/>
          <p:cNvSpPr/>
          <p:nvPr/>
        </p:nvSpPr>
        <p:spPr>
          <a:xfrm>
            <a:off x="426845" y="4831850"/>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Initiating or hazing-type violence and rituals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46" name="Google Shape;1346;p80"/>
          <p:cNvSpPr txBox="1"/>
          <p:nvPr/>
        </p:nvSpPr>
        <p:spPr>
          <a:xfrm>
            <a:off x="8002624" y="4831850"/>
            <a:ext cx="3762531" cy="147732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Where a child shows harmful sexual behaviours towards another child, it could be a sign that they themselves have been abused and need support, too.</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4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4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4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351"/>
        <p:cNvGrpSpPr/>
        <p:nvPr/>
      </p:nvGrpSpPr>
      <p:grpSpPr>
        <a:xfrm>
          <a:off x="0" y="0"/>
          <a:ext cx="0" cy="0"/>
          <a:chOff x="0" y="0"/>
          <a:chExt cx="0" cy="0"/>
        </a:xfrm>
      </p:grpSpPr>
      <p:sp>
        <p:nvSpPr>
          <p:cNvPr id="1352" name="Google Shape;1352;p81"/>
          <p:cNvSpPr txBox="1"/>
          <p:nvPr/>
        </p:nvSpPr>
        <p:spPr>
          <a:xfrm>
            <a:off x="744395" y="456491"/>
            <a:ext cx="10661472" cy="65580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If you suspect child-on-child abuse:</a:t>
            </a:r>
            <a:endParaRPr kumimoji="0" sz="32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353" name="Google Shape;1353;p81"/>
          <p:cNvSpPr txBox="1"/>
          <p:nvPr/>
        </p:nvSpPr>
        <p:spPr>
          <a:xfrm>
            <a:off x="1669040" y="1875569"/>
            <a:ext cx="7889020" cy="646331"/>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Act</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immediately</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 on any concerns or disclosures</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354" name="Google Shape;1354;p81"/>
          <p:cNvSpPr txBox="1"/>
          <p:nvPr/>
        </p:nvSpPr>
        <p:spPr>
          <a:xfrm>
            <a:off x="1669040" y="2737847"/>
            <a:ext cx="7070553" cy="101566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Reassure</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 the child they’ll be supported and kept safe</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355" name="Google Shape;1355;p81"/>
          <p:cNvSpPr txBox="1"/>
          <p:nvPr/>
        </p:nvSpPr>
        <p:spPr>
          <a:xfrm>
            <a:off x="1669040" y="3815568"/>
            <a:ext cx="7889020" cy="307777"/>
          </a:xfrm>
          <a:prstGeom prst="rect">
            <a:avLst/>
          </a:prstGeom>
          <a:noFill/>
          <a:ln>
            <a:noFill/>
          </a:ln>
        </p:spPr>
        <p:txBody>
          <a:bodyPr spcFirstLastPara="1" wrap="square" lIns="0" tIns="0" rIns="0" bIns="0" anchor="t" anchorCtr="0">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Don’t dismiss </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or downplay any reports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356" name="Google Shape;1356;p81" descr="A yellow and blue logo&#10;&#10;Description automatically generated"/>
          <p:cNvPicPr preferRelativeResize="0"/>
          <p:nvPr/>
        </p:nvPicPr>
        <p:blipFill rotWithShape="1">
          <a:blip r:embed="rId3">
            <a:alphaModFix/>
          </a:blip>
          <a:srcRect/>
          <a:stretch/>
        </p:blipFill>
        <p:spPr>
          <a:xfrm>
            <a:off x="709314" y="1784892"/>
            <a:ext cx="684265" cy="684265"/>
          </a:xfrm>
          <a:prstGeom prst="rect">
            <a:avLst/>
          </a:prstGeom>
          <a:noFill/>
          <a:ln>
            <a:noFill/>
          </a:ln>
        </p:spPr>
      </p:pic>
      <p:pic>
        <p:nvPicPr>
          <p:cNvPr id="1357" name="Google Shape;1357;p81" descr="A yellow guitar pick with a hand and a black background&#10;&#10;Description automatically generated"/>
          <p:cNvPicPr preferRelativeResize="0"/>
          <p:nvPr/>
        </p:nvPicPr>
        <p:blipFill rotWithShape="1">
          <a:blip r:embed="rId4">
            <a:alphaModFix/>
          </a:blip>
          <a:srcRect/>
          <a:stretch/>
        </p:blipFill>
        <p:spPr>
          <a:xfrm>
            <a:off x="744395" y="2722523"/>
            <a:ext cx="684265" cy="685423"/>
          </a:xfrm>
          <a:prstGeom prst="rect">
            <a:avLst/>
          </a:prstGeom>
          <a:noFill/>
          <a:ln>
            <a:noFill/>
          </a:ln>
        </p:spPr>
      </p:pic>
      <p:pic>
        <p:nvPicPr>
          <p:cNvPr id="1358" name="Google Shape;1358;p81" descr="A yellow and blue x in a circle&#10;&#10;Description automatically generated"/>
          <p:cNvPicPr preferRelativeResize="0"/>
          <p:nvPr/>
        </p:nvPicPr>
        <p:blipFill rotWithShape="1">
          <a:blip r:embed="rId5">
            <a:alphaModFix/>
          </a:blip>
          <a:srcRect/>
          <a:stretch/>
        </p:blipFill>
        <p:spPr>
          <a:xfrm>
            <a:off x="709313" y="3666632"/>
            <a:ext cx="684266" cy="685423"/>
          </a:xfrm>
          <a:prstGeom prst="rect">
            <a:avLst/>
          </a:prstGeom>
          <a:noFill/>
          <a:ln>
            <a:noFill/>
          </a:ln>
        </p:spPr>
      </p:pic>
      <p:sp>
        <p:nvSpPr>
          <p:cNvPr id="1360" name="Google Shape;1360;p81"/>
          <p:cNvSpPr/>
          <p:nvPr/>
        </p:nvSpPr>
        <p:spPr>
          <a:xfrm>
            <a:off x="764492" y="5283713"/>
            <a:ext cx="7561954" cy="375744"/>
          </a:xfrm>
          <a:prstGeom prst="rect">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33333"/>
              </a:lnSpc>
              <a:spcBef>
                <a:spcPts val="0"/>
              </a:spcBef>
              <a:spcAft>
                <a:spcPts val="0"/>
              </a:spcAft>
              <a:buClr>
                <a:srgbClr val="002060"/>
              </a:buClr>
              <a:buSzPts val="2070"/>
              <a:buFont typeface="Arial"/>
              <a:buNone/>
              <a:tabLst/>
              <a:defRPr/>
            </a:pPr>
            <a:r>
              <a:rPr kumimoji="0" lang="en-GB" sz="1800" b="0" i="0" u="none" strike="noStrike" kern="0" cap="none" spc="0" normalizeH="0" baseline="0" noProof="0" dirty="0">
                <a:ln>
                  <a:noFill/>
                </a:ln>
                <a:solidFill>
                  <a:srgbClr val="002060"/>
                </a:solidFill>
                <a:effectLst/>
                <a:highlight>
                  <a:srgbClr val="FFFF00"/>
                </a:highlight>
                <a:uLnTx/>
                <a:uFillTx/>
                <a:latin typeface="Arial"/>
                <a:ea typeface="Arial"/>
                <a:cs typeface="Arial"/>
                <a:sym typeface="Arial"/>
              </a:rPr>
              <a:t>[Briefly summarise your school’s reporting procedures here]</a:t>
            </a:r>
            <a:endParaRPr kumimoji="0" sz="1800" b="0" i="0" u="none" strike="noStrike" kern="0" cap="none" spc="0" normalizeH="0" baseline="0" noProof="0" dirty="0">
              <a:ln>
                <a:noFill/>
              </a:ln>
              <a:solidFill>
                <a:srgbClr val="002060"/>
              </a:solidFill>
              <a:effectLst/>
              <a:highlight>
                <a:srgbClr val="FFFF00"/>
              </a:highlight>
              <a:uLnTx/>
              <a:uFillTx/>
              <a:latin typeface="Arial"/>
              <a:ea typeface="Arial"/>
              <a:cs typeface="Arial"/>
              <a:sym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365"/>
        <p:cNvGrpSpPr/>
        <p:nvPr/>
      </p:nvGrpSpPr>
      <p:grpSpPr>
        <a:xfrm>
          <a:off x="0" y="0"/>
          <a:ext cx="0" cy="0"/>
          <a:chOff x="0" y="0"/>
          <a:chExt cx="0" cy="0"/>
        </a:xfrm>
      </p:grpSpPr>
      <p:sp>
        <p:nvSpPr>
          <p:cNvPr id="1366" name="Google Shape;1366;p82"/>
          <p:cNvSpPr txBox="1">
            <a:spLocks noGrp="1"/>
          </p:cNvSpPr>
          <p:nvPr>
            <p:ph type="title"/>
          </p:nvPr>
        </p:nvSpPr>
        <p:spPr>
          <a:xfrm>
            <a:off x="64604" y="523737"/>
            <a:ext cx="11774557" cy="657139"/>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12263F"/>
              </a:buClr>
              <a:buSzPts val="3400"/>
              <a:buFont typeface="Arial"/>
              <a:buNone/>
            </a:pPr>
            <a:r>
              <a:rPr lang="en-GB" sz="3200" dirty="0">
                <a:solidFill>
                  <a:srgbClr val="12263F"/>
                </a:solidFill>
              </a:rPr>
              <a:t>Missing school can be a vital warning sign of a safeguarding issue</a:t>
            </a:r>
            <a:endParaRPr sz="3200" dirty="0"/>
          </a:p>
        </p:txBody>
      </p:sp>
      <p:sp>
        <p:nvSpPr>
          <p:cNvPr id="1367" name="Google Shape;1367;p82"/>
          <p:cNvSpPr txBox="1"/>
          <p:nvPr/>
        </p:nvSpPr>
        <p:spPr>
          <a:xfrm>
            <a:off x="714247" y="2140102"/>
            <a:ext cx="4440557" cy="3219017"/>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760"/>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Our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unauthorised absence procedures </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are:</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[Summarise your procedures here]</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68" name="Google Shape;1368;p82"/>
          <p:cNvSpPr txBox="1"/>
          <p:nvPr/>
        </p:nvSpPr>
        <p:spPr>
          <a:xfrm>
            <a:off x="7037196" y="2140101"/>
            <a:ext cx="4440557" cy="3219017"/>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760"/>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Our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children absent from education procedures </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are:</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[Summarise your procedures here]</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369" name="Google Shape;1369;p82" descr="A yellow guitar pick with a blue outline on it&#10;&#10;Description automatically generated with low confidence"/>
          <p:cNvPicPr preferRelativeResize="0"/>
          <p:nvPr/>
        </p:nvPicPr>
        <p:blipFill rotWithShape="1">
          <a:blip r:embed="rId3">
            <a:alphaModFix/>
          </a:blip>
          <a:srcRect/>
          <a:stretch/>
        </p:blipFill>
        <p:spPr>
          <a:xfrm>
            <a:off x="10277875" y="4633568"/>
            <a:ext cx="1257081" cy="1257081"/>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sp>
        <p:nvSpPr>
          <p:cNvPr id="1375" name="Google Shape;1375;p83"/>
          <p:cNvSpPr txBox="1">
            <a:spLocks noGrp="1"/>
          </p:cNvSpPr>
          <p:nvPr>
            <p:ph type="title"/>
          </p:nvPr>
        </p:nvSpPr>
        <p:spPr>
          <a:xfrm>
            <a:off x="975890" y="506005"/>
            <a:ext cx="10044113" cy="87481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200"/>
              <a:buFont typeface="Arial"/>
              <a:buNone/>
            </a:pPr>
            <a:r>
              <a:rPr lang="en-GB" sz="3200" dirty="0"/>
              <a:t>There’s no 1 path to radicalisation, or 1 type of person who can be radicalised</a:t>
            </a:r>
            <a:br>
              <a:rPr lang="en-GB" sz="3200" dirty="0"/>
            </a:br>
            <a:endParaRPr sz="3400" dirty="0">
              <a:solidFill>
                <a:srgbClr val="12263F"/>
              </a:solidFill>
            </a:endParaRPr>
          </a:p>
        </p:txBody>
      </p:sp>
      <p:sp>
        <p:nvSpPr>
          <p:cNvPr id="1376" name="Google Shape;1376;p83"/>
          <p:cNvSpPr/>
          <p:nvPr/>
        </p:nvSpPr>
        <p:spPr>
          <a:xfrm>
            <a:off x="1020147" y="2538494"/>
            <a:ext cx="2870066" cy="20555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Understand who might be susceptible</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77" name="Google Shape;1377;p83"/>
          <p:cNvSpPr/>
          <p:nvPr/>
        </p:nvSpPr>
        <p:spPr>
          <a:xfrm>
            <a:off x="4552988" y="2540351"/>
            <a:ext cx="2870066" cy="204352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Look out for changes in behaviour, mood </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or appearance</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378" name="Google Shape;1378;p83"/>
          <p:cNvSpPr/>
          <p:nvPr/>
        </p:nvSpPr>
        <p:spPr>
          <a:xfrm>
            <a:off x="8131092" y="2550511"/>
            <a:ext cx="2870066" cy="204352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Know where and how to report concerns</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383"/>
        <p:cNvGrpSpPr/>
        <p:nvPr/>
      </p:nvGrpSpPr>
      <p:grpSpPr>
        <a:xfrm>
          <a:off x="0" y="0"/>
          <a:ext cx="0" cy="0"/>
          <a:chOff x="0" y="0"/>
          <a:chExt cx="0" cy="0"/>
        </a:xfrm>
      </p:grpSpPr>
      <p:sp>
        <p:nvSpPr>
          <p:cNvPr id="1384" name="Google Shape;1384;p84"/>
          <p:cNvSpPr txBox="1">
            <a:spLocks noGrp="1"/>
          </p:cNvSpPr>
          <p:nvPr>
            <p:ph type="body" idx="1"/>
          </p:nvPr>
        </p:nvSpPr>
        <p:spPr>
          <a:xfrm>
            <a:off x="463309" y="415623"/>
            <a:ext cx="11503921" cy="3013377"/>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0"/>
              </a:spcBef>
              <a:spcAft>
                <a:spcPts val="0"/>
              </a:spcAft>
              <a:buClr>
                <a:srgbClr val="12263F"/>
              </a:buClr>
              <a:buSzPct val="100000"/>
              <a:buNone/>
            </a:pPr>
            <a:r>
              <a:rPr lang="en-GB" sz="3200" dirty="0"/>
              <a:t>What signs of radicalisation should I be alert to?</a:t>
            </a:r>
            <a:endParaRPr dirty="0"/>
          </a:p>
          <a:p>
            <a:pPr marL="0" lvl="0" indent="0" algn="l" rtl="0">
              <a:lnSpc>
                <a:spcPct val="100000"/>
              </a:lnSpc>
              <a:spcBef>
                <a:spcPts val="1000"/>
              </a:spcBef>
              <a:spcAft>
                <a:spcPts val="0"/>
              </a:spcAft>
              <a:buClr>
                <a:srgbClr val="12263F"/>
              </a:buClr>
              <a:buSzPct val="100000"/>
              <a:buNone/>
            </a:pPr>
            <a:endParaRPr sz="3200" b="0" dirty="0"/>
          </a:p>
          <a:p>
            <a:pPr marL="342900" lvl="0" indent="-342900" algn="l" rtl="0">
              <a:lnSpc>
                <a:spcPct val="100000"/>
              </a:lnSpc>
              <a:spcBef>
                <a:spcPts val="0"/>
              </a:spcBef>
              <a:spcAft>
                <a:spcPts val="0"/>
              </a:spcAft>
              <a:buClr>
                <a:srgbClr val="12263F"/>
              </a:buClr>
              <a:buSzPct val="115000"/>
              <a:buChar char="•"/>
            </a:pPr>
            <a:r>
              <a:rPr lang="en-GB" sz="2400" b="0" dirty="0"/>
              <a:t>Becoming more isolated from friends and family</a:t>
            </a:r>
            <a:endParaRPr dirty="0"/>
          </a:p>
          <a:p>
            <a:pPr marL="342900" lvl="0" indent="-342900" algn="l" rtl="0">
              <a:lnSpc>
                <a:spcPct val="100000"/>
              </a:lnSpc>
              <a:spcBef>
                <a:spcPts val="1200"/>
              </a:spcBef>
              <a:spcAft>
                <a:spcPts val="0"/>
              </a:spcAft>
              <a:buClr>
                <a:srgbClr val="12263F"/>
              </a:buClr>
              <a:buSzPct val="115000"/>
              <a:buChar char="•"/>
            </a:pPr>
            <a:r>
              <a:rPr lang="en-GB" sz="2400" b="0" dirty="0"/>
              <a:t>Not being willing or able to talk about their views</a:t>
            </a:r>
            <a:endParaRPr dirty="0"/>
          </a:p>
          <a:p>
            <a:pPr marL="342900" lvl="0" indent="-342900" algn="l" rtl="0">
              <a:lnSpc>
                <a:spcPct val="100000"/>
              </a:lnSpc>
              <a:spcBef>
                <a:spcPts val="1200"/>
              </a:spcBef>
              <a:spcAft>
                <a:spcPts val="0"/>
              </a:spcAft>
              <a:buClr>
                <a:srgbClr val="12263F"/>
              </a:buClr>
              <a:buSzPct val="115000"/>
              <a:buChar char="•"/>
            </a:pPr>
            <a:r>
              <a:rPr lang="en-GB" sz="2400" b="0" dirty="0"/>
              <a:t>Becoming more angry</a:t>
            </a:r>
            <a:endParaRPr dirty="0"/>
          </a:p>
          <a:p>
            <a:pPr marL="342900" lvl="0" indent="-342900" algn="l" rtl="0">
              <a:lnSpc>
                <a:spcPct val="100000"/>
              </a:lnSpc>
              <a:spcBef>
                <a:spcPts val="1200"/>
              </a:spcBef>
              <a:spcAft>
                <a:spcPts val="0"/>
              </a:spcAft>
              <a:buClr>
                <a:srgbClr val="12263F"/>
              </a:buClr>
              <a:buSzPct val="115000"/>
              <a:buChar char="•"/>
            </a:pPr>
            <a:r>
              <a:rPr lang="en-GB" sz="2400" b="0" dirty="0"/>
              <a:t>Talking as if from a script, or using new phrases</a:t>
            </a:r>
            <a:endParaRPr dirty="0"/>
          </a:p>
          <a:p>
            <a:pPr marL="342900" lvl="0" indent="-342900" algn="l" rtl="0">
              <a:lnSpc>
                <a:spcPct val="100000"/>
              </a:lnSpc>
              <a:spcBef>
                <a:spcPts val="1200"/>
              </a:spcBef>
              <a:spcAft>
                <a:spcPts val="0"/>
              </a:spcAft>
              <a:buClr>
                <a:srgbClr val="12263F"/>
              </a:buClr>
              <a:buSzPct val="115000"/>
              <a:buChar char="•"/>
            </a:pPr>
            <a:r>
              <a:rPr lang="en-GB" sz="2400" b="0" dirty="0"/>
              <a:t>Being more secretive, especially about their internet use</a:t>
            </a:r>
            <a:endParaRPr dirty="0"/>
          </a:p>
          <a:p>
            <a:pPr marL="0" lvl="0" indent="0" algn="l" rtl="0">
              <a:lnSpc>
                <a:spcPct val="100000"/>
              </a:lnSpc>
              <a:spcBef>
                <a:spcPts val="1200"/>
              </a:spcBef>
              <a:spcAft>
                <a:spcPts val="0"/>
              </a:spcAft>
              <a:buClr>
                <a:srgbClr val="12263F"/>
              </a:buClr>
              <a:buSzPct val="115000"/>
              <a:buNone/>
            </a:pPr>
            <a:endParaRPr sz="3600" dirty="0">
              <a:highlight>
                <a:srgbClr val="FFFF00"/>
              </a:highlight>
            </a:endParaRPr>
          </a:p>
          <a:p>
            <a:pPr marL="0" lvl="0" indent="0" algn="l" rtl="0">
              <a:lnSpc>
                <a:spcPct val="100000"/>
              </a:lnSpc>
              <a:spcBef>
                <a:spcPts val="2200"/>
              </a:spcBef>
              <a:spcAft>
                <a:spcPts val="0"/>
              </a:spcAft>
              <a:buClr>
                <a:srgbClr val="12263F"/>
              </a:buClr>
              <a:buSzPct val="100000"/>
              <a:buNone/>
            </a:pPr>
            <a:endParaRPr sz="3400" dirty="0"/>
          </a:p>
          <a:p>
            <a:pPr marL="0" lvl="0" indent="0" algn="l" rtl="0">
              <a:lnSpc>
                <a:spcPct val="100000"/>
              </a:lnSpc>
              <a:spcBef>
                <a:spcPts val="1000"/>
              </a:spcBef>
              <a:spcAft>
                <a:spcPts val="0"/>
              </a:spcAft>
              <a:buClr>
                <a:srgbClr val="12263F"/>
              </a:buClr>
              <a:buSzPct val="100000"/>
              <a:buNone/>
            </a:pPr>
            <a:endParaRPr sz="3400" dirty="0"/>
          </a:p>
        </p:txBody>
      </p:sp>
      <p:pic>
        <p:nvPicPr>
          <p:cNvPr id="1385" name="Google Shape;1385;p84" descr="A yellow and blue logo&#10;&#10;Description automatically generated"/>
          <p:cNvPicPr preferRelativeResize="0"/>
          <p:nvPr/>
        </p:nvPicPr>
        <p:blipFill rotWithShape="1">
          <a:blip r:embed="rId3">
            <a:alphaModFix/>
          </a:blip>
          <a:srcRect/>
          <a:stretch/>
        </p:blipFill>
        <p:spPr>
          <a:xfrm>
            <a:off x="9284376" y="2180557"/>
            <a:ext cx="2464192" cy="2616159"/>
          </a:xfrm>
          <a:prstGeom prst="rect">
            <a:avLst/>
          </a:prstGeom>
          <a:noFill/>
          <a:ln>
            <a:noFill/>
          </a:ln>
        </p:spPr>
      </p:pic>
      <p:sp>
        <p:nvSpPr>
          <p:cNvPr id="1386" name="Google Shape;1386;p84"/>
          <p:cNvSpPr txBox="1"/>
          <p:nvPr/>
        </p:nvSpPr>
        <p:spPr>
          <a:xfrm>
            <a:off x="8938693" y="5132718"/>
            <a:ext cx="2809875" cy="120032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t>
            </a:r>
            <a:r>
              <a:rPr kumimoji="0" lang="en-GB" sz="1800" b="0" i="0" u="sng" strike="noStrike" kern="0" cap="none" spc="0" normalizeH="0" baseline="0" noProof="0" dirty="0">
                <a:ln>
                  <a:noFill/>
                </a:ln>
                <a:solidFill>
                  <a:srgbClr val="12263F"/>
                </a:solidFill>
                <a:effectLst/>
                <a:highlight>
                  <a:srgbClr val="FFFF00"/>
                </a:highlight>
                <a:uLnTx/>
                <a:uFillTx/>
                <a:latin typeface="Arial"/>
                <a:ea typeface="Arial"/>
                <a:cs typeface="Arial"/>
                <a:sym typeface="Arial"/>
                <a:hlinkClick r:id="rId4">
                  <a:extLst>
                    <a:ext uri="{A12FA001-AC4F-418D-AE19-62706E023703}">
                      <ahyp:hlinkClr xmlns:ahyp="http://schemas.microsoft.com/office/drawing/2018/hyperlinkcolor" val="tx"/>
                    </a:ext>
                  </a:extLst>
                </a:hlinkClick>
              </a:rPr>
              <a:t>Select here</a:t>
            </a:r>
            <a:r>
              <a:rPr kumimoji="0" lang="en-GB" sz="18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 to use KeyGPT to generate a scenario on radicalisation for staff]</a:t>
            </a:r>
            <a:endParaRPr kumimoji="0" sz="18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391"/>
        <p:cNvGrpSpPr/>
        <p:nvPr/>
      </p:nvGrpSpPr>
      <p:grpSpPr>
        <a:xfrm>
          <a:off x="0" y="0"/>
          <a:ext cx="0" cy="0"/>
          <a:chOff x="0" y="0"/>
          <a:chExt cx="0" cy="0"/>
        </a:xfrm>
      </p:grpSpPr>
      <p:sp>
        <p:nvSpPr>
          <p:cNvPr id="1392" name="Google Shape;1392;p85"/>
          <p:cNvSpPr txBox="1">
            <a:spLocks noGrp="1"/>
          </p:cNvSpPr>
          <p:nvPr>
            <p:ph type="body" idx="1"/>
          </p:nvPr>
        </p:nvSpPr>
        <p:spPr>
          <a:xfrm>
            <a:off x="1053302" y="383260"/>
            <a:ext cx="9511806" cy="91893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dirty="0"/>
              <a:t>Female genital mutilation (FGM)</a:t>
            </a:r>
            <a:endParaRPr dirty="0"/>
          </a:p>
        </p:txBody>
      </p:sp>
      <p:sp>
        <p:nvSpPr>
          <p:cNvPr id="1393" name="Google Shape;1393;p85"/>
          <p:cNvSpPr txBox="1"/>
          <p:nvPr/>
        </p:nvSpPr>
        <p:spPr>
          <a:xfrm>
            <a:off x="586611" y="1377974"/>
            <a:ext cx="9896007" cy="3431709"/>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FGM involves the deliberate partial or total removal of female genitals, or other injury, for non-medical reasons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It is a criminal offence in the UK and a form of child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19050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FGM is typically carried out between infancy and the age of 15, often during school holidays to allow time to heal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394" name="Google Shape;1394;p85"/>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399"/>
        <p:cNvGrpSpPr/>
        <p:nvPr/>
      </p:nvGrpSpPr>
      <p:grpSpPr>
        <a:xfrm>
          <a:off x="0" y="0"/>
          <a:ext cx="0" cy="0"/>
          <a:chOff x="0" y="0"/>
          <a:chExt cx="0" cy="0"/>
        </a:xfrm>
      </p:grpSpPr>
      <p:sp>
        <p:nvSpPr>
          <p:cNvPr id="1400" name="Google Shape;1400;p86"/>
          <p:cNvSpPr txBox="1">
            <a:spLocks noGrp="1"/>
          </p:cNvSpPr>
          <p:nvPr>
            <p:ph type="title"/>
          </p:nvPr>
        </p:nvSpPr>
        <p:spPr>
          <a:xfrm>
            <a:off x="520228" y="399751"/>
            <a:ext cx="9494877" cy="65713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solidFill>
                  <a:srgbClr val="12263F"/>
                </a:solidFill>
              </a:rPr>
              <a:t>Teachers have a legal duty </a:t>
            </a:r>
            <a:r>
              <a:rPr lang="en-GB" sz="3200" dirty="0"/>
              <a:t>to </a:t>
            </a:r>
            <a:r>
              <a:rPr lang="en-GB" sz="3200" dirty="0">
                <a:solidFill>
                  <a:srgbClr val="12263F"/>
                </a:solidFill>
              </a:rPr>
              <a:t>report FGM</a:t>
            </a:r>
            <a:endParaRPr sz="3200" dirty="0"/>
          </a:p>
        </p:txBody>
      </p:sp>
      <p:sp>
        <p:nvSpPr>
          <p:cNvPr id="1401" name="Google Shape;1401;p86"/>
          <p:cNvSpPr txBox="1"/>
          <p:nvPr/>
        </p:nvSpPr>
        <p:spPr>
          <a:xfrm>
            <a:off x="591183" y="1449574"/>
            <a:ext cx="7940356" cy="113996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760"/>
              <a:buFont typeface="Arial"/>
              <a:buNone/>
              <a:tabLst/>
              <a:defRPr/>
            </a:pP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For known cases </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of FGM, teachers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must</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a:t>
            </a: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402" name="Google Shape;1402;p86"/>
          <p:cNvSpPr/>
          <p:nvPr/>
        </p:nvSpPr>
        <p:spPr>
          <a:xfrm>
            <a:off x="1339809" y="5657439"/>
            <a:ext cx="8510954" cy="53122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Remember: </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girls might use terms like ‘cut’ to tell you what’s happened</a:t>
            </a: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1403" name="Google Shape;1403;p86" descr="A yellow guitar pick with a blue outline on it&#10;&#10;Description automatically generated with low confidence"/>
          <p:cNvPicPr preferRelativeResize="0"/>
          <p:nvPr/>
        </p:nvPicPr>
        <p:blipFill rotWithShape="1">
          <a:blip r:embed="rId3">
            <a:alphaModFix/>
          </a:blip>
          <a:srcRect/>
          <a:stretch/>
        </p:blipFill>
        <p:spPr>
          <a:xfrm>
            <a:off x="9314380" y="1969416"/>
            <a:ext cx="2474877" cy="2474877"/>
          </a:xfrm>
          <a:prstGeom prst="rect">
            <a:avLst/>
          </a:prstGeom>
          <a:noFill/>
          <a:ln>
            <a:noFill/>
          </a:ln>
        </p:spPr>
      </p:pic>
      <p:sp>
        <p:nvSpPr>
          <p:cNvPr id="1404" name="Google Shape;1404;p86"/>
          <p:cNvSpPr txBox="1"/>
          <p:nvPr/>
        </p:nvSpPr>
        <p:spPr>
          <a:xfrm>
            <a:off x="-37292" y="1969416"/>
            <a:ext cx="9351672" cy="3170099"/>
          </a:xfrm>
          <a:prstGeom prst="rect">
            <a:avLst/>
          </a:prstGeom>
          <a:noFill/>
          <a:ln>
            <a:noFill/>
          </a:ln>
        </p:spPr>
        <p:txBody>
          <a:bodyPr spcFirstLastPara="1" wrap="square" lIns="91425" tIns="45700" rIns="91425" bIns="45700" anchor="t" anchorCtr="0">
            <a:spAutoFit/>
          </a:bodyPr>
          <a:lstStyle/>
          <a:p>
            <a:pPr marL="1028700" marR="0" lvl="1" indent="-342900" algn="l" defTabSz="914400" rtl="0" eaLnBrk="1" fontAlgn="auto" latinLnBrk="0" hangingPunct="1">
              <a:lnSpc>
                <a:spcPct val="100000"/>
              </a:lnSpc>
              <a:spcBef>
                <a:spcPts val="0"/>
              </a:spcBef>
              <a:spcAft>
                <a:spcPts val="0"/>
              </a:spcAft>
              <a:buClr>
                <a:srgbClr val="000000"/>
              </a:buClr>
              <a:buSzPts val="2760"/>
              <a:buFont typeface="Arial"/>
              <a:buChar char="•"/>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Call </a:t>
            </a:r>
            <a:r>
              <a:rPr kumimoji="0" lang="en-GB" sz="2400" b="1" i="0" u="none" strike="noStrike" kern="0" cap="none" spc="0" normalizeH="0" baseline="0" noProof="0" dirty="0">
                <a:ln>
                  <a:noFill/>
                </a:ln>
                <a:solidFill>
                  <a:srgbClr val="000000"/>
                </a:solidFill>
                <a:effectLst/>
                <a:uLnTx/>
                <a:uFillTx/>
                <a:latin typeface="Arial"/>
                <a:ea typeface="Arial"/>
                <a:cs typeface="Arial"/>
                <a:sym typeface="Arial"/>
              </a:rPr>
              <a:t>101</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000000"/>
              </a:buClr>
              <a:buSzPts val="2760"/>
              <a:buFont typeface="Arial"/>
              <a:buChar char="•"/>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Say you’re </a:t>
            </a:r>
            <a:r>
              <a:rPr kumimoji="0" lang="en-GB" sz="2400" b="1" i="0" u="none" strike="noStrike" kern="0" cap="none" spc="0" normalizeH="0" baseline="0" noProof="0" dirty="0">
                <a:ln>
                  <a:noFill/>
                </a:ln>
                <a:solidFill>
                  <a:srgbClr val="000000"/>
                </a:solidFill>
                <a:effectLst/>
                <a:uLnTx/>
                <a:uFillTx/>
                <a:latin typeface="Arial"/>
                <a:ea typeface="Arial"/>
                <a:cs typeface="Arial"/>
                <a:sym typeface="Arial"/>
              </a:rPr>
              <a:t>making a report </a:t>
            </a: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under the FGM mandatory reporting duty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000000"/>
              </a:buClr>
              <a:buSzPts val="2760"/>
              <a:buFont typeface="Arial"/>
              <a:buChar char="•"/>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Have our </a:t>
            </a:r>
            <a:r>
              <a:rPr kumimoji="0" lang="en-GB" sz="2400" b="1" i="0" u="none" strike="noStrike" kern="0" cap="none" spc="0" normalizeH="0" baseline="0" noProof="0" dirty="0">
                <a:ln>
                  <a:noFill/>
                </a:ln>
                <a:solidFill>
                  <a:srgbClr val="000000"/>
                </a:solidFill>
                <a:effectLst/>
                <a:uLnTx/>
                <a:uFillTx/>
                <a:latin typeface="Arial"/>
                <a:ea typeface="Arial"/>
                <a:cs typeface="Arial"/>
                <a:sym typeface="Arial"/>
              </a:rPr>
              <a:t>DSL’s contact details </a:t>
            </a: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and the </a:t>
            </a:r>
            <a:r>
              <a:rPr kumimoji="0" lang="en-GB" sz="2400" b="1" i="0" u="none" strike="noStrike" kern="0" cap="none" spc="0" normalizeH="0" baseline="0" noProof="0" dirty="0">
                <a:ln>
                  <a:noFill/>
                </a:ln>
                <a:solidFill>
                  <a:srgbClr val="000000"/>
                </a:solidFill>
                <a:effectLst/>
                <a:uLnTx/>
                <a:uFillTx/>
                <a:latin typeface="Arial"/>
                <a:ea typeface="Arial"/>
                <a:cs typeface="Arial"/>
                <a:sym typeface="Arial"/>
              </a:rPr>
              <a:t>girl’s age </a:t>
            </a: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and </a:t>
            </a:r>
            <a:r>
              <a:rPr kumimoji="0" lang="en-GB" sz="2400" b="1" i="0" u="none" strike="noStrike" kern="0" cap="none" spc="0" normalizeH="0" baseline="0" noProof="0" dirty="0">
                <a:ln>
                  <a:noFill/>
                </a:ln>
                <a:solidFill>
                  <a:srgbClr val="000000"/>
                </a:solidFill>
                <a:effectLst/>
                <a:uLnTx/>
                <a:uFillTx/>
                <a:latin typeface="Arial"/>
                <a:ea typeface="Arial"/>
                <a:cs typeface="Arial"/>
                <a:sym typeface="Arial"/>
              </a:rPr>
              <a:t>address</a:t>
            </a: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 to hand, as well as </a:t>
            </a:r>
            <a:r>
              <a:rPr kumimoji="0" lang="en-GB" sz="2400" b="1" i="0" u="none" strike="noStrike" kern="0" cap="none" spc="0" normalizeH="0" baseline="0" noProof="0" dirty="0">
                <a:ln>
                  <a:noFill/>
                </a:ln>
                <a:solidFill>
                  <a:srgbClr val="000000"/>
                </a:solidFill>
                <a:effectLst/>
                <a:uLnTx/>
                <a:uFillTx/>
                <a:latin typeface="Arial"/>
                <a:ea typeface="Arial"/>
                <a:cs typeface="Arial"/>
                <a:sym typeface="Arial"/>
              </a:rPr>
              <a:t>your contact information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000000"/>
              </a:buClr>
              <a:buSzPts val="2760"/>
              <a:buFont typeface="Arial"/>
              <a:buChar char="•"/>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Take note of the </a:t>
            </a:r>
            <a:r>
              <a:rPr kumimoji="0" lang="en-GB" sz="2400" b="1" i="0" u="none" strike="noStrike" kern="0" cap="none" spc="0" normalizeH="0" baseline="0" noProof="0" dirty="0">
                <a:ln>
                  <a:noFill/>
                </a:ln>
                <a:solidFill>
                  <a:srgbClr val="000000"/>
                </a:solidFill>
                <a:effectLst/>
                <a:uLnTx/>
                <a:uFillTx/>
                <a:latin typeface="Arial"/>
                <a:ea typeface="Arial"/>
                <a:cs typeface="Arial"/>
                <a:sym typeface="Arial"/>
              </a:rPr>
              <a:t>reference number </a:t>
            </a: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you’re given</a:t>
            </a:r>
            <a:endParaRPr kumimoji="0" sz="2400" b="1" i="0" u="none" strike="noStrike" kern="0" cap="none" spc="0" normalizeH="0" baseline="0" noProof="0" dirty="0">
              <a:ln>
                <a:noFill/>
              </a:ln>
              <a:solidFill>
                <a:srgbClr val="000000"/>
              </a:solidFill>
              <a:effectLst/>
              <a:uLnTx/>
              <a:uFillTx/>
              <a:latin typeface="Arial"/>
              <a:ea typeface="Arial"/>
              <a:cs typeface="Arial"/>
              <a:sym typeface="Arial"/>
            </a:endParaRPr>
          </a:p>
          <a:p>
            <a:pPr marL="1028700" marR="0" lvl="1" indent="-342900" algn="l" defTabSz="914400" rtl="0" eaLnBrk="1" fontAlgn="auto" latinLnBrk="0" hangingPunct="1">
              <a:lnSpc>
                <a:spcPct val="100000"/>
              </a:lnSpc>
              <a:spcBef>
                <a:spcPts val="1200"/>
              </a:spcBef>
              <a:spcAft>
                <a:spcPts val="0"/>
              </a:spcAft>
              <a:buClr>
                <a:srgbClr val="000000"/>
              </a:buClr>
              <a:buSzPts val="2760"/>
              <a:buFont typeface="Arial"/>
              <a:buChar char="•"/>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Taking action to enable all children to have the best outcomes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409"/>
        <p:cNvGrpSpPr/>
        <p:nvPr/>
      </p:nvGrpSpPr>
      <p:grpSpPr>
        <a:xfrm>
          <a:off x="0" y="0"/>
          <a:ext cx="0" cy="0"/>
          <a:chOff x="0" y="0"/>
          <a:chExt cx="0" cy="0"/>
        </a:xfrm>
      </p:grpSpPr>
      <p:sp>
        <p:nvSpPr>
          <p:cNvPr id="1410" name="Google Shape;1410;p87"/>
          <p:cNvSpPr txBox="1">
            <a:spLocks noGrp="1"/>
          </p:cNvSpPr>
          <p:nvPr>
            <p:ph type="body" idx="1"/>
          </p:nvPr>
        </p:nvSpPr>
        <p:spPr>
          <a:xfrm>
            <a:off x="440028" y="223341"/>
            <a:ext cx="6986663" cy="471070"/>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0"/>
              </a:spcBef>
              <a:spcAft>
                <a:spcPts val="0"/>
              </a:spcAft>
              <a:buClr>
                <a:srgbClr val="12263F"/>
              </a:buClr>
              <a:buSzPct val="100000"/>
              <a:buNone/>
            </a:pPr>
            <a:r>
              <a:rPr lang="en-GB" sz="3200" dirty="0"/>
              <a:t>What are the signs of FGM?</a:t>
            </a:r>
            <a:endParaRPr dirty="0"/>
          </a:p>
        </p:txBody>
      </p:sp>
      <p:sp>
        <p:nvSpPr>
          <p:cNvPr id="1411" name="Google Shape;1411;p87"/>
          <p:cNvSpPr txBox="1"/>
          <p:nvPr/>
        </p:nvSpPr>
        <p:spPr>
          <a:xfrm>
            <a:off x="505776" y="1153807"/>
            <a:ext cx="6100996"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Signs a child might be at risk:</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12" name="Google Shape;1412;p87"/>
          <p:cNvSpPr txBox="1"/>
          <p:nvPr/>
        </p:nvSpPr>
        <p:spPr>
          <a:xfrm>
            <a:off x="505776" y="3788482"/>
            <a:ext cx="9078587"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Signs that FGM may have already taken place: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13" name="Google Shape;1413;p87"/>
          <p:cNvSpPr/>
          <p:nvPr/>
        </p:nvSpPr>
        <p:spPr>
          <a:xfrm>
            <a:off x="537659" y="1898338"/>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Requests for extended holidays</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14" name="Google Shape;1414;p87"/>
          <p:cNvSpPr/>
          <p:nvPr/>
        </p:nvSpPr>
        <p:spPr>
          <a:xfrm>
            <a:off x="3982175" y="1898338"/>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Talking about a special ceremony or trip abroad</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15" name="Google Shape;1415;p87"/>
          <p:cNvSpPr/>
          <p:nvPr/>
        </p:nvSpPr>
        <p:spPr>
          <a:xfrm>
            <a:off x="7426691" y="1892168"/>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Mentioning ‘becoming a woman’ or a secret procedure</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416" name="Google Shape;1416;p87"/>
          <p:cNvPicPr preferRelativeResize="0"/>
          <p:nvPr/>
        </p:nvPicPr>
        <p:blipFill rotWithShape="1">
          <a:blip r:embed="rId3">
            <a:alphaModFix/>
          </a:blip>
          <a:srcRect/>
          <a:stretch/>
        </p:blipFill>
        <p:spPr>
          <a:xfrm>
            <a:off x="447797" y="2773337"/>
            <a:ext cx="599889" cy="492361"/>
          </a:xfrm>
          <a:prstGeom prst="rect">
            <a:avLst/>
          </a:prstGeom>
          <a:noFill/>
          <a:ln>
            <a:noFill/>
          </a:ln>
        </p:spPr>
      </p:pic>
      <p:pic>
        <p:nvPicPr>
          <p:cNvPr id="1417" name="Google Shape;1417;p87"/>
          <p:cNvPicPr preferRelativeResize="0"/>
          <p:nvPr/>
        </p:nvPicPr>
        <p:blipFill rotWithShape="1">
          <a:blip r:embed="rId3">
            <a:alphaModFix/>
          </a:blip>
          <a:srcRect/>
          <a:stretch/>
        </p:blipFill>
        <p:spPr>
          <a:xfrm>
            <a:off x="3740727" y="2867636"/>
            <a:ext cx="605559" cy="497014"/>
          </a:xfrm>
          <a:prstGeom prst="rect">
            <a:avLst/>
          </a:prstGeom>
          <a:noFill/>
          <a:ln>
            <a:noFill/>
          </a:ln>
        </p:spPr>
      </p:pic>
      <p:pic>
        <p:nvPicPr>
          <p:cNvPr id="1418" name="Google Shape;1418;p87"/>
          <p:cNvPicPr preferRelativeResize="0"/>
          <p:nvPr/>
        </p:nvPicPr>
        <p:blipFill rotWithShape="1">
          <a:blip r:embed="rId3">
            <a:alphaModFix/>
          </a:blip>
          <a:srcRect/>
          <a:stretch/>
        </p:blipFill>
        <p:spPr>
          <a:xfrm>
            <a:off x="7251655" y="2773337"/>
            <a:ext cx="594061" cy="487578"/>
          </a:xfrm>
          <a:prstGeom prst="rect">
            <a:avLst/>
          </a:prstGeom>
          <a:noFill/>
          <a:ln>
            <a:noFill/>
          </a:ln>
        </p:spPr>
      </p:pic>
      <p:sp>
        <p:nvSpPr>
          <p:cNvPr id="1419" name="Google Shape;1419;p87"/>
          <p:cNvSpPr/>
          <p:nvPr/>
        </p:nvSpPr>
        <p:spPr>
          <a:xfrm>
            <a:off x="7349244" y="4616410"/>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Reluctance to go to the toilet</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20" name="Google Shape;1420;p87"/>
          <p:cNvSpPr/>
          <p:nvPr/>
        </p:nvSpPr>
        <p:spPr>
          <a:xfrm>
            <a:off x="3982175" y="4586254"/>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Obvious discomfort</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21" name="Google Shape;1421;p87"/>
          <p:cNvSpPr/>
          <p:nvPr/>
        </p:nvSpPr>
        <p:spPr>
          <a:xfrm>
            <a:off x="537659" y="4616410"/>
            <a:ext cx="2870066" cy="121323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Changes in behaviour</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422" name="Google Shape;1422;p87"/>
          <p:cNvPicPr preferRelativeResize="0"/>
          <p:nvPr/>
        </p:nvPicPr>
        <p:blipFill rotWithShape="1">
          <a:blip r:embed="rId3">
            <a:alphaModFix/>
          </a:blip>
          <a:srcRect/>
          <a:stretch/>
        </p:blipFill>
        <p:spPr>
          <a:xfrm>
            <a:off x="393977" y="5571206"/>
            <a:ext cx="594061" cy="487578"/>
          </a:xfrm>
          <a:prstGeom prst="rect">
            <a:avLst/>
          </a:prstGeom>
          <a:noFill/>
          <a:ln>
            <a:noFill/>
          </a:ln>
        </p:spPr>
      </p:pic>
      <p:pic>
        <p:nvPicPr>
          <p:cNvPr id="1423" name="Google Shape;1423;p87"/>
          <p:cNvPicPr preferRelativeResize="0"/>
          <p:nvPr/>
        </p:nvPicPr>
        <p:blipFill rotWithShape="1">
          <a:blip r:embed="rId3">
            <a:alphaModFix/>
          </a:blip>
          <a:srcRect/>
          <a:stretch/>
        </p:blipFill>
        <p:spPr>
          <a:xfrm>
            <a:off x="3904728" y="5546492"/>
            <a:ext cx="594061" cy="487578"/>
          </a:xfrm>
          <a:prstGeom prst="rect">
            <a:avLst/>
          </a:prstGeom>
          <a:noFill/>
          <a:ln>
            <a:noFill/>
          </a:ln>
        </p:spPr>
      </p:pic>
      <p:pic>
        <p:nvPicPr>
          <p:cNvPr id="1424" name="Google Shape;1424;p87"/>
          <p:cNvPicPr preferRelativeResize="0"/>
          <p:nvPr/>
        </p:nvPicPr>
        <p:blipFill rotWithShape="1">
          <a:blip r:embed="rId3">
            <a:alphaModFix/>
          </a:blip>
          <a:srcRect/>
          <a:stretch/>
        </p:blipFill>
        <p:spPr>
          <a:xfrm>
            <a:off x="7250156" y="5524770"/>
            <a:ext cx="594061" cy="48757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2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429"/>
        <p:cNvGrpSpPr/>
        <p:nvPr/>
      </p:nvGrpSpPr>
      <p:grpSpPr>
        <a:xfrm>
          <a:off x="0" y="0"/>
          <a:ext cx="0" cy="0"/>
          <a:chOff x="0" y="0"/>
          <a:chExt cx="0" cy="0"/>
        </a:xfrm>
      </p:grpSpPr>
      <p:sp>
        <p:nvSpPr>
          <p:cNvPr id="1430" name="Google Shape;1430;p88"/>
          <p:cNvSpPr txBox="1">
            <a:spLocks noGrp="1"/>
          </p:cNvSpPr>
          <p:nvPr>
            <p:ph type="body" idx="1"/>
          </p:nvPr>
        </p:nvSpPr>
        <p:spPr>
          <a:xfrm>
            <a:off x="425038" y="146185"/>
            <a:ext cx="5376155" cy="84398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dirty="0"/>
              <a:t>This is Ngozi … </a:t>
            </a:r>
            <a:endParaRPr dirty="0"/>
          </a:p>
        </p:txBody>
      </p:sp>
      <p:sp>
        <p:nvSpPr>
          <p:cNvPr id="1431" name="Google Shape;1431;p88"/>
          <p:cNvSpPr txBox="1"/>
          <p:nvPr/>
        </p:nvSpPr>
        <p:spPr>
          <a:xfrm>
            <a:off x="425038" y="1724175"/>
            <a:ext cx="10223639" cy="64633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1"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432" name="Google Shape;1432;p88"/>
          <p:cNvSpPr txBox="1"/>
          <p:nvPr/>
        </p:nvSpPr>
        <p:spPr>
          <a:xfrm>
            <a:off x="1117911" y="568175"/>
            <a:ext cx="8837891" cy="812530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Ngozi is a bright and chatty girl who joined your school at the start of year 8. She lives with her parents and younger sister. Before the half-term holidays, you heard Ngozi mention that she was going to be travelling abroad for a ‘special family celebration’. She tells her form tutor and friends: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“I'm going to miss the first week of next term because Mum is taking me overseas for a really important family party.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It's a big celebration just for the girls in my family, but I'm really nervous about what I have to do.”</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When Ngozi comes back to school after an extended absence, her personality has completely changed. She’s much quieter and withdrawn, and when you ask about her trip, she seems anxious and avoids giving you any details.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You notice that she seems to be in pain when sitting down in class. She’s repeatedly refusing to take part in PE and doesn’t want to use the school toilets. When her form tutor asks her why, she says: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“Mum told me I shouldn’t be using dirty school toilets after our trip.”</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b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b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b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b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433" name="Google Shape;1433;p88"/>
          <p:cNvPicPr preferRelativeResize="0"/>
          <p:nvPr/>
        </p:nvPicPr>
        <p:blipFill rotWithShape="1">
          <a:blip r:embed="rId3">
            <a:alphaModFix/>
          </a:blip>
          <a:srcRect/>
          <a:stretch/>
        </p:blipFill>
        <p:spPr>
          <a:xfrm>
            <a:off x="10221403" y="1639957"/>
            <a:ext cx="1549427" cy="4616726"/>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438"/>
        <p:cNvGrpSpPr/>
        <p:nvPr/>
      </p:nvGrpSpPr>
      <p:grpSpPr>
        <a:xfrm>
          <a:off x="0" y="0"/>
          <a:ext cx="0" cy="0"/>
          <a:chOff x="0" y="0"/>
          <a:chExt cx="0" cy="0"/>
        </a:xfrm>
      </p:grpSpPr>
      <p:sp>
        <p:nvSpPr>
          <p:cNvPr id="1439" name="Google Shape;1439;p89"/>
          <p:cNvSpPr txBox="1">
            <a:spLocks noGrp="1"/>
          </p:cNvSpPr>
          <p:nvPr>
            <p:ph type="title"/>
          </p:nvPr>
        </p:nvSpPr>
        <p:spPr>
          <a:xfrm>
            <a:off x="951304" y="456550"/>
            <a:ext cx="10515600" cy="71137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200" dirty="0">
                <a:solidFill>
                  <a:srgbClr val="12263F"/>
                </a:solidFill>
              </a:rPr>
              <a:t>Artificial </a:t>
            </a:r>
            <a:r>
              <a:rPr lang="en-GB" sz="3200" dirty="0"/>
              <a:t>intelligence (AI)</a:t>
            </a:r>
            <a:r>
              <a:rPr lang="en-GB" sz="3200" dirty="0">
                <a:solidFill>
                  <a:srgbClr val="12263F"/>
                </a:solidFill>
              </a:rPr>
              <a:t>: concerns to be aware of</a:t>
            </a:r>
            <a:endParaRPr sz="3200" dirty="0">
              <a:solidFill>
                <a:srgbClr val="12263F"/>
              </a:solidFill>
              <a:highlight>
                <a:srgbClr val="00FFFF"/>
              </a:highlight>
            </a:endParaRPr>
          </a:p>
        </p:txBody>
      </p:sp>
      <p:sp>
        <p:nvSpPr>
          <p:cNvPr id="1440" name="Google Shape;1440;p89"/>
          <p:cNvSpPr/>
          <p:nvPr/>
        </p:nvSpPr>
        <p:spPr>
          <a:xfrm>
            <a:off x="6912021" y="1311865"/>
            <a:ext cx="2660380" cy="1475961"/>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Sharing self-generated intimate images or videos, including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AI-generated ‘deepfakes’</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441" name="Google Shape;1441;p89"/>
          <p:cNvPicPr preferRelativeResize="0"/>
          <p:nvPr/>
        </p:nvPicPr>
        <p:blipFill rotWithShape="1">
          <a:blip r:embed="rId3">
            <a:alphaModFix/>
          </a:blip>
          <a:srcRect/>
          <a:stretch/>
        </p:blipFill>
        <p:spPr>
          <a:xfrm>
            <a:off x="9765197" y="3015519"/>
            <a:ext cx="2186608" cy="3116926"/>
          </a:xfrm>
          <a:prstGeom prst="rect">
            <a:avLst/>
          </a:prstGeom>
          <a:noFill/>
          <a:ln>
            <a:noFill/>
          </a:ln>
        </p:spPr>
      </p:pic>
      <p:sp>
        <p:nvSpPr>
          <p:cNvPr id="1442" name="Google Shape;1442;p89"/>
          <p:cNvSpPr/>
          <p:nvPr/>
        </p:nvSpPr>
        <p:spPr>
          <a:xfrm>
            <a:off x="6912021" y="3015518"/>
            <a:ext cx="2660380" cy="147525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Fake news and misinformation</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43" name="Google Shape;1443;p89"/>
          <p:cNvSpPr/>
          <p:nvPr/>
        </p:nvSpPr>
        <p:spPr>
          <a:xfrm>
            <a:off x="859089" y="1312572"/>
            <a:ext cx="2660380" cy="147525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Hacking and scams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44" name="Google Shape;1444;p89"/>
          <p:cNvSpPr/>
          <p:nvPr/>
        </p:nvSpPr>
        <p:spPr>
          <a:xfrm>
            <a:off x="3885555" y="1312573"/>
            <a:ext cx="2660380" cy="1475253"/>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AI-generated child sexual abuse images</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45" name="Google Shape;1445;p89"/>
          <p:cNvSpPr/>
          <p:nvPr/>
        </p:nvSpPr>
        <p:spPr>
          <a:xfrm>
            <a:off x="859089" y="3015518"/>
            <a:ext cx="2660380" cy="147525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Catfishing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46" name="Google Shape;1446;p89"/>
          <p:cNvSpPr/>
          <p:nvPr/>
        </p:nvSpPr>
        <p:spPr>
          <a:xfrm>
            <a:off x="859089" y="4701209"/>
            <a:ext cx="2660380" cy="1475960"/>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Relationships with chatbots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47" name="Google Shape;1447;p89"/>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1448" name="Google Shape;1448;p89"/>
          <p:cNvSpPr/>
          <p:nvPr/>
        </p:nvSpPr>
        <p:spPr>
          <a:xfrm>
            <a:off x="3885555" y="3015518"/>
            <a:ext cx="2660380" cy="147525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Sextortion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4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453"/>
        <p:cNvGrpSpPr/>
        <p:nvPr/>
      </p:nvGrpSpPr>
      <p:grpSpPr>
        <a:xfrm>
          <a:off x="0" y="0"/>
          <a:ext cx="0" cy="0"/>
          <a:chOff x="0" y="0"/>
          <a:chExt cx="0" cy="0"/>
        </a:xfrm>
      </p:grpSpPr>
      <p:pic>
        <p:nvPicPr>
          <p:cNvPr id="1454" name="Google Shape;1454;p90" descr="A yellow oval with black background&#10;&#10;AI-generated content may be incorrect."/>
          <p:cNvPicPr preferRelativeResize="0"/>
          <p:nvPr/>
        </p:nvPicPr>
        <p:blipFill rotWithShape="1">
          <a:blip r:embed="rId3">
            <a:alphaModFix/>
          </a:blip>
          <a:srcRect/>
          <a:stretch/>
        </p:blipFill>
        <p:spPr>
          <a:xfrm>
            <a:off x="8652471" y="3840575"/>
            <a:ext cx="2655372" cy="2478665"/>
          </a:xfrm>
          <a:prstGeom prst="rect">
            <a:avLst/>
          </a:prstGeom>
          <a:noFill/>
          <a:ln>
            <a:noFill/>
          </a:ln>
        </p:spPr>
      </p:pic>
      <p:pic>
        <p:nvPicPr>
          <p:cNvPr id="1455" name="Google Shape;1455;p90" descr="A yellow oval with black background&#10;&#10;AI-generated content may be incorrect."/>
          <p:cNvPicPr preferRelativeResize="0"/>
          <p:nvPr/>
        </p:nvPicPr>
        <p:blipFill rotWithShape="1">
          <a:blip r:embed="rId3">
            <a:alphaModFix/>
          </a:blip>
          <a:srcRect/>
          <a:stretch/>
        </p:blipFill>
        <p:spPr>
          <a:xfrm>
            <a:off x="8595779" y="1178467"/>
            <a:ext cx="2829344" cy="2478665"/>
          </a:xfrm>
          <a:prstGeom prst="rect">
            <a:avLst/>
          </a:prstGeom>
          <a:noFill/>
          <a:ln>
            <a:noFill/>
          </a:ln>
        </p:spPr>
      </p:pic>
      <p:pic>
        <p:nvPicPr>
          <p:cNvPr id="1456" name="Google Shape;1456;p90" descr="A yellow oval with black background&#10;&#10;AI-generated content may be incorrect."/>
          <p:cNvPicPr preferRelativeResize="0"/>
          <p:nvPr/>
        </p:nvPicPr>
        <p:blipFill rotWithShape="1">
          <a:blip r:embed="rId3">
            <a:alphaModFix/>
          </a:blip>
          <a:srcRect/>
          <a:stretch/>
        </p:blipFill>
        <p:spPr>
          <a:xfrm>
            <a:off x="559949" y="4024103"/>
            <a:ext cx="2829344" cy="2478665"/>
          </a:xfrm>
          <a:prstGeom prst="rect">
            <a:avLst/>
          </a:prstGeom>
          <a:noFill/>
          <a:ln>
            <a:noFill/>
          </a:ln>
        </p:spPr>
      </p:pic>
      <p:pic>
        <p:nvPicPr>
          <p:cNvPr id="1457" name="Google Shape;1457;p90" descr="A yellow oval with black background&#10;&#10;AI-generated content may be incorrect."/>
          <p:cNvPicPr preferRelativeResize="0"/>
          <p:nvPr/>
        </p:nvPicPr>
        <p:blipFill rotWithShape="1">
          <a:blip r:embed="rId3">
            <a:alphaModFix/>
          </a:blip>
          <a:srcRect/>
          <a:stretch/>
        </p:blipFill>
        <p:spPr>
          <a:xfrm>
            <a:off x="413573" y="1356691"/>
            <a:ext cx="3405166" cy="2231335"/>
          </a:xfrm>
          <a:prstGeom prst="rect">
            <a:avLst/>
          </a:prstGeom>
          <a:noFill/>
          <a:ln>
            <a:noFill/>
          </a:ln>
        </p:spPr>
      </p:pic>
      <p:sp>
        <p:nvSpPr>
          <p:cNvPr id="1458" name="Google Shape;1458;p90"/>
          <p:cNvSpPr txBox="1">
            <a:spLocks noGrp="1"/>
          </p:cNvSpPr>
          <p:nvPr>
            <p:ph type="body" idx="1"/>
          </p:nvPr>
        </p:nvSpPr>
        <p:spPr>
          <a:xfrm>
            <a:off x="559949" y="355232"/>
            <a:ext cx="9483460" cy="74240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dirty="0"/>
              <a:t>Deepfake images and videos</a:t>
            </a:r>
            <a:endParaRPr dirty="0"/>
          </a:p>
        </p:txBody>
      </p:sp>
      <p:sp>
        <p:nvSpPr>
          <p:cNvPr id="1459" name="Google Shape;1459;p90"/>
          <p:cNvSpPr txBox="1"/>
          <p:nvPr/>
        </p:nvSpPr>
        <p:spPr>
          <a:xfrm>
            <a:off x="559949" y="1904565"/>
            <a:ext cx="3258790" cy="92333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Can be used in child-on-child abuse, bullying, pranks </a:t>
            </a:r>
            <a:b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or spreading misinformation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60" name="Google Shape;1460;p90"/>
          <p:cNvSpPr txBox="1"/>
          <p:nvPr/>
        </p:nvSpPr>
        <p:spPr>
          <a:xfrm>
            <a:off x="8980596" y="1718801"/>
            <a:ext cx="2444527" cy="120032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Children may encounter or share deepfakes without realising they’re fake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61" name="Google Shape;1461;p90"/>
          <p:cNvSpPr txBox="1"/>
          <p:nvPr/>
        </p:nvSpPr>
        <p:spPr>
          <a:xfrm>
            <a:off x="9013554" y="4477181"/>
            <a:ext cx="2256412" cy="120032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Are easy to create and share with the use of apps and websites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62" name="Google Shape;1462;p90"/>
          <p:cNvSpPr txBox="1"/>
          <p:nvPr/>
        </p:nvSpPr>
        <p:spPr>
          <a:xfrm>
            <a:off x="1008522" y="4538137"/>
            <a:ext cx="2197974" cy="147732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Can convincingly imitate the faces, movements and voices of ‘real’ people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63" name="Google Shape;1463;p90"/>
          <p:cNvSpPr/>
          <p:nvPr/>
        </p:nvSpPr>
        <p:spPr>
          <a:xfrm>
            <a:off x="3959974" y="1524758"/>
            <a:ext cx="4121816" cy="3921076"/>
          </a:xfrm>
          <a:prstGeom prst="rect">
            <a:avLst/>
          </a:prstGeom>
          <a:no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2" name="Google Shape;1358;p91" descr="A child sitting on a bench looking at a phone&#10;&#10;AI-generated content may be incorrect.">
            <a:extLst>
              <a:ext uri="{FF2B5EF4-FFF2-40B4-BE49-F238E27FC236}">
                <a16:creationId xmlns:a16="http://schemas.microsoft.com/office/drawing/2014/main" id="{3508D46C-FBAD-2F89-E00E-FB3DF50F00AC}"/>
              </a:ext>
            </a:extLst>
          </p:cNvPr>
          <p:cNvPicPr preferRelativeResize="0"/>
          <p:nvPr/>
        </p:nvPicPr>
        <p:blipFill rotWithShape="1">
          <a:blip r:embed="rId4">
            <a:alphaModFix/>
          </a:blip>
          <a:srcRect l="13238" t="20471" r="7934" b="26461"/>
          <a:stretch/>
        </p:blipFill>
        <p:spPr>
          <a:xfrm>
            <a:off x="3818739" y="1790953"/>
            <a:ext cx="4317988" cy="4112261"/>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469"/>
        <p:cNvGrpSpPr/>
        <p:nvPr/>
      </p:nvGrpSpPr>
      <p:grpSpPr>
        <a:xfrm>
          <a:off x="0" y="0"/>
          <a:ext cx="0" cy="0"/>
          <a:chOff x="0" y="0"/>
          <a:chExt cx="0" cy="0"/>
        </a:xfrm>
      </p:grpSpPr>
      <p:sp>
        <p:nvSpPr>
          <p:cNvPr id="1470" name="Google Shape;1470;p91"/>
          <p:cNvSpPr txBox="1">
            <a:spLocks noGrp="1"/>
          </p:cNvSpPr>
          <p:nvPr>
            <p:ph type="title"/>
          </p:nvPr>
        </p:nvSpPr>
        <p:spPr>
          <a:xfrm>
            <a:off x="1162062" y="229313"/>
            <a:ext cx="10650595" cy="6934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400"/>
              <a:buFont typeface="Arial"/>
              <a:buNone/>
            </a:pPr>
            <a:r>
              <a:rPr lang="en-GB" sz="3200" dirty="0">
                <a:solidFill>
                  <a:srgbClr val="12263F"/>
                </a:solidFill>
              </a:rPr>
              <a:t>More safeguarding issues you should be aware of</a:t>
            </a:r>
            <a:endParaRPr sz="3200" dirty="0"/>
          </a:p>
        </p:txBody>
      </p:sp>
      <p:sp>
        <p:nvSpPr>
          <p:cNvPr id="1471" name="Google Shape;1471;p91"/>
          <p:cNvSpPr/>
          <p:nvPr/>
        </p:nvSpPr>
        <p:spPr>
          <a:xfrm>
            <a:off x="593064" y="1051308"/>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Child abduction and community safety incidents</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72" name="Google Shape;1472;p91"/>
          <p:cNvSpPr/>
          <p:nvPr/>
        </p:nvSpPr>
        <p:spPr>
          <a:xfrm>
            <a:off x="3469013" y="1067880"/>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Children and the court system</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73" name="Google Shape;1473;p91"/>
          <p:cNvSpPr/>
          <p:nvPr/>
        </p:nvSpPr>
        <p:spPr>
          <a:xfrm>
            <a:off x="6347161" y="1052681"/>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Children missing from home or care</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74" name="Google Shape;1474;p91"/>
          <p:cNvSpPr/>
          <p:nvPr/>
        </p:nvSpPr>
        <p:spPr>
          <a:xfrm>
            <a:off x="593058" y="2249538"/>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Drugs</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75" name="Google Shape;1475;p91"/>
          <p:cNvSpPr/>
          <p:nvPr/>
        </p:nvSpPr>
        <p:spPr>
          <a:xfrm>
            <a:off x="3469013" y="2249537"/>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Fabricated or induced illness</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76" name="Google Shape;1476;p91"/>
          <p:cNvSpPr/>
          <p:nvPr/>
        </p:nvSpPr>
        <p:spPr>
          <a:xfrm>
            <a:off x="6344676" y="2249536"/>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Honour or faith-based abuse</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77" name="Google Shape;1477;p91"/>
          <p:cNvSpPr/>
          <p:nvPr/>
        </p:nvSpPr>
        <p:spPr>
          <a:xfrm>
            <a:off x="3469013" y="3444682"/>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Homelessness</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78" name="Google Shape;1478;p91"/>
          <p:cNvSpPr/>
          <p:nvPr/>
        </p:nvSpPr>
        <p:spPr>
          <a:xfrm>
            <a:off x="6344676" y="3444682"/>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Modern slavery</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79" name="Google Shape;1479;p91"/>
          <p:cNvSpPr/>
          <p:nvPr/>
        </p:nvSpPr>
        <p:spPr>
          <a:xfrm>
            <a:off x="3469012" y="4753675"/>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Children with family members in custody or prison</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80" name="Google Shape;1480;p91"/>
          <p:cNvSpPr/>
          <p:nvPr/>
        </p:nvSpPr>
        <p:spPr>
          <a:xfrm>
            <a:off x="6331974" y="4753674"/>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Forced marriage</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81" name="Google Shape;1481;p91"/>
          <p:cNvSpPr/>
          <p:nvPr/>
        </p:nvSpPr>
        <p:spPr>
          <a:xfrm>
            <a:off x="606050" y="4753676"/>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Private fostering</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482" name="Google Shape;1482;p91"/>
          <p:cNvPicPr preferRelativeResize="0"/>
          <p:nvPr/>
        </p:nvPicPr>
        <p:blipFill rotWithShape="1">
          <a:blip r:embed="rId3">
            <a:alphaModFix/>
          </a:blip>
          <a:srcRect/>
          <a:stretch/>
        </p:blipFill>
        <p:spPr>
          <a:xfrm>
            <a:off x="9598891" y="2823063"/>
            <a:ext cx="2213766" cy="2930963"/>
          </a:xfrm>
          <a:prstGeom prst="rect">
            <a:avLst/>
          </a:prstGeom>
          <a:noFill/>
          <a:ln>
            <a:noFill/>
          </a:ln>
        </p:spPr>
      </p:pic>
      <p:sp>
        <p:nvSpPr>
          <p:cNvPr id="1483" name="Google Shape;1483;p91"/>
          <p:cNvSpPr/>
          <p:nvPr/>
        </p:nvSpPr>
        <p:spPr>
          <a:xfrm>
            <a:off x="9223110" y="1067880"/>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Gang involvement</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84" name="Google Shape;1484;p91"/>
          <p:cNvSpPr/>
          <p:nvPr/>
        </p:nvSpPr>
        <p:spPr>
          <a:xfrm>
            <a:off x="593057" y="3444682"/>
            <a:ext cx="2673687" cy="91708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Financial exploitation</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85" name="Google Shape;1485;p91"/>
          <p:cNvSpPr/>
          <p:nvPr/>
        </p:nvSpPr>
        <p:spPr>
          <a:xfrm>
            <a:off x="498366" y="241195"/>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1486" name="Google Shape;1486;p91"/>
          <p:cNvSpPr/>
          <p:nvPr/>
        </p:nvSpPr>
        <p:spPr>
          <a:xfrm>
            <a:off x="1756347" y="5932232"/>
            <a:ext cx="8763581" cy="427405"/>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20000"/>
              </a:lnSpc>
              <a:spcBef>
                <a:spcPts val="0"/>
              </a:spcBef>
              <a:spcAft>
                <a:spcPts val="0"/>
              </a:spcAft>
              <a:buClr>
                <a:srgbClr val="000000"/>
              </a:buClr>
              <a:buSzTx/>
              <a:buFont typeface="Arial"/>
              <a:buNone/>
              <a:tabLst/>
              <a:defRPr/>
            </a:pPr>
            <a:endParaRPr kumimoji="0" sz="2000" b="1"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20000"/>
              </a:lnSpc>
              <a:spcBef>
                <a:spcPts val="120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Remember: </a:t>
            </a:r>
            <a:r>
              <a:rPr kumimoji="0" lang="en-GB" sz="2000" b="0" i="0" u="none" strike="noStrike" kern="0" cap="none" spc="0" normalizeH="0" baseline="0" noProof="0" dirty="0">
                <a:ln>
                  <a:noFill/>
                </a:ln>
                <a:solidFill>
                  <a:srgbClr val="000000"/>
                </a:solidFill>
                <a:effectLst/>
                <a:uLnTx/>
                <a:uFillTx/>
                <a:latin typeface="Arial"/>
                <a:ea typeface="Arial"/>
                <a:cs typeface="Arial"/>
                <a:sym typeface="Arial"/>
              </a:rPr>
              <a:t>we must always have an attitude of </a:t>
            </a:r>
            <a:r>
              <a:rPr kumimoji="0" lang="en-GB" sz="2000" b="1" i="0" u="none" strike="noStrike" kern="0" cap="none" spc="0" normalizeH="0" baseline="0" noProof="0" dirty="0">
                <a:ln>
                  <a:noFill/>
                </a:ln>
                <a:solidFill>
                  <a:srgbClr val="000000"/>
                </a:solidFill>
                <a:effectLst/>
                <a:uLnTx/>
                <a:uFillTx/>
                <a:latin typeface="Arial"/>
                <a:ea typeface="Arial"/>
                <a:cs typeface="Arial"/>
                <a:sym typeface="Arial"/>
              </a:rPr>
              <a:t>'it could happen here’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20000"/>
              </a:lnSpc>
              <a:spcBef>
                <a:spcPts val="120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491"/>
        <p:cNvGrpSpPr/>
        <p:nvPr/>
      </p:nvGrpSpPr>
      <p:grpSpPr>
        <a:xfrm>
          <a:off x="0" y="0"/>
          <a:ext cx="0" cy="0"/>
          <a:chOff x="0" y="0"/>
          <a:chExt cx="0" cy="0"/>
        </a:xfrm>
      </p:grpSpPr>
      <p:sp>
        <p:nvSpPr>
          <p:cNvPr id="1492" name="Google Shape;1492;p92"/>
          <p:cNvSpPr/>
          <p:nvPr/>
        </p:nvSpPr>
        <p:spPr>
          <a:xfrm>
            <a:off x="1871663" y="1547680"/>
            <a:ext cx="8653542" cy="3730168"/>
          </a:xfrm>
          <a:prstGeom prst="roundRect">
            <a:avLst>
              <a:gd name="adj" fmla="val 1034"/>
            </a:avLst>
          </a:prstGeom>
          <a:solidFill>
            <a:srgbClr val="E4E9ED">
              <a:alpha val="30196"/>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493" name="Google Shape;1493;p92"/>
          <p:cNvSpPr/>
          <p:nvPr/>
        </p:nvSpPr>
        <p:spPr>
          <a:xfrm>
            <a:off x="3498709" y="1997859"/>
            <a:ext cx="5194581" cy="3139281"/>
          </a:xfrm>
          <a:prstGeom prst="rect">
            <a:avLst/>
          </a:prstGeom>
          <a:noFill/>
          <a:ln w="571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The following slides make up a ‘mix and match’ library of INSET content around 11 safeguarding issues. Choose which slides feel most appropriate for your school and delete any you don’t wish to use.</a:t>
            </a:r>
          </a:p>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endParaRPr kumimoji="0" lang="en-GB"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lang="en-GB" b="1" kern="0" dirty="0">
                <a:solidFill>
                  <a:srgbClr val="12263F"/>
                </a:solidFill>
                <a:highlight>
                  <a:srgbClr val="FFFF00"/>
                </a:highlight>
                <a:latin typeface="Arial"/>
                <a:ea typeface="Arial"/>
                <a:cs typeface="Arial"/>
                <a:sym typeface="Arial"/>
              </a:rPr>
              <a:t>KCH advises to save these slides for a 7-minute briefing at the beginning of staff training – an effective way to plug key safeguarding issues, keeping staff’s knowledge up to date. </a:t>
            </a:r>
            <a:endParaRPr kumimoji="0" sz="12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499"/>
        <p:cNvGrpSpPr/>
        <p:nvPr/>
      </p:nvGrpSpPr>
      <p:grpSpPr>
        <a:xfrm>
          <a:off x="0" y="0"/>
          <a:ext cx="0" cy="0"/>
          <a:chOff x="0" y="0"/>
          <a:chExt cx="0" cy="0"/>
        </a:xfrm>
      </p:grpSpPr>
      <p:sp>
        <p:nvSpPr>
          <p:cNvPr id="1500" name="Google Shape;1500;p93"/>
          <p:cNvSpPr txBox="1"/>
          <p:nvPr/>
        </p:nvSpPr>
        <p:spPr>
          <a:xfrm>
            <a:off x="317449" y="201483"/>
            <a:ext cx="4301444" cy="66602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Online grooming</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228600" marR="0" lvl="0" indent="-114300" algn="l" defTabSz="914400" rtl="0" eaLnBrk="1" fontAlgn="auto" latinLnBrk="0" hangingPunct="1">
              <a:lnSpc>
                <a:spcPct val="90000"/>
              </a:lnSpc>
              <a:spcBef>
                <a:spcPts val="100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501" name="Google Shape;1501;p93"/>
          <p:cNvSpPr/>
          <p:nvPr/>
        </p:nvSpPr>
        <p:spPr>
          <a:xfrm>
            <a:off x="5964753" y="6457513"/>
            <a:ext cx="6096000" cy="246221"/>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000" b="0" i="0" u="none" strike="noStrike" kern="0" cap="none" spc="0" normalizeH="0" baseline="0" noProof="0" dirty="0">
                <a:ln>
                  <a:noFill/>
                </a:ln>
                <a:solidFill>
                  <a:srgbClr val="7F7F7F"/>
                </a:solidFill>
                <a:effectLst/>
                <a:uLnTx/>
                <a:uFillTx/>
                <a:latin typeface="Lato"/>
                <a:ea typeface="Lato"/>
                <a:cs typeface="Lato"/>
                <a:sym typeface="Lato"/>
              </a:rPr>
              <a:t>© The Key Support Services Ltd | For terms of use, visit </a:t>
            </a:r>
            <a:r>
              <a:rPr kumimoji="0" lang="en-GB" sz="1000" b="0" i="0" u="sng" strike="noStrike" kern="0" cap="none" spc="0" normalizeH="0" baseline="0" noProof="0" dirty="0">
                <a:ln>
                  <a:noFill/>
                </a:ln>
                <a:solidFill>
                  <a:srgbClr val="7F7F7F"/>
                </a:solidFill>
                <a:effectLst/>
                <a:uLnTx/>
                <a:uFillTx/>
                <a:latin typeface="Lato"/>
                <a:ea typeface="Lato"/>
                <a:cs typeface="Lato"/>
                <a:sym typeface="Lato"/>
                <a:hlinkClick r:id="rId3">
                  <a:extLst>
                    <a:ext uri="{A12FA001-AC4F-418D-AE19-62706E023703}">
                      <ahyp:hlinkClr xmlns:ahyp="http://schemas.microsoft.com/office/drawing/2018/hyperlinkcolor" val="tx"/>
                    </a:ext>
                  </a:extLst>
                </a:hlinkClick>
              </a:rPr>
              <a:t>thekeysupport.com/terms</a:t>
            </a:r>
            <a:endParaRPr kumimoji="0" sz="1000" b="0" i="0" u="none" strike="noStrike" kern="0" cap="none" spc="0" normalizeH="0" baseline="0" noProof="0" dirty="0">
              <a:ln>
                <a:noFill/>
              </a:ln>
              <a:solidFill>
                <a:srgbClr val="7F7F7F"/>
              </a:solidFill>
              <a:effectLst/>
              <a:uLnTx/>
              <a:uFillTx/>
              <a:latin typeface="Arial"/>
              <a:ea typeface="Arial"/>
              <a:cs typeface="Arial"/>
              <a:sym typeface="Arial"/>
            </a:endParaRPr>
          </a:p>
        </p:txBody>
      </p:sp>
      <p:pic>
        <p:nvPicPr>
          <p:cNvPr id="1502" name="Google Shape;1502;p93" descr="A picture containing symbol, yellow, circle, font&#10;&#10;Description automatically generated"/>
          <p:cNvPicPr preferRelativeResize="0"/>
          <p:nvPr/>
        </p:nvPicPr>
        <p:blipFill rotWithShape="1">
          <a:blip r:embed="rId4">
            <a:alphaModFix/>
          </a:blip>
          <a:srcRect/>
          <a:stretch/>
        </p:blipFill>
        <p:spPr>
          <a:xfrm>
            <a:off x="9412906" y="4092150"/>
            <a:ext cx="2239893" cy="2243683"/>
          </a:xfrm>
          <a:prstGeom prst="rect">
            <a:avLst/>
          </a:prstGeom>
          <a:noFill/>
          <a:ln>
            <a:noFill/>
          </a:ln>
        </p:spPr>
      </p:pic>
      <p:sp>
        <p:nvSpPr>
          <p:cNvPr id="1503" name="Google Shape;1503;p93"/>
          <p:cNvSpPr/>
          <p:nvPr/>
        </p:nvSpPr>
        <p:spPr>
          <a:xfrm>
            <a:off x="576036" y="1405817"/>
            <a:ext cx="1914908" cy="433999"/>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12263F"/>
              </a:buClr>
              <a:buSzPts val="1840"/>
              <a:buFont typeface="Arial"/>
              <a:buNone/>
              <a:tabLst/>
              <a:defRPr/>
            </a:pPr>
            <a:r>
              <a:rPr kumimoji="0" lang="en-GB" sz="1600" b="1" i="0" u="none" strike="noStrike" kern="0" cap="none" spc="0" normalizeH="0" baseline="0" noProof="0" dirty="0">
                <a:ln>
                  <a:noFill/>
                </a:ln>
                <a:solidFill>
                  <a:srgbClr val="12263F"/>
                </a:solidFill>
                <a:effectLst/>
                <a:uLnTx/>
                <a:uFillTx/>
                <a:latin typeface="Arial"/>
                <a:ea typeface="Arial"/>
                <a:cs typeface="Arial"/>
                <a:sym typeface="Arial"/>
              </a:rPr>
              <a:t>What is it?</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04" name="Google Shape;1504;p93"/>
          <p:cNvSpPr/>
          <p:nvPr/>
        </p:nvSpPr>
        <p:spPr>
          <a:xfrm>
            <a:off x="576036" y="4779993"/>
            <a:ext cx="1914908" cy="433999"/>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12263F"/>
              </a:buClr>
              <a:buSzPts val="1840"/>
              <a:buFont typeface="Arial"/>
              <a:buNone/>
              <a:tabLst/>
              <a:defRPr/>
            </a:pPr>
            <a:r>
              <a:rPr kumimoji="0" lang="en-GB" sz="1600" b="1" i="0" u="none" strike="noStrike" kern="0" cap="none" spc="0" normalizeH="0" baseline="0" noProof="0" dirty="0">
                <a:ln>
                  <a:noFill/>
                </a:ln>
                <a:solidFill>
                  <a:srgbClr val="12263F"/>
                </a:solidFill>
                <a:effectLst/>
                <a:uLnTx/>
                <a:uFillTx/>
                <a:latin typeface="Arial"/>
                <a:ea typeface="Arial"/>
                <a:cs typeface="Arial"/>
                <a:sym typeface="Arial"/>
              </a:rPr>
              <a:t>Who is at risk?</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05" name="Google Shape;1505;p93"/>
          <p:cNvSpPr txBox="1"/>
          <p:nvPr/>
        </p:nvSpPr>
        <p:spPr>
          <a:xfrm>
            <a:off x="2749413" y="1317369"/>
            <a:ext cx="6095170" cy="3323987"/>
          </a:xfrm>
          <a:prstGeom prst="rect">
            <a:avLst/>
          </a:prstGeom>
          <a:noFill/>
          <a:ln>
            <a:noFill/>
          </a:ln>
        </p:spPr>
        <p:txBody>
          <a:bodyPr spcFirstLastPara="1" wrap="square" lIns="91425" tIns="45700" rIns="91425" bIns="45700" anchor="t" anchorCtr="0">
            <a:spAutoFit/>
          </a:bodyPr>
          <a:lstStyle/>
          <a:p>
            <a:pPr marL="342900" marR="0" lvl="0" indent="-342900" algn="l" defTabSz="914400" rtl="0" eaLnBrk="1" fontAlgn="auto" latinLnBrk="0" hangingPunct="1">
              <a:lnSpc>
                <a:spcPct val="100000"/>
              </a:lnSpc>
              <a:spcBef>
                <a:spcPts val="0"/>
              </a:spcBef>
              <a:spcAft>
                <a:spcPts val="0"/>
              </a:spcAft>
              <a:buClr>
                <a:srgbClr val="12263F"/>
              </a:buClr>
              <a:buSzPts val="207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Grooming involves someone building a relationship with a child and gaining their trust, in preparation for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07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Online platforms make it easier for groomers to target several children at once, which can make the grooming process quicker</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07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After making contact online, a groomer may convince a child to meet in person or persuade them to take part in online sexual activity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06" name="Google Shape;1506;p93"/>
          <p:cNvSpPr txBox="1"/>
          <p:nvPr/>
        </p:nvSpPr>
        <p:spPr>
          <a:xfrm>
            <a:off x="2749413" y="4779993"/>
            <a:ext cx="6095170" cy="1785104"/>
          </a:xfrm>
          <a:prstGeom prst="rect">
            <a:avLst/>
          </a:prstGeom>
          <a:noFill/>
          <a:ln>
            <a:noFill/>
          </a:ln>
        </p:spPr>
        <p:txBody>
          <a:bodyPr spcFirstLastPara="1" wrap="square" lIns="91425" tIns="45700" rIns="91425" bIns="45700" anchor="t" anchorCtr="0">
            <a:spAutoFit/>
          </a:bodyPr>
          <a:lstStyle/>
          <a:p>
            <a:pPr marL="342900" marR="0" lvl="0" indent="-342900" algn="l" defTabSz="914400" rtl="0" eaLnBrk="1" fontAlgn="auto" latinLnBrk="0" hangingPunct="1">
              <a:lnSpc>
                <a:spcPct val="100000"/>
              </a:lnSpc>
              <a:spcBef>
                <a:spcPts val="0"/>
              </a:spcBef>
              <a:spcAft>
                <a:spcPts val="0"/>
              </a:spcAft>
              <a:buClr>
                <a:srgbClr val="12263F"/>
              </a:buClr>
              <a:buSzPts val="207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Grooming can affect any child, regardless of age, gender, race or socio-economic background</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07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However, some children are more vulnerable than others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07" name="Google Shape;1507;p93"/>
          <p:cNvSpPr/>
          <p:nvPr/>
        </p:nvSpPr>
        <p:spPr>
          <a:xfrm>
            <a:off x="9412906" y="773"/>
            <a:ext cx="2782546"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Online grooming</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512"/>
        <p:cNvGrpSpPr/>
        <p:nvPr/>
      </p:nvGrpSpPr>
      <p:grpSpPr>
        <a:xfrm>
          <a:off x="0" y="0"/>
          <a:ext cx="0" cy="0"/>
          <a:chOff x="0" y="0"/>
          <a:chExt cx="0" cy="0"/>
        </a:xfrm>
      </p:grpSpPr>
      <p:pic>
        <p:nvPicPr>
          <p:cNvPr id="1513" name="Google Shape;1513;p94" descr="A yellow oval with black background&#10;&#10;AI-generated content may be incorrect."/>
          <p:cNvPicPr preferRelativeResize="0"/>
          <p:nvPr/>
        </p:nvPicPr>
        <p:blipFill rotWithShape="1">
          <a:blip r:embed="rId3">
            <a:alphaModFix/>
          </a:blip>
          <a:srcRect/>
          <a:stretch/>
        </p:blipFill>
        <p:spPr>
          <a:xfrm>
            <a:off x="6899761" y="1719936"/>
            <a:ext cx="5272457" cy="5066816"/>
          </a:xfrm>
          <a:prstGeom prst="rect">
            <a:avLst/>
          </a:prstGeom>
          <a:noFill/>
          <a:ln>
            <a:noFill/>
          </a:ln>
        </p:spPr>
      </p:pic>
      <p:sp>
        <p:nvSpPr>
          <p:cNvPr id="1514" name="Google Shape;1514;p94"/>
          <p:cNvSpPr txBox="1"/>
          <p:nvPr/>
        </p:nvSpPr>
        <p:spPr>
          <a:xfrm>
            <a:off x="602512" y="1492223"/>
            <a:ext cx="6439733" cy="3684588"/>
          </a:xfrm>
          <a:prstGeom prst="rect">
            <a:avLst/>
          </a:prstGeom>
          <a:noFill/>
          <a:ln>
            <a:noFill/>
          </a:ln>
        </p:spPr>
        <p:txBody>
          <a:bodyPr spcFirstLastPara="1" wrap="square" lIns="91425" tIns="45700" rIns="91425" bIns="45700" anchor="t" anchorCtr="0">
            <a:noAutofit/>
          </a:bodyPr>
          <a:lstStyle/>
          <a:p>
            <a:pPr marL="342900" marR="0" lvl="0" indent="-165100" algn="l" defTabSz="914400" rtl="0" eaLnBrk="1" fontAlgn="auto" latinLnBrk="0" hangingPunct="1">
              <a:lnSpc>
                <a:spcPct val="9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000000"/>
              </a:solidFill>
              <a:effectLst/>
              <a:uLnTx/>
              <a:uFillTx/>
              <a:latin typeface="Arial"/>
              <a:ea typeface="Arial"/>
              <a:cs typeface="Arial"/>
              <a:sym typeface="Arial"/>
            </a:endParaRPr>
          </a:p>
          <a:p>
            <a:pPr marL="342900" marR="0" lvl="0" indent="-165100" algn="l" defTabSz="914400" rtl="0" eaLnBrk="1" fontAlgn="auto" latinLnBrk="0" hangingPunct="1">
              <a:lnSpc>
                <a:spcPct val="90000"/>
              </a:lnSpc>
              <a:spcBef>
                <a:spcPts val="100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15" name="Google Shape;1515;p94"/>
          <p:cNvSpPr txBox="1">
            <a:spLocks noGrp="1"/>
          </p:cNvSpPr>
          <p:nvPr>
            <p:ph type="title"/>
          </p:nvPr>
        </p:nvSpPr>
        <p:spPr>
          <a:xfrm>
            <a:off x="492921" y="292652"/>
            <a:ext cx="8551427" cy="683173"/>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t>Online grooming: what to look out for</a:t>
            </a:r>
            <a:endParaRPr dirty="0"/>
          </a:p>
        </p:txBody>
      </p:sp>
      <p:pic>
        <p:nvPicPr>
          <p:cNvPr id="1516" name="Google Shape;1516;p94"/>
          <p:cNvPicPr preferRelativeResize="0"/>
          <p:nvPr/>
        </p:nvPicPr>
        <p:blipFill rotWithShape="1">
          <a:blip r:embed="rId4">
            <a:alphaModFix/>
          </a:blip>
          <a:srcRect/>
          <a:stretch/>
        </p:blipFill>
        <p:spPr>
          <a:xfrm rot="2018460">
            <a:off x="2418068" y="2103180"/>
            <a:ext cx="723900" cy="76200"/>
          </a:xfrm>
          <a:prstGeom prst="rect">
            <a:avLst/>
          </a:prstGeom>
          <a:noFill/>
          <a:ln>
            <a:noFill/>
          </a:ln>
        </p:spPr>
      </p:pic>
      <p:pic>
        <p:nvPicPr>
          <p:cNvPr id="1517" name="Google Shape;1517;p94"/>
          <p:cNvPicPr preferRelativeResize="0"/>
          <p:nvPr/>
        </p:nvPicPr>
        <p:blipFill rotWithShape="1">
          <a:blip r:embed="rId4">
            <a:alphaModFix/>
          </a:blip>
          <a:srcRect/>
          <a:stretch/>
        </p:blipFill>
        <p:spPr>
          <a:xfrm rot="8333809">
            <a:off x="4682509" y="2103180"/>
            <a:ext cx="723900" cy="76200"/>
          </a:xfrm>
          <a:prstGeom prst="rect">
            <a:avLst/>
          </a:prstGeom>
          <a:noFill/>
          <a:ln>
            <a:noFill/>
          </a:ln>
        </p:spPr>
      </p:pic>
      <p:pic>
        <p:nvPicPr>
          <p:cNvPr id="1518" name="Google Shape;1518;p94"/>
          <p:cNvPicPr preferRelativeResize="0"/>
          <p:nvPr/>
        </p:nvPicPr>
        <p:blipFill rotWithShape="1">
          <a:blip r:embed="rId4">
            <a:alphaModFix/>
          </a:blip>
          <a:srcRect/>
          <a:stretch/>
        </p:blipFill>
        <p:spPr>
          <a:xfrm rot="-7746937">
            <a:off x="4994356" y="4345687"/>
            <a:ext cx="723900" cy="76200"/>
          </a:xfrm>
          <a:prstGeom prst="rect">
            <a:avLst/>
          </a:prstGeom>
          <a:noFill/>
          <a:ln>
            <a:noFill/>
          </a:ln>
        </p:spPr>
      </p:pic>
      <p:pic>
        <p:nvPicPr>
          <p:cNvPr id="1519" name="Google Shape;1519;p94"/>
          <p:cNvPicPr preferRelativeResize="0"/>
          <p:nvPr/>
        </p:nvPicPr>
        <p:blipFill rotWithShape="1">
          <a:blip r:embed="rId4">
            <a:alphaModFix/>
          </a:blip>
          <a:srcRect/>
          <a:stretch/>
        </p:blipFill>
        <p:spPr>
          <a:xfrm rot="-2613620">
            <a:off x="2323411" y="4632256"/>
            <a:ext cx="723900" cy="76200"/>
          </a:xfrm>
          <a:prstGeom prst="rect">
            <a:avLst/>
          </a:prstGeom>
          <a:noFill/>
          <a:ln>
            <a:noFill/>
          </a:ln>
        </p:spPr>
      </p:pic>
      <p:pic>
        <p:nvPicPr>
          <p:cNvPr id="1520" name="Google Shape;1520;p94"/>
          <p:cNvPicPr preferRelativeResize="0"/>
          <p:nvPr/>
        </p:nvPicPr>
        <p:blipFill rotWithShape="1">
          <a:blip r:embed="rId4">
            <a:alphaModFix/>
          </a:blip>
          <a:srcRect/>
          <a:stretch/>
        </p:blipFill>
        <p:spPr>
          <a:xfrm rot="-4761143">
            <a:off x="3390557" y="4926135"/>
            <a:ext cx="721161" cy="75912"/>
          </a:xfrm>
          <a:prstGeom prst="rect">
            <a:avLst/>
          </a:prstGeom>
          <a:noFill/>
          <a:ln>
            <a:noFill/>
          </a:ln>
        </p:spPr>
      </p:pic>
      <p:sp>
        <p:nvSpPr>
          <p:cNvPr id="1521" name="Google Shape;1521;p94"/>
          <p:cNvSpPr/>
          <p:nvPr/>
        </p:nvSpPr>
        <p:spPr>
          <a:xfrm>
            <a:off x="557753" y="1324364"/>
            <a:ext cx="1777714" cy="1000212"/>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Unexplained gifts or having more money than usual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22" name="Google Shape;1522;p94"/>
          <p:cNvSpPr/>
          <p:nvPr/>
        </p:nvSpPr>
        <p:spPr>
          <a:xfrm>
            <a:off x="492921" y="4564423"/>
            <a:ext cx="1777714" cy="722772"/>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Spending more or less time online than usual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23" name="Google Shape;1523;p94"/>
          <p:cNvSpPr/>
          <p:nvPr/>
        </p:nvSpPr>
        <p:spPr>
          <a:xfrm>
            <a:off x="5546254" y="1204346"/>
            <a:ext cx="1427573" cy="1064588"/>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Spending less time with friends</a:t>
            </a:r>
            <a:endParaRPr kumimoji="0" sz="16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524" name="Google Shape;1524;p94"/>
          <p:cNvSpPr/>
          <p:nvPr/>
        </p:nvSpPr>
        <p:spPr>
          <a:xfrm>
            <a:off x="4624595" y="4900254"/>
            <a:ext cx="2016791" cy="1673331"/>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Being secretive about their devices or what they do online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25" name="Google Shape;1525;p94"/>
          <p:cNvSpPr/>
          <p:nvPr/>
        </p:nvSpPr>
        <p:spPr>
          <a:xfrm>
            <a:off x="2642516" y="5453057"/>
            <a:ext cx="1522206" cy="708979"/>
          </a:xfrm>
          <a:prstGeom prst="roundRect">
            <a:avLst>
              <a:gd name="adj" fmla="val 8308"/>
            </a:avLst>
          </a:prstGeom>
          <a:solidFill>
            <a:srgbClr val="F1F1F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0" normalizeH="0" baseline="0" noProof="0" dirty="0">
                <a:ln>
                  <a:noFill/>
                </a:ln>
                <a:solidFill>
                  <a:srgbClr val="12263F"/>
                </a:solidFill>
                <a:effectLst/>
                <a:uLnTx/>
                <a:uFillTx/>
                <a:latin typeface="Arial"/>
                <a:ea typeface="Arial"/>
                <a:cs typeface="Arial"/>
                <a:sym typeface="Arial"/>
              </a:rPr>
              <a:t>Signs of sexual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526" name="Google Shape;1526;p94" descr="A person sitting on the floor holding a tablet&#10;&#10;Description automatically generated"/>
          <p:cNvPicPr preferRelativeResize="0"/>
          <p:nvPr/>
        </p:nvPicPr>
        <p:blipFill rotWithShape="1">
          <a:blip r:embed="rId5">
            <a:alphaModFix/>
          </a:blip>
          <a:srcRect/>
          <a:stretch/>
        </p:blipFill>
        <p:spPr>
          <a:xfrm>
            <a:off x="2882021" y="1995721"/>
            <a:ext cx="2016791" cy="2379600"/>
          </a:xfrm>
          <a:prstGeom prst="rect">
            <a:avLst/>
          </a:prstGeom>
          <a:noFill/>
          <a:ln>
            <a:noFill/>
          </a:ln>
        </p:spPr>
      </p:pic>
      <p:pic>
        <p:nvPicPr>
          <p:cNvPr id="1527" name="Google Shape;1527;p94" descr="A person in a yellow dress&#10;&#10;Description automatically generated"/>
          <p:cNvPicPr preferRelativeResize="0"/>
          <p:nvPr/>
        </p:nvPicPr>
        <p:blipFill rotWithShape="1">
          <a:blip r:embed="rId6">
            <a:alphaModFix/>
          </a:blip>
          <a:srcRect/>
          <a:stretch/>
        </p:blipFill>
        <p:spPr>
          <a:xfrm flipH="1">
            <a:off x="11144721" y="1180702"/>
            <a:ext cx="920954" cy="1823278"/>
          </a:xfrm>
          <a:prstGeom prst="rect">
            <a:avLst/>
          </a:prstGeom>
          <a:noFill/>
          <a:ln>
            <a:noFill/>
          </a:ln>
        </p:spPr>
      </p:pic>
      <p:sp>
        <p:nvSpPr>
          <p:cNvPr id="1528" name="Google Shape;1528;p94"/>
          <p:cNvSpPr txBox="1"/>
          <p:nvPr/>
        </p:nvSpPr>
        <p:spPr>
          <a:xfrm>
            <a:off x="7558995" y="2324576"/>
            <a:ext cx="3953987" cy="492442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“He</a:t>
            </a: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 was the only person who paid attention to my posts online, so I started messaging him all the time instead of hanging out with my friends. He made me feel special.”</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“When he asked me to send him photos and do things on camera, I felt trapped.”</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“I didn’t tell my mum because he told me if I blocked him or told anyone, he’d send the pictures to everyone at school.”</a:t>
            </a: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b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29" name="Google Shape;1529;p94"/>
          <p:cNvSpPr/>
          <p:nvPr/>
        </p:nvSpPr>
        <p:spPr>
          <a:xfrm>
            <a:off x="9412906" y="773"/>
            <a:ext cx="2782546"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Online grooming</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534"/>
        <p:cNvGrpSpPr/>
        <p:nvPr/>
      </p:nvGrpSpPr>
      <p:grpSpPr>
        <a:xfrm>
          <a:off x="0" y="0"/>
          <a:ext cx="0" cy="0"/>
          <a:chOff x="0" y="0"/>
          <a:chExt cx="0" cy="0"/>
        </a:xfrm>
      </p:grpSpPr>
      <p:sp>
        <p:nvSpPr>
          <p:cNvPr id="1535" name="Google Shape;1535;p95"/>
          <p:cNvSpPr txBox="1">
            <a:spLocks noGrp="1"/>
          </p:cNvSpPr>
          <p:nvPr>
            <p:ph type="title"/>
          </p:nvPr>
        </p:nvSpPr>
        <p:spPr>
          <a:xfrm>
            <a:off x="791402" y="510638"/>
            <a:ext cx="10073118" cy="654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t>What to do if you have a concern</a:t>
            </a:r>
            <a:endParaRPr dirty="0"/>
          </a:p>
        </p:txBody>
      </p:sp>
      <p:sp>
        <p:nvSpPr>
          <p:cNvPr id="1536" name="Google Shape;1536;p95"/>
          <p:cNvSpPr txBox="1"/>
          <p:nvPr/>
        </p:nvSpPr>
        <p:spPr>
          <a:xfrm>
            <a:off x="791402" y="1515312"/>
            <a:ext cx="10278942" cy="310854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Follow our policy: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Add here how staff should follow your safeguarding or online safety policy for reporting concerns, e.g. speak to our DSL or deputy immediately. If they aren’t available, speak to someone from the SLT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Record concerns using [x] form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211455" algn="l" defTabSz="914400" rtl="0" eaLnBrk="1" fontAlgn="auto" latinLnBrk="0" hangingPunct="1">
              <a:lnSpc>
                <a:spcPct val="100000"/>
              </a:lnSpc>
              <a:spcBef>
                <a:spcPts val="1200"/>
              </a:spcBef>
              <a:spcAft>
                <a:spcPts val="0"/>
              </a:spcAft>
              <a:buClr>
                <a:srgbClr val="000000"/>
              </a:buClr>
              <a:buSzPts val="207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1537" name="Google Shape;1537;p95" descr="A yellow and blue logo&#10;&#10;Description automatically generated"/>
          <p:cNvPicPr preferRelativeResize="0"/>
          <p:nvPr/>
        </p:nvPicPr>
        <p:blipFill rotWithShape="1">
          <a:blip r:embed="rId3">
            <a:alphaModFix/>
          </a:blip>
          <a:srcRect/>
          <a:stretch/>
        </p:blipFill>
        <p:spPr>
          <a:xfrm>
            <a:off x="9190148" y="3824638"/>
            <a:ext cx="2464192" cy="2616159"/>
          </a:xfrm>
          <a:prstGeom prst="rect">
            <a:avLst/>
          </a:prstGeom>
          <a:noFill/>
          <a:ln>
            <a:noFill/>
          </a:ln>
        </p:spPr>
      </p:pic>
      <p:sp>
        <p:nvSpPr>
          <p:cNvPr id="1538" name="Google Shape;1538;p95"/>
          <p:cNvSpPr/>
          <p:nvPr/>
        </p:nvSpPr>
        <p:spPr>
          <a:xfrm>
            <a:off x="9412906" y="773"/>
            <a:ext cx="2782546"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Online grooming</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543"/>
        <p:cNvGrpSpPr/>
        <p:nvPr/>
      </p:nvGrpSpPr>
      <p:grpSpPr>
        <a:xfrm>
          <a:off x="0" y="0"/>
          <a:ext cx="0" cy="0"/>
          <a:chOff x="0" y="0"/>
          <a:chExt cx="0" cy="0"/>
        </a:xfrm>
      </p:grpSpPr>
      <p:pic>
        <p:nvPicPr>
          <p:cNvPr id="9" name="Picture 8">
            <a:extLst>
              <a:ext uri="{FF2B5EF4-FFF2-40B4-BE49-F238E27FC236}">
                <a16:creationId xmlns:a16="http://schemas.microsoft.com/office/drawing/2014/main" id="{11F0D898-7DB0-9E7B-4ED3-A5F44472D434}"/>
              </a:ext>
            </a:extLst>
          </p:cNvPr>
          <p:cNvPicPr>
            <a:picLocks noChangeAspect="1"/>
          </p:cNvPicPr>
          <p:nvPr/>
        </p:nvPicPr>
        <p:blipFill>
          <a:blip r:embed="rId3"/>
          <a:stretch>
            <a:fillRect/>
          </a:stretch>
        </p:blipFill>
        <p:spPr>
          <a:xfrm>
            <a:off x="695488" y="685800"/>
            <a:ext cx="10579489" cy="5682343"/>
          </a:xfrm>
          <a:prstGeom prst="rect">
            <a:avLst/>
          </a:prstGeom>
        </p:spPr>
      </p:pic>
      <p:sp>
        <p:nvSpPr>
          <p:cNvPr id="1545" name="Google Shape;1545;p96"/>
          <p:cNvSpPr txBox="1">
            <a:spLocks noGrp="1"/>
          </p:cNvSpPr>
          <p:nvPr>
            <p:ph type="body" idx="1"/>
          </p:nvPr>
        </p:nvSpPr>
        <p:spPr>
          <a:xfrm>
            <a:off x="917023" y="264417"/>
            <a:ext cx="11471264" cy="72831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dirty="0"/>
              <a:t>Online toxic masculinity </a:t>
            </a:r>
            <a:endParaRPr dirty="0"/>
          </a:p>
        </p:txBody>
      </p:sp>
      <p:sp>
        <p:nvSpPr>
          <p:cNvPr id="1546" name="Google Shape;1546;p96"/>
          <p:cNvSpPr/>
          <p:nvPr/>
        </p:nvSpPr>
        <p:spPr>
          <a:xfrm>
            <a:off x="464922" y="255705"/>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1547" name="Google Shape;1547;p96"/>
          <p:cNvSpPr/>
          <p:nvPr/>
        </p:nvSpPr>
        <p:spPr>
          <a:xfrm>
            <a:off x="9561442" y="773"/>
            <a:ext cx="2634009"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Online toxic masculinity </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552"/>
        <p:cNvGrpSpPr/>
        <p:nvPr/>
      </p:nvGrpSpPr>
      <p:grpSpPr>
        <a:xfrm>
          <a:off x="0" y="0"/>
          <a:ext cx="0" cy="0"/>
          <a:chOff x="0" y="0"/>
          <a:chExt cx="0" cy="0"/>
        </a:xfrm>
      </p:grpSpPr>
      <p:pic>
        <p:nvPicPr>
          <p:cNvPr id="1553" name="Google Shape;1553;p97"/>
          <p:cNvPicPr preferRelativeResize="0"/>
          <p:nvPr/>
        </p:nvPicPr>
        <p:blipFill rotWithShape="1">
          <a:blip r:embed="rId3">
            <a:alphaModFix/>
          </a:blip>
          <a:srcRect/>
          <a:stretch/>
        </p:blipFill>
        <p:spPr>
          <a:xfrm>
            <a:off x="7482442" y="4890326"/>
            <a:ext cx="3073399" cy="1054598"/>
          </a:xfrm>
          <a:prstGeom prst="rect">
            <a:avLst/>
          </a:prstGeom>
          <a:noFill/>
          <a:ln>
            <a:noFill/>
          </a:ln>
        </p:spPr>
      </p:pic>
      <p:pic>
        <p:nvPicPr>
          <p:cNvPr id="1554" name="Google Shape;1554;p97"/>
          <p:cNvPicPr preferRelativeResize="0"/>
          <p:nvPr/>
        </p:nvPicPr>
        <p:blipFill rotWithShape="1">
          <a:blip r:embed="rId4">
            <a:alphaModFix/>
          </a:blip>
          <a:srcRect/>
          <a:stretch/>
        </p:blipFill>
        <p:spPr>
          <a:xfrm>
            <a:off x="6961915" y="4848234"/>
            <a:ext cx="719231" cy="1138782"/>
          </a:xfrm>
          <a:prstGeom prst="rect">
            <a:avLst/>
          </a:prstGeom>
          <a:noFill/>
          <a:ln>
            <a:noFill/>
          </a:ln>
        </p:spPr>
      </p:pic>
      <p:sp>
        <p:nvSpPr>
          <p:cNvPr id="1555" name="Google Shape;1555;p97"/>
          <p:cNvSpPr/>
          <p:nvPr/>
        </p:nvSpPr>
        <p:spPr>
          <a:xfrm>
            <a:off x="887444" y="1077955"/>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Incel</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56" name="Google Shape;1556;p97"/>
          <p:cNvSpPr txBox="1">
            <a:spLocks noGrp="1"/>
          </p:cNvSpPr>
          <p:nvPr>
            <p:ph type="title"/>
          </p:nvPr>
        </p:nvSpPr>
        <p:spPr>
          <a:xfrm>
            <a:off x="838200" y="231805"/>
            <a:ext cx="10515600" cy="711371"/>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solidFill>
                  <a:srgbClr val="12263F"/>
                </a:solidFill>
              </a:rPr>
              <a:t>Be alert to key vocabulary, including:</a:t>
            </a:r>
            <a:endParaRPr sz="3200" dirty="0">
              <a:solidFill>
                <a:srgbClr val="12263F"/>
              </a:solidFill>
            </a:endParaRPr>
          </a:p>
        </p:txBody>
      </p:sp>
      <p:sp>
        <p:nvSpPr>
          <p:cNvPr id="1557" name="Google Shape;1557;p97"/>
          <p:cNvSpPr/>
          <p:nvPr/>
        </p:nvSpPr>
        <p:spPr>
          <a:xfrm>
            <a:off x="3780415" y="3601118"/>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Chad and Stacey</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58" name="Google Shape;1558;p97"/>
          <p:cNvSpPr/>
          <p:nvPr/>
        </p:nvSpPr>
        <p:spPr>
          <a:xfrm>
            <a:off x="3780415" y="1978888"/>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80/20 rule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59" name="Google Shape;1559;p97"/>
          <p:cNvSpPr/>
          <p:nvPr/>
        </p:nvSpPr>
        <p:spPr>
          <a:xfrm>
            <a:off x="887444" y="4602991"/>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Pickup artists (PUA)</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60" name="Google Shape;1560;p97"/>
          <p:cNvSpPr/>
          <p:nvPr/>
        </p:nvSpPr>
        <p:spPr>
          <a:xfrm>
            <a:off x="887444" y="2768325"/>
            <a:ext cx="2660380"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Red pill/redpilled</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1561" name="Google Shape;1561;p97"/>
          <p:cNvPicPr preferRelativeResize="0"/>
          <p:nvPr/>
        </p:nvPicPr>
        <p:blipFill rotWithShape="1">
          <a:blip r:embed="rId5">
            <a:alphaModFix/>
          </a:blip>
          <a:srcRect/>
          <a:stretch/>
        </p:blipFill>
        <p:spPr>
          <a:xfrm flipH="1">
            <a:off x="7306620" y="983138"/>
            <a:ext cx="2505796" cy="3907188"/>
          </a:xfrm>
          <a:prstGeom prst="rect">
            <a:avLst/>
          </a:prstGeom>
          <a:noFill/>
          <a:ln>
            <a:noFill/>
          </a:ln>
        </p:spPr>
      </p:pic>
      <p:sp>
        <p:nvSpPr>
          <p:cNvPr id="1562" name="Google Shape;1562;p97"/>
          <p:cNvSpPr/>
          <p:nvPr/>
        </p:nvSpPr>
        <p:spPr>
          <a:xfrm>
            <a:off x="0" y="1384300"/>
            <a:ext cx="12192000" cy="0"/>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63" name="Google Shape;1563;p97"/>
          <p:cNvSpPr/>
          <p:nvPr/>
        </p:nvSpPr>
        <p:spPr>
          <a:xfrm>
            <a:off x="9561442" y="773"/>
            <a:ext cx="2634009"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Online toxic masculinity </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568"/>
        <p:cNvGrpSpPr/>
        <p:nvPr/>
      </p:nvGrpSpPr>
      <p:grpSpPr>
        <a:xfrm>
          <a:off x="0" y="0"/>
          <a:ext cx="0" cy="0"/>
          <a:chOff x="0" y="0"/>
          <a:chExt cx="0" cy="0"/>
        </a:xfrm>
      </p:grpSpPr>
      <p:pic>
        <p:nvPicPr>
          <p:cNvPr id="1569" name="Google Shape;1569;p98" descr="A yellow oval on a black background&#10;&#10;AI-generated content may be incorrect."/>
          <p:cNvPicPr preferRelativeResize="0"/>
          <p:nvPr/>
        </p:nvPicPr>
        <p:blipFill rotWithShape="1">
          <a:blip r:embed="rId3">
            <a:alphaModFix/>
          </a:blip>
          <a:srcRect/>
          <a:stretch/>
        </p:blipFill>
        <p:spPr>
          <a:xfrm>
            <a:off x="8880764" y="2416594"/>
            <a:ext cx="3298248" cy="3128585"/>
          </a:xfrm>
          <a:prstGeom prst="rect">
            <a:avLst/>
          </a:prstGeom>
          <a:noFill/>
          <a:ln>
            <a:noFill/>
          </a:ln>
        </p:spPr>
      </p:pic>
      <p:sp>
        <p:nvSpPr>
          <p:cNvPr id="1570" name="Google Shape;1570;p98"/>
          <p:cNvSpPr txBox="1">
            <a:spLocks noGrp="1"/>
          </p:cNvSpPr>
          <p:nvPr>
            <p:ph type="title"/>
          </p:nvPr>
        </p:nvSpPr>
        <p:spPr>
          <a:xfrm>
            <a:off x="729192" y="478864"/>
            <a:ext cx="11148927" cy="828842"/>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solidFill>
                  <a:srgbClr val="12263F"/>
                </a:solidFill>
              </a:rPr>
              <a:t>Disinformation, misinformation and conspiracy theories</a:t>
            </a:r>
            <a:endParaRPr sz="3200" dirty="0">
              <a:solidFill>
                <a:srgbClr val="12263F"/>
              </a:solidFill>
            </a:endParaRPr>
          </a:p>
        </p:txBody>
      </p:sp>
      <p:sp>
        <p:nvSpPr>
          <p:cNvPr id="1571" name="Google Shape;1571;p98"/>
          <p:cNvSpPr txBox="1"/>
          <p:nvPr/>
        </p:nvSpPr>
        <p:spPr>
          <a:xfrm>
            <a:off x="766651" y="1377182"/>
            <a:ext cx="8114782" cy="4247317"/>
          </a:xfrm>
          <a:prstGeom prst="rect">
            <a:avLst/>
          </a:prstGeom>
          <a:noFill/>
          <a:ln>
            <a:noFill/>
          </a:ln>
        </p:spPr>
        <p:txBody>
          <a:bodyPr spcFirstLastPara="1" wrap="square" lIns="91425" tIns="45700" rIns="91425" bIns="45700" anchor="t" anchorCtr="0">
            <a:spAutoFit/>
          </a:bodyPr>
          <a:lstStyle/>
          <a:p>
            <a:pPr marL="342900" marR="0" lvl="0" indent="-342900" algn="l" defTabSz="914400" rtl="0" eaLnBrk="1" fontAlgn="auto" latinLnBrk="0" hangingPunct="1">
              <a:lnSpc>
                <a:spcPct val="100000"/>
              </a:lnSpc>
              <a:spcBef>
                <a:spcPts val="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Disinformation, misinformation and conspiracy theories are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online safety risks for children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They refer to the spread of false information or ‘fake news’ online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Children can be more at risk of taking this content at face value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Advanced AI tools can be used to present the information as fact, making it appear realistic, including the use of AI-generated images and videos, such as deepfakes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As school staff we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all</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have a role to play to make sure pupils are kept safe online from this risk</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3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It’s important that we find opportunities to discuss where pupils get their information from, so they understand the risks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572" name="Google Shape;1572;p98" descr="A child sitting on a bench looking at his phone&#10;&#10;AI-generated content may be incorrect."/>
          <p:cNvPicPr preferRelativeResize="0"/>
          <p:nvPr/>
        </p:nvPicPr>
        <p:blipFill rotWithShape="1">
          <a:blip r:embed="rId4">
            <a:alphaModFix/>
          </a:blip>
          <a:srcRect t="22360" r="3050" b="21673"/>
          <a:stretch/>
        </p:blipFill>
        <p:spPr>
          <a:xfrm>
            <a:off x="8677054" y="2416594"/>
            <a:ext cx="3237855" cy="2644116"/>
          </a:xfrm>
          <a:prstGeom prst="rect">
            <a:avLst/>
          </a:prstGeom>
          <a:noFill/>
          <a:ln>
            <a:noFill/>
          </a:ln>
        </p:spPr>
      </p:pic>
      <p:sp>
        <p:nvSpPr>
          <p:cNvPr id="1573" name="Google Shape;1573;p98"/>
          <p:cNvSpPr/>
          <p:nvPr/>
        </p:nvSpPr>
        <p:spPr>
          <a:xfrm>
            <a:off x="313881" y="512944"/>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1574" name="Google Shape;1574;p98"/>
          <p:cNvSpPr/>
          <p:nvPr/>
        </p:nvSpPr>
        <p:spPr>
          <a:xfrm>
            <a:off x="6475344" y="773"/>
            <a:ext cx="5720108"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FFFFF"/>
                </a:solidFill>
                <a:effectLst/>
                <a:uLnTx/>
                <a:uFillTx/>
                <a:latin typeface="Arial"/>
                <a:ea typeface="Arial"/>
                <a:cs typeface="Arial"/>
                <a:sym typeface="Arial"/>
              </a:rPr>
              <a:t>Disinformation, misinformation and conspiracy theories</a:t>
            </a:r>
            <a:endParaRPr kumimoji="0" sz="1600" b="1" i="0" u="none" strike="noStrike" kern="0" cap="none" spc="0" normalizeH="0" baseline="0" noProof="0" dirty="0">
              <a:ln>
                <a:noFill/>
              </a:ln>
              <a:solidFill>
                <a:srgbClr val="FFFFFF"/>
              </a:solidFill>
              <a:effectLst/>
              <a:uLnTx/>
              <a:uFillTx/>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579"/>
        <p:cNvGrpSpPr/>
        <p:nvPr/>
      </p:nvGrpSpPr>
      <p:grpSpPr>
        <a:xfrm>
          <a:off x="0" y="0"/>
          <a:ext cx="0" cy="0"/>
          <a:chOff x="0" y="0"/>
          <a:chExt cx="0" cy="0"/>
        </a:xfrm>
      </p:grpSpPr>
      <p:sp>
        <p:nvSpPr>
          <p:cNvPr id="1580" name="Google Shape;1580;p99"/>
          <p:cNvSpPr txBox="1">
            <a:spLocks noGrp="1"/>
          </p:cNvSpPr>
          <p:nvPr>
            <p:ph type="body" idx="1"/>
          </p:nvPr>
        </p:nvSpPr>
        <p:spPr>
          <a:xfrm>
            <a:off x="1053726" y="458317"/>
            <a:ext cx="6167052" cy="93392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400"/>
              <a:buNone/>
            </a:pPr>
            <a:r>
              <a:rPr lang="en-GB" sz="3400" dirty="0"/>
              <a:t>Sextortion: what is it?</a:t>
            </a:r>
            <a:endParaRPr dirty="0"/>
          </a:p>
        </p:txBody>
      </p:sp>
      <p:sp>
        <p:nvSpPr>
          <p:cNvPr id="1581" name="Google Shape;1581;p99"/>
          <p:cNvSpPr txBox="1"/>
          <p:nvPr/>
        </p:nvSpPr>
        <p:spPr>
          <a:xfrm>
            <a:off x="1053726" y="1424854"/>
            <a:ext cx="6100996" cy="600164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Sextortion is a form of online blackmail where someone threatens to share sexual images or information unless the victim complies with their demands.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It might begin with grooming, where an offender has built up a relationship of trust with the victim first.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Offenders don’t always need to befriend the victim and can sometimes use photos taken from a victim's public social media profile to blackmail them.</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1582" name="Google Shape;1582;p99" descr="A person sitting at a computer&#10;&#10;Description automatically generated"/>
          <p:cNvPicPr preferRelativeResize="0"/>
          <p:nvPr/>
        </p:nvPicPr>
        <p:blipFill rotWithShape="1">
          <a:blip r:embed="rId3">
            <a:alphaModFix/>
          </a:blip>
          <a:srcRect/>
          <a:stretch/>
        </p:blipFill>
        <p:spPr>
          <a:xfrm>
            <a:off x="7343945" y="1038093"/>
            <a:ext cx="4310847" cy="5356508"/>
          </a:xfrm>
          <a:prstGeom prst="rect">
            <a:avLst/>
          </a:prstGeom>
          <a:noFill/>
          <a:ln>
            <a:noFill/>
          </a:ln>
        </p:spPr>
      </p:pic>
      <p:sp>
        <p:nvSpPr>
          <p:cNvPr id="1583" name="Google Shape;1583;p99"/>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1584" name="Google Shape;1584;p99"/>
          <p:cNvSpPr/>
          <p:nvPr/>
        </p:nvSpPr>
        <p:spPr>
          <a:xfrm>
            <a:off x="10414660" y="773"/>
            <a:ext cx="1780792"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Sextortion</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589"/>
        <p:cNvGrpSpPr/>
        <p:nvPr/>
      </p:nvGrpSpPr>
      <p:grpSpPr>
        <a:xfrm>
          <a:off x="0" y="0"/>
          <a:ext cx="0" cy="0"/>
          <a:chOff x="0" y="0"/>
          <a:chExt cx="0" cy="0"/>
        </a:xfrm>
      </p:grpSpPr>
      <p:sp>
        <p:nvSpPr>
          <p:cNvPr id="1590" name="Google Shape;1590;p100"/>
          <p:cNvSpPr txBox="1">
            <a:spLocks noGrp="1"/>
          </p:cNvSpPr>
          <p:nvPr>
            <p:ph type="title" idx="4294967295"/>
          </p:nvPr>
        </p:nvSpPr>
        <p:spPr>
          <a:xfrm>
            <a:off x="2230127" y="2107469"/>
            <a:ext cx="6228890" cy="2888259"/>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2400"/>
              <a:buFont typeface="Arial"/>
              <a:buNone/>
            </a:pPr>
            <a:r>
              <a:rPr lang="en-GB" sz="2400" dirty="0">
                <a:solidFill>
                  <a:srgbClr val="12263F"/>
                </a:solidFill>
                <a:latin typeface="Arial"/>
                <a:ea typeface="Arial"/>
                <a:cs typeface="Arial"/>
                <a:sym typeface="Arial"/>
              </a:rPr>
              <a:t>I don’t know why, but I sent some photos of myself to this man online … </a:t>
            </a:r>
            <a:br>
              <a:rPr lang="en-GB" sz="2400" dirty="0">
                <a:solidFill>
                  <a:srgbClr val="12263F"/>
                </a:solidFill>
                <a:latin typeface="Arial"/>
                <a:ea typeface="Arial"/>
                <a:cs typeface="Arial"/>
                <a:sym typeface="Arial"/>
              </a:rPr>
            </a:br>
            <a:br>
              <a:rPr lang="en-GB" sz="2400" dirty="0">
                <a:solidFill>
                  <a:srgbClr val="12263F"/>
                </a:solidFill>
                <a:latin typeface="Arial"/>
                <a:ea typeface="Arial"/>
                <a:cs typeface="Arial"/>
                <a:sym typeface="Arial"/>
              </a:rPr>
            </a:br>
            <a:r>
              <a:rPr lang="en-GB" sz="2400" dirty="0">
                <a:solidFill>
                  <a:srgbClr val="12263F"/>
                </a:solidFill>
                <a:latin typeface="Arial"/>
                <a:ea typeface="Arial"/>
                <a:cs typeface="Arial"/>
                <a:sym typeface="Arial"/>
              </a:rPr>
              <a:t>Looking back, it seems obvious, but I thought I could trust him because we’d been talking online for ages. But the second I sent the photos, he said he’d post them on my school's social media pages unless I bought him online gift cards.</a:t>
            </a:r>
            <a:br>
              <a:rPr lang="en-GB" sz="2400" dirty="0">
                <a:solidFill>
                  <a:srgbClr val="12263F"/>
                </a:solidFill>
                <a:latin typeface="Arial"/>
                <a:ea typeface="Arial"/>
                <a:cs typeface="Arial"/>
                <a:sym typeface="Arial"/>
              </a:rPr>
            </a:br>
            <a:br>
              <a:rPr lang="en-GB" sz="2400" dirty="0">
                <a:solidFill>
                  <a:srgbClr val="12263F"/>
                </a:solidFill>
                <a:latin typeface="Arial"/>
                <a:ea typeface="Arial"/>
                <a:cs typeface="Arial"/>
                <a:sym typeface="Arial"/>
              </a:rPr>
            </a:br>
            <a:r>
              <a:rPr lang="en-GB" sz="2400" dirty="0">
                <a:solidFill>
                  <a:srgbClr val="12263F"/>
                </a:solidFill>
                <a:latin typeface="Arial"/>
                <a:ea typeface="Arial"/>
                <a:cs typeface="Arial"/>
                <a:sym typeface="Arial"/>
              </a:rPr>
              <a:t>I felt trapped, and I was so embarrassed about what people would think if they found out.</a:t>
            </a:r>
            <a:endParaRPr sz="2400" dirty="0">
              <a:solidFill>
                <a:srgbClr val="12263F"/>
              </a:solidFill>
              <a:latin typeface="Arial"/>
              <a:ea typeface="Arial"/>
              <a:cs typeface="Arial"/>
              <a:sym typeface="Arial"/>
            </a:endParaRPr>
          </a:p>
        </p:txBody>
      </p:sp>
      <p:pic>
        <p:nvPicPr>
          <p:cNvPr id="1591" name="Google Shape;1591;p100"/>
          <p:cNvPicPr preferRelativeResize="0"/>
          <p:nvPr/>
        </p:nvPicPr>
        <p:blipFill rotWithShape="1">
          <a:blip r:embed="rId3">
            <a:alphaModFix/>
          </a:blip>
          <a:srcRect/>
          <a:stretch/>
        </p:blipFill>
        <p:spPr>
          <a:xfrm>
            <a:off x="8607406" y="635272"/>
            <a:ext cx="2489633" cy="5479899"/>
          </a:xfrm>
          <a:prstGeom prst="rect">
            <a:avLst/>
          </a:prstGeom>
          <a:noFill/>
          <a:ln>
            <a:noFill/>
          </a:ln>
        </p:spPr>
      </p:pic>
      <p:sp>
        <p:nvSpPr>
          <p:cNvPr id="1592" name="Google Shape;1592;p100"/>
          <p:cNvSpPr/>
          <p:nvPr/>
        </p:nvSpPr>
        <p:spPr>
          <a:xfrm>
            <a:off x="10414660" y="773"/>
            <a:ext cx="1780792"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Sextortion</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597"/>
        <p:cNvGrpSpPr/>
        <p:nvPr/>
      </p:nvGrpSpPr>
      <p:grpSpPr>
        <a:xfrm>
          <a:off x="0" y="0"/>
          <a:ext cx="0" cy="0"/>
          <a:chOff x="0" y="0"/>
          <a:chExt cx="0" cy="0"/>
        </a:xfrm>
      </p:grpSpPr>
      <p:sp>
        <p:nvSpPr>
          <p:cNvPr id="1598" name="Google Shape;1598;p101"/>
          <p:cNvSpPr txBox="1">
            <a:spLocks noGrp="1"/>
          </p:cNvSpPr>
          <p:nvPr>
            <p:ph type="body" idx="1"/>
          </p:nvPr>
        </p:nvSpPr>
        <p:spPr>
          <a:xfrm>
            <a:off x="567286" y="388827"/>
            <a:ext cx="11057427" cy="933922"/>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dirty="0"/>
              <a:t>Sextortion: what are the warning signs?</a:t>
            </a:r>
            <a:endParaRPr dirty="0"/>
          </a:p>
        </p:txBody>
      </p:sp>
      <p:sp>
        <p:nvSpPr>
          <p:cNvPr id="1599" name="Google Shape;1599;p101"/>
          <p:cNvSpPr txBox="1"/>
          <p:nvPr/>
        </p:nvSpPr>
        <p:spPr>
          <a:xfrm>
            <a:off x="8166880" y="3621451"/>
            <a:ext cx="2907065" cy="156966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Signs of being distracted, upset or afraid after being online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600" name="Google Shape;1600;p101" descr="A yellow and blue smiley face&#10;&#10;AI-generated content may be incorrect."/>
          <p:cNvPicPr preferRelativeResize="0"/>
          <p:nvPr/>
        </p:nvPicPr>
        <p:blipFill rotWithShape="1">
          <a:blip r:embed="rId3">
            <a:alphaModFix/>
          </a:blip>
          <a:srcRect/>
          <a:stretch/>
        </p:blipFill>
        <p:spPr>
          <a:xfrm>
            <a:off x="1326777" y="1580234"/>
            <a:ext cx="1803400" cy="1790700"/>
          </a:xfrm>
          <a:prstGeom prst="rect">
            <a:avLst/>
          </a:prstGeom>
          <a:noFill/>
          <a:ln>
            <a:noFill/>
          </a:ln>
        </p:spPr>
      </p:pic>
      <p:pic>
        <p:nvPicPr>
          <p:cNvPr id="1601" name="Google Shape;1601;p101" descr="A yellow guitar pick with a question mark in the middle&#10;&#10;AI-generated content may be incorrect."/>
          <p:cNvPicPr preferRelativeResize="0"/>
          <p:nvPr/>
        </p:nvPicPr>
        <p:blipFill rotWithShape="1">
          <a:blip r:embed="rId4">
            <a:alphaModFix/>
          </a:blip>
          <a:srcRect/>
          <a:stretch/>
        </p:blipFill>
        <p:spPr>
          <a:xfrm>
            <a:off x="4701987" y="1672370"/>
            <a:ext cx="1803400" cy="1803400"/>
          </a:xfrm>
          <a:prstGeom prst="rect">
            <a:avLst/>
          </a:prstGeom>
          <a:noFill/>
          <a:ln>
            <a:noFill/>
          </a:ln>
        </p:spPr>
      </p:pic>
      <p:pic>
        <p:nvPicPr>
          <p:cNvPr id="1602" name="Google Shape;1602;p101" descr="A yellow and black logo&#10;&#10;AI-generated content may be incorrect."/>
          <p:cNvPicPr preferRelativeResize="0"/>
          <p:nvPr/>
        </p:nvPicPr>
        <p:blipFill rotWithShape="1">
          <a:blip r:embed="rId5">
            <a:alphaModFix/>
          </a:blip>
          <a:srcRect/>
          <a:stretch/>
        </p:blipFill>
        <p:spPr>
          <a:xfrm>
            <a:off x="8077198" y="1580234"/>
            <a:ext cx="1803400" cy="1790700"/>
          </a:xfrm>
          <a:prstGeom prst="rect">
            <a:avLst/>
          </a:prstGeom>
          <a:noFill/>
          <a:ln>
            <a:noFill/>
          </a:ln>
        </p:spPr>
      </p:pic>
      <p:sp>
        <p:nvSpPr>
          <p:cNvPr id="1603" name="Google Shape;1603;p101"/>
          <p:cNvSpPr txBox="1"/>
          <p:nvPr/>
        </p:nvSpPr>
        <p:spPr>
          <a:xfrm>
            <a:off x="1704464" y="3652093"/>
            <a:ext cx="2061882" cy="120032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Sudden changes in mood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04" name="Google Shape;1604;p101"/>
          <p:cNvSpPr txBox="1"/>
          <p:nvPr/>
        </p:nvSpPr>
        <p:spPr>
          <a:xfrm>
            <a:off x="4746828" y="3615970"/>
            <a:ext cx="2061882" cy="156966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Excessive secrecy about online activity</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05" name="Google Shape;1605;p101"/>
          <p:cNvSpPr/>
          <p:nvPr/>
        </p:nvSpPr>
        <p:spPr>
          <a:xfrm>
            <a:off x="10414660" y="773"/>
            <a:ext cx="1780792"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Sextortion</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
        <p:nvSpPr>
          <p:cNvPr id="1606" name="Google Shape;1606;p101"/>
          <p:cNvSpPr/>
          <p:nvPr/>
        </p:nvSpPr>
        <p:spPr>
          <a:xfrm>
            <a:off x="1840522" y="5522265"/>
            <a:ext cx="8510954" cy="531226"/>
          </a:xfrm>
          <a:prstGeom prst="roundRect">
            <a:avLst>
              <a:gd name="adj" fmla="val 16667"/>
            </a:avLst>
          </a:prstGeom>
          <a:solidFill>
            <a:srgbClr val="FF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Report concerns to the DSL or deputy DSL.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611"/>
        <p:cNvGrpSpPr/>
        <p:nvPr/>
      </p:nvGrpSpPr>
      <p:grpSpPr>
        <a:xfrm>
          <a:off x="0" y="0"/>
          <a:ext cx="0" cy="0"/>
          <a:chOff x="0" y="0"/>
          <a:chExt cx="0" cy="0"/>
        </a:xfrm>
      </p:grpSpPr>
      <p:sp>
        <p:nvSpPr>
          <p:cNvPr id="1612" name="Google Shape;1612;p102"/>
          <p:cNvSpPr txBox="1">
            <a:spLocks noGrp="1"/>
          </p:cNvSpPr>
          <p:nvPr>
            <p:ph type="body" idx="1"/>
          </p:nvPr>
        </p:nvSpPr>
        <p:spPr>
          <a:xfrm>
            <a:off x="999661" y="371771"/>
            <a:ext cx="11192339" cy="728311"/>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dirty="0"/>
              <a:t>Child criminal exploitation (CCE)</a:t>
            </a:r>
            <a:endParaRPr dirty="0"/>
          </a:p>
        </p:txBody>
      </p:sp>
      <p:sp>
        <p:nvSpPr>
          <p:cNvPr id="1613" name="Google Shape;1613;p102"/>
          <p:cNvSpPr txBox="1"/>
          <p:nvPr/>
        </p:nvSpPr>
        <p:spPr>
          <a:xfrm>
            <a:off x="902104" y="1025009"/>
            <a:ext cx="10387791" cy="684798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What is it?</a:t>
            </a:r>
            <a:endParaRPr kumimoji="0"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18034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000" b="0" i="0" u="none" strike="noStrike" kern="0" cap="none" spc="0" normalizeH="0" baseline="0" noProof="0" dirty="0">
                <a:ln>
                  <a:noFill/>
                </a:ln>
                <a:solidFill>
                  <a:srgbClr val="000000"/>
                </a:solidFill>
                <a:effectLst/>
                <a:uLnTx/>
                <a:uFillTx/>
                <a:latin typeface="Arial"/>
                <a:cs typeface="Arial"/>
                <a:sym typeface="Arial"/>
              </a:rPr>
              <a:t>Child criminal exploitation (CCE) is a form of abuse where a child is coerced, manipulated or deceived into taking part in criminal activity. </a:t>
            </a:r>
          </a:p>
          <a:p>
            <a:pPr marL="0" marR="18034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lang="en-GB"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18034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000" b="0" i="0" u="none" strike="noStrike" kern="0" cap="none" spc="0" normalizeH="0" baseline="0" noProof="0" dirty="0">
                <a:ln>
                  <a:noFill/>
                </a:ln>
                <a:solidFill>
                  <a:srgbClr val="000000"/>
                </a:solidFill>
                <a:effectLst/>
                <a:uLnTx/>
                <a:uFillTx/>
                <a:latin typeface="Arial"/>
                <a:cs typeface="Arial"/>
                <a:sym typeface="Arial"/>
              </a:rPr>
              <a:t>It can be carried out or started by an organised network or gang, and the victim may see themselves as being part of this group.</a:t>
            </a:r>
          </a:p>
          <a:p>
            <a:pPr marL="0" marR="180340" lvl="0" indent="0" algn="l" defTabSz="914400" rtl="0" eaLnBrk="1" fontAlgn="auto" latinLnBrk="0" hangingPunct="1">
              <a:lnSpc>
                <a:spcPct val="100000"/>
              </a:lnSpc>
              <a:spcBef>
                <a:spcPts val="600"/>
              </a:spcBef>
              <a:spcAft>
                <a:spcPts val="0"/>
              </a:spcAft>
              <a:buClr>
                <a:srgbClr val="000000"/>
              </a:buClr>
              <a:buSzPts val="2400"/>
              <a:buFont typeface="Arial"/>
              <a:buNone/>
              <a:tabLst/>
              <a:defRPr/>
            </a:pPr>
            <a:endParaRPr kumimoji="0" lang="en-GB"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180340" lvl="0" indent="0" algn="l" defTabSz="914400" rtl="0" eaLnBrk="1" fontAlgn="auto" latinLnBrk="0" hangingPunct="1">
              <a:lnSpc>
                <a:spcPct val="100000"/>
              </a:lnSpc>
              <a:spcBef>
                <a:spcPts val="600"/>
              </a:spcBef>
              <a:spcAft>
                <a:spcPts val="0"/>
              </a:spcAft>
              <a:buClr>
                <a:srgbClr val="12263F"/>
              </a:buClr>
              <a:buSzPts val="2400"/>
              <a:buFont typeface="Arial"/>
              <a:buNone/>
              <a:tabLst/>
              <a:defRPr/>
            </a:pPr>
            <a:r>
              <a:rPr kumimoji="0" lang="en-GB" sz="2000" b="0" i="0" u="none" strike="noStrike" kern="0" cap="none" spc="0" normalizeH="0" baseline="0" noProof="0" dirty="0">
                <a:ln>
                  <a:noFill/>
                </a:ln>
                <a:solidFill>
                  <a:srgbClr val="000000"/>
                </a:solidFill>
                <a:effectLst/>
                <a:uLnTx/>
                <a:uFillTx/>
                <a:latin typeface="Arial"/>
                <a:cs typeface="Arial"/>
                <a:sym typeface="Arial"/>
              </a:rPr>
              <a:t>It’s often linked with serious violence, such as knife or gun crime</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a:t>
            </a:r>
            <a:r>
              <a:rPr kumimoji="0" lang="en-GB" sz="2000" b="0" i="0" u="none" strike="noStrike" kern="0" cap="none" spc="0" normalizeH="0" baseline="0" noProof="0" dirty="0">
                <a:ln>
                  <a:noFill/>
                </a:ln>
                <a:solidFill>
                  <a:srgbClr val="000000"/>
                </a:solidFill>
                <a:effectLst/>
                <a:uLnTx/>
                <a:uFillTx/>
                <a:latin typeface="Arial"/>
                <a:cs typeface="Arial"/>
                <a:sym typeface="Arial"/>
              </a:rPr>
              <a:t>The exploitation could be:</a:t>
            </a:r>
          </a:p>
          <a:p>
            <a:pPr marL="342900" marR="180340" lvl="0" indent="-342900" algn="l" defTabSz="914400" rtl="0" eaLnBrk="1" fontAlgn="auto" latinLnBrk="0" hangingPunct="1">
              <a:lnSpc>
                <a:spcPct val="100000"/>
              </a:lnSpc>
              <a:spcBef>
                <a:spcPts val="600"/>
              </a:spcBef>
              <a:spcAft>
                <a:spcPts val="0"/>
              </a:spcAft>
              <a:buClr>
                <a:srgbClr val="12263F"/>
              </a:buClr>
              <a:buSzPts val="2400"/>
              <a:buFont typeface="Noto Sans Symbols"/>
              <a:buChar char="•"/>
              <a:tabLst/>
              <a:defRPr/>
            </a:pPr>
            <a:r>
              <a:rPr kumimoji="0" lang="en-GB" sz="2000" b="0" i="0" u="none" strike="noStrike" kern="0" cap="none" spc="0" normalizeH="0" baseline="0" noProof="0" dirty="0">
                <a:ln>
                  <a:noFill/>
                </a:ln>
                <a:solidFill>
                  <a:srgbClr val="000000"/>
                </a:solidFill>
                <a:effectLst/>
                <a:uLnTx/>
                <a:uFillTx/>
                <a:latin typeface="Arial"/>
                <a:cs typeface="Arial"/>
                <a:sym typeface="Arial"/>
              </a:rPr>
              <a:t>In exchange for something the child needs or wants (like money)</a:t>
            </a:r>
            <a:endParaRPr kumimoji="0" sz="2000" b="0" i="0" u="none" strike="noStrike" kern="0" cap="none" spc="0" normalizeH="0" baseline="0" noProof="0" dirty="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100000"/>
              </a:lnSpc>
              <a:spcBef>
                <a:spcPts val="600"/>
              </a:spcBef>
              <a:spcAft>
                <a:spcPts val="0"/>
              </a:spcAft>
              <a:buClr>
                <a:srgbClr val="12263F"/>
              </a:buClr>
              <a:buSzPts val="2400"/>
              <a:buFont typeface="Noto Sans Symbols"/>
              <a:buChar char="•"/>
              <a:tabLst/>
              <a:defRPr/>
            </a:pPr>
            <a:r>
              <a:rPr kumimoji="0" lang="en-GB" sz="2000" b="0" i="0" u="none" strike="noStrike" kern="0" cap="none" spc="0" normalizeH="0" baseline="0" noProof="0" dirty="0">
                <a:ln>
                  <a:noFill/>
                </a:ln>
                <a:solidFill>
                  <a:srgbClr val="000000"/>
                </a:solidFill>
                <a:effectLst/>
                <a:uLnTx/>
                <a:uFillTx/>
                <a:latin typeface="Arial"/>
                <a:cs typeface="Arial"/>
                <a:sym typeface="Arial"/>
              </a:rPr>
              <a:t>For the financial gain of the perpetrator(s)</a:t>
            </a:r>
            <a:endParaRPr kumimoji="0" sz="2000" b="0" i="0" u="none" strike="noStrike" kern="0" cap="none" spc="0" normalizeH="0" baseline="0" noProof="0" dirty="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100000"/>
              </a:lnSpc>
              <a:spcBef>
                <a:spcPts val="600"/>
              </a:spcBef>
              <a:spcAft>
                <a:spcPts val="0"/>
              </a:spcAft>
              <a:buClr>
                <a:srgbClr val="12263F"/>
              </a:buClr>
              <a:buSzPts val="2400"/>
              <a:buFont typeface="Noto Sans Symbols"/>
              <a:buChar char="•"/>
              <a:tabLst/>
              <a:defRPr/>
            </a:pPr>
            <a:r>
              <a:rPr kumimoji="0" lang="en-GB" sz="2000" b="0" i="0" u="none" strike="noStrike" kern="0" cap="none" spc="0" normalizeH="0" baseline="0" noProof="0" dirty="0">
                <a:ln>
                  <a:noFill/>
                </a:ln>
                <a:solidFill>
                  <a:srgbClr val="000000"/>
                </a:solidFill>
                <a:effectLst/>
                <a:uLnTx/>
                <a:uFillTx/>
                <a:latin typeface="Arial"/>
                <a:cs typeface="Arial"/>
                <a:sym typeface="Arial"/>
              </a:rPr>
              <a:t>Through violence, or the threat of violence, to children or their families</a:t>
            </a:r>
          </a:p>
          <a:p>
            <a:pPr marL="0" marR="180340" lvl="0" indent="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lang="en-GB" sz="2000" b="0" i="0" u="none" strike="noStrike" kern="0" cap="none" spc="0" normalizeH="0" baseline="0" noProof="0" dirty="0">
              <a:ln>
                <a:noFill/>
              </a:ln>
              <a:solidFill>
                <a:srgbClr val="000000"/>
              </a:solidFill>
              <a:effectLst/>
              <a:uLnTx/>
              <a:uFillTx/>
              <a:latin typeface="Arial"/>
              <a:cs typeface="Arial"/>
              <a:sym typeface="Arial"/>
            </a:endParaRPr>
          </a:p>
          <a:p>
            <a:pPr marL="0" marR="180340" lvl="0" indent="0" algn="l" defTabSz="914400" rtl="0" eaLnBrk="1" fontAlgn="auto" latinLnBrk="0" hangingPunct="1">
              <a:lnSpc>
                <a:spcPct val="100000"/>
              </a:lnSpc>
              <a:spcBef>
                <a:spcPts val="600"/>
              </a:spcBef>
              <a:spcAft>
                <a:spcPts val="0"/>
              </a:spcAft>
              <a:buClr>
                <a:srgbClr val="12263F"/>
              </a:buClr>
              <a:buSzPts val="2400"/>
              <a:buFont typeface="Arial"/>
              <a:buNone/>
              <a:tabLst/>
              <a:defRPr/>
            </a:pPr>
            <a:r>
              <a:rPr kumimoji="0" lang="en-GB" sz="2000" b="0" i="0" u="none" strike="noStrike" kern="0" cap="none" spc="0" normalizeH="0" baseline="0" noProof="0" dirty="0">
                <a:ln>
                  <a:noFill/>
                </a:ln>
                <a:solidFill>
                  <a:srgbClr val="000000"/>
                </a:solidFill>
                <a:effectLst/>
                <a:uLnTx/>
                <a:uFillTx/>
                <a:latin typeface="Arial"/>
                <a:cs typeface="Arial"/>
                <a:sym typeface="Arial"/>
              </a:rPr>
              <a:t>It may constitute modern slavery, due to the sometimes extreme coercion and control involved in exploiting the victim.</a:t>
            </a:r>
          </a:p>
          <a:p>
            <a:pPr marL="342900" marR="180340" lvl="0" indent="-342900" algn="l" defTabSz="914400" rtl="0" eaLnBrk="1" fontAlgn="auto" latinLnBrk="0" hangingPunct="1">
              <a:lnSpc>
                <a:spcPct val="100000"/>
              </a:lnSpc>
              <a:spcBef>
                <a:spcPts val="600"/>
              </a:spcBef>
              <a:spcAft>
                <a:spcPts val="0"/>
              </a:spcAft>
              <a:buClr>
                <a:srgbClr val="12263F"/>
              </a:buClr>
              <a:buSzPts val="2400"/>
              <a:buFont typeface="Noto Sans Symbols"/>
              <a:buChar char="•"/>
              <a:tabLst/>
              <a:defRPr/>
            </a:pPr>
            <a:endParaRPr kumimoji="0" lang="en-GB"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1614" name="Google Shape;1614;p102" descr="A person kneeling on the ground&#10;&#10;Description automatically generated"/>
          <p:cNvPicPr preferRelativeResize="0"/>
          <p:nvPr/>
        </p:nvPicPr>
        <p:blipFill rotWithShape="1">
          <a:blip r:embed="rId3">
            <a:alphaModFix/>
          </a:blip>
          <a:srcRect/>
          <a:stretch/>
        </p:blipFill>
        <p:spPr>
          <a:xfrm flipH="1">
            <a:off x="10245397" y="3688466"/>
            <a:ext cx="1667682" cy="2307771"/>
          </a:xfrm>
          <a:prstGeom prst="rect">
            <a:avLst/>
          </a:prstGeom>
          <a:noFill/>
          <a:ln>
            <a:noFill/>
          </a:ln>
        </p:spPr>
      </p:pic>
      <p:sp>
        <p:nvSpPr>
          <p:cNvPr id="1615" name="Google Shape;1615;p102"/>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1616" name="Google Shape;1616;p102"/>
          <p:cNvSpPr/>
          <p:nvPr/>
        </p:nvSpPr>
        <p:spPr>
          <a:xfrm>
            <a:off x="10842170" y="773"/>
            <a:ext cx="1353281"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CCE</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621"/>
        <p:cNvGrpSpPr/>
        <p:nvPr/>
      </p:nvGrpSpPr>
      <p:grpSpPr>
        <a:xfrm>
          <a:off x="0" y="0"/>
          <a:ext cx="0" cy="0"/>
          <a:chOff x="0" y="0"/>
          <a:chExt cx="0" cy="0"/>
        </a:xfrm>
      </p:grpSpPr>
      <p:sp>
        <p:nvSpPr>
          <p:cNvPr id="1622" name="Google Shape;1622;p103"/>
          <p:cNvSpPr txBox="1"/>
          <p:nvPr/>
        </p:nvSpPr>
        <p:spPr>
          <a:xfrm>
            <a:off x="514544" y="129683"/>
            <a:ext cx="6936340" cy="76191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68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This is Leo…</a:t>
            </a:r>
            <a:b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br>
            <a:b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Leo’s been seen hanging around with a group of</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12263F"/>
              </a:buClr>
              <a:buSzPts val="2760"/>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new, older friends.</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623" name="Google Shape;1623;p103"/>
          <p:cNvSpPr txBox="1"/>
          <p:nvPr/>
        </p:nvSpPr>
        <p:spPr>
          <a:xfrm>
            <a:off x="802752" y="3696890"/>
            <a:ext cx="7642692" cy="368458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000"/>
              </a:spcBef>
              <a:spcAft>
                <a:spcPts val="0"/>
              </a:spcAft>
              <a:buClr>
                <a:srgbClr val="12263F"/>
              </a:buClr>
              <a:buSzPts val="2400"/>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624" name="Google Shape;1624;p103"/>
          <p:cNvSpPr txBox="1"/>
          <p:nvPr/>
        </p:nvSpPr>
        <p:spPr>
          <a:xfrm>
            <a:off x="514544" y="1639384"/>
            <a:ext cx="5373012" cy="2106523"/>
          </a:xfrm>
          <a:prstGeom prst="rect">
            <a:avLst/>
          </a:prstGeom>
          <a:noFill/>
          <a:ln>
            <a:noFill/>
          </a:ln>
        </p:spPr>
        <p:txBody>
          <a:bodyPr spcFirstLastPara="1" wrap="square" lIns="91425" tIns="45700" rIns="91425" bIns="45700" anchor="t" anchorCtr="0">
            <a:noAutofit/>
          </a:bodyPr>
          <a:lstStyle/>
          <a:p>
            <a:pPr marL="342900" marR="0" lvl="0" indent="-167640" algn="l" defTabSz="914400" rtl="0" eaLnBrk="1" fontAlgn="auto" latinLnBrk="0" hangingPunct="1">
              <a:lnSpc>
                <a:spcPct val="100000"/>
              </a:lnSpc>
              <a:spcBef>
                <a:spcPts val="0"/>
              </a:spcBef>
              <a:spcAft>
                <a:spcPts val="0"/>
              </a:spcAft>
              <a:buClr>
                <a:srgbClr val="12263F"/>
              </a:buClr>
              <a:buSzPts val="276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200"/>
              </a:spcBef>
              <a:spcAft>
                <a:spcPts val="0"/>
              </a:spcAft>
              <a:buClr>
                <a:srgbClr val="12263F"/>
              </a:buClr>
              <a:buSzPts val="2760"/>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He:</a:t>
            </a:r>
            <a:endParaRPr kumimoji="0"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Has new, unexplained belongings, including a second phone and expensive trainers</a:t>
            </a:r>
            <a:endParaRPr kumimoji="0"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Is missing school more often, and was recently found in an area far away from his home</a:t>
            </a:r>
            <a:endParaRPr kumimoji="0" sz="2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Seems anxious and tired</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Has unexplained injuries and bruising</a:t>
            </a: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627" name="Google Shape;1627;p103"/>
          <p:cNvSpPr/>
          <p:nvPr/>
        </p:nvSpPr>
        <p:spPr>
          <a:xfrm>
            <a:off x="10842170" y="773"/>
            <a:ext cx="1353281"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CCE</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pic>
        <p:nvPicPr>
          <p:cNvPr id="2" name="Online Media 1" title="Leo secondary video - v2">
            <a:hlinkClick r:id="" action="ppaction://media"/>
            <a:extLst>
              <a:ext uri="{FF2B5EF4-FFF2-40B4-BE49-F238E27FC236}">
                <a16:creationId xmlns:a16="http://schemas.microsoft.com/office/drawing/2014/main" id="{F72EC940-1A05-65CA-80DA-5AEE4F242751}"/>
              </a:ext>
            </a:extLst>
          </p:cNvPr>
          <p:cNvPicPr>
            <a:picLocks noRot="1" noChangeAspect="1"/>
          </p:cNvPicPr>
          <p:nvPr>
            <a:videoFile r:link="rId1"/>
          </p:nvPr>
        </p:nvPicPr>
        <p:blipFill>
          <a:blip r:embed="rId4"/>
          <a:stretch>
            <a:fillRect/>
          </a:stretch>
        </p:blipFill>
        <p:spPr>
          <a:xfrm>
            <a:off x="6381530" y="2159010"/>
            <a:ext cx="5028883" cy="317379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632"/>
        <p:cNvGrpSpPr/>
        <p:nvPr/>
      </p:nvGrpSpPr>
      <p:grpSpPr>
        <a:xfrm>
          <a:off x="0" y="0"/>
          <a:ext cx="0" cy="0"/>
          <a:chOff x="0" y="0"/>
          <a:chExt cx="0" cy="0"/>
        </a:xfrm>
      </p:grpSpPr>
      <p:sp>
        <p:nvSpPr>
          <p:cNvPr id="1633" name="Google Shape;1633;p104"/>
          <p:cNvSpPr txBox="1">
            <a:spLocks noGrp="1"/>
          </p:cNvSpPr>
          <p:nvPr>
            <p:ph type="title"/>
          </p:nvPr>
        </p:nvSpPr>
        <p:spPr>
          <a:xfrm>
            <a:off x="573688" y="440465"/>
            <a:ext cx="10515600" cy="7204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solidFill>
                  <a:srgbClr val="12263F"/>
                </a:solidFill>
              </a:rPr>
              <a:t>County lines</a:t>
            </a:r>
            <a:endParaRPr sz="3200" dirty="0"/>
          </a:p>
        </p:txBody>
      </p:sp>
      <p:sp>
        <p:nvSpPr>
          <p:cNvPr id="1634" name="Google Shape;1634;p104"/>
          <p:cNvSpPr txBox="1"/>
          <p:nvPr/>
        </p:nvSpPr>
        <p:spPr>
          <a:xfrm>
            <a:off x="2722104" y="1304725"/>
            <a:ext cx="6356209" cy="506415"/>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 form of criminal exploitation where children are coerced and forced into moving, storing and selling drugs and drug money.</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pic>
        <p:nvPicPr>
          <p:cNvPr id="1635" name="Google Shape;1635;p104" descr="A yellow and blue light bulb&#10;&#10;Description automatically generated"/>
          <p:cNvPicPr preferRelativeResize="0"/>
          <p:nvPr/>
        </p:nvPicPr>
        <p:blipFill rotWithShape="1">
          <a:blip r:embed="rId3">
            <a:alphaModFix/>
          </a:blip>
          <a:srcRect/>
          <a:stretch/>
        </p:blipFill>
        <p:spPr>
          <a:xfrm>
            <a:off x="9299229" y="2227687"/>
            <a:ext cx="2539999" cy="2558013"/>
          </a:xfrm>
          <a:prstGeom prst="rect">
            <a:avLst/>
          </a:prstGeom>
          <a:noFill/>
          <a:ln>
            <a:noFill/>
          </a:ln>
        </p:spPr>
      </p:pic>
      <p:sp>
        <p:nvSpPr>
          <p:cNvPr id="1636" name="Google Shape;1636;p104"/>
          <p:cNvSpPr/>
          <p:nvPr/>
        </p:nvSpPr>
        <p:spPr>
          <a:xfrm>
            <a:off x="587133" y="1413411"/>
            <a:ext cx="1914908" cy="433999"/>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2070"/>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What is it?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37" name="Google Shape;1637;p104"/>
          <p:cNvSpPr/>
          <p:nvPr/>
        </p:nvSpPr>
        <p:spPr>
          <a:xfrm>
            <a:off x="587134" y="2532440"/>
            <a:ext cx="1914908" cy="753468"/>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33333"/>
              </a:lnSpc>
              <a:spcBef>
                <a:spcPts val="0"/>
              </a:spcBef>
              <a:spcAft>
                <a:spcPts val="0"/>
              </a:spcAft>
              <a:buClr>
                <a:srgbClr val="12263F"/>
              </a:buClr>
              <a:buSzPts val="2070"/>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Who is involved?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38" name="Google Shape;1638;p104"/>
          <p:cNvSpPr/>
          <p:nvPr/>
        </p:nvSpPr>
        <p:spPr>
          <a:xfrm>
            <a:off x="587133" y="3563961"/>
            <a:ext cx="1914907" cy="753468"/>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12263F"/>
              </a:buClr>
              <a:buSzPts val="2070"/>
              <a:buFont typeface="Arial"/>
              <a:buNone/>
              <a:tabLst/>
              <a:defRPr/>
            </a:pPr>
            <a:r>
              <a:rPr kumimoji="0" lang="en-GB" sz="1800" b="1" i="0" u="none" strike="noStrike" kern="0" cap="none" spc="0" normalizeH="0" baseline="0" noProof="0" dirty="0">
                <a:ln>
                  <a:noFill/>
                </a:ln>
                <a:solidFill>
                  <a:srgbClr val="12263F"/>
                </a:solidFill>
                <a:effectLst/>
                <a:uLnTx/>
                <a:uFillTx/>
                <a:latin typeface="Arial"/>
                <a:ea typeface="Arial"/>
                <a:cs typeface="Arial"/>
                <a:sym typeface="Arial"/>
              </a:rPr>
              <a:t>Signs to look out for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39" name="Google Shape;1639;p104"/>
          <p:cNvSpPr txBox="1"/>
          <p:nvPr/>
        </p:nvSpPr>
        <p:spPr>
          <a:xfrm>
            <a:off x="2653383" y="2416702"/>
            <a:ext cx="6356209" cy="55849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Children are groomed in person or online (for example, through social media gang ‘influencers’) and then threatened into staying.</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0" lvl="1" indent="0" algn="l" defTabSz="914400" rtl="0" eaLnBrk="1" fontAlgn="auto" latinLnBrk="0" hangingPunct="1">
              <a:lnSpc>
                <a:spcPct val="90000"/>
              </a:lnSpc>
              <a:spcBef>
                <a:spcPts val="500"/>
              </a:spcBef>
              <a:spcAft>
                <a:spcPts val="0"/>
              </a:spcAft>
              <a:buClr>
                <a:srgbClr val="12263F"/>
              </a:buClr>
              <a:buSzPts val="180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640" name="Google Shape;1640;p104"/>
          <p:cNvSpPr txBox="1"/>
          <p:nvPr/>
        </p:nvSpPr>
        <p:spPr>
          <a:xfrm>
            <a:off x="2167974" y="3506694"/>
            <a:ext cx="6095170" cy="3600945"/>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Going missing and being found in areas away from their home</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1800"/>
              <a:buFont typeface="Arial"/>
              <a:buChar char="•"/>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A decline in school attendance, results or performance</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1800"/>
              <a:buFont typeface="Arial"/>
              <a:buChar char="•"/>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Signs of unexplained wealth such as new clothes or devices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1800"/>
              <a:buFont typeface="Arial"/>
              <a:buChar char="•"/>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Receiving lots of texts, phone calls or having a ‘burner phone’ with unregistered SIM cards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1800"/>
              <a:buFont typeface="Arial"/>
              <a:buChar char="•"/>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Spending time with older children or adults</a:t>
            </a: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a:p>
            <a:pPr marL="800100" marR="180340" lvl="1" indent="-228600" algn="l" defTabSz="914400" rtl="0" eaLnBrk="1" fontAlgn="auto" latinLnBrk="0" hangingPunct="1">
              <a:lnSpc>
                <a:spcPct val="100000"/>
              </a:lnSpc>
              <a:spcBef>
                <a:spcPts val="60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641" name="Google Shape;1641;p104"/>
          <p:cNvSpPr/>
          <p:nvPr/>
        </p:nvSpPr>
        <p:spPr>
          <a:xfrm>
            <a:off x="10842170" y="773"/>
            <a:ext cx="1353281"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CCE</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646"/>
        <p:cNvGrpSpPr/>
        <p:nvPr/>
      </p:nvGrpSpPr>
      <p:grpSpPr>
        <a:xfrm>
          <a:off x="0" y="0"/>
          <a:ext cx="0" cy="0"/>
          <a:chOff x="0" y="0"/>
          <a:chExt cx="0" cy="0"/>
        </a:xfrm>
      </p:grpSpPr>
      <p:pic>
        <p:nvPicPr>
          <p:cNvPr id="1647" name="Google Shape;1647;p105"/>
          <p:cNvPicPr preferRelativeResize="0"/>
          <p:nvPr/>
        </p:nvPicPr>
        <p:blipFill rotWithShape="1">
          <a:blip r:embed="rId3">
            <a:alphaModFix/>
          </a:blip>
          <a:srcRect/>
          <a:stretch/>
        </p:blipFill>
        <p:spPr>
          <a:xfrm>
            <a:off x="4384992" y="276782"/>
            <a:ext cx="7807008" cy="5787984"/>
          </a:xfrm>
          <a:prstGeom prst="rect">
            <a:avLst/>
          </a:prstGeom>
          <a:noFill/>
          <a:ln>
            <a:noFill/>
          </a:ln>
        </p:spPr>
      </p:pic>
      <p:sp>
        <p:nvSpPr>
          <p:cNvPr id="1648" name="Google Shape;1648;p105"/>
          <p:cNvSpPr txBox="1">
            <a:spLocks noGrp="1"/>
          </p:cNvSpPr>
          <p:nvPr>
            <p:ph type="body" idx="1"/>
          </p:nvPr>
        </p:nvSpPr>
        <p:spPr>
          <a:xfrm>
            <a:off x="1026751" y="453900"/>
            <a:ext cx="11582084" cy="1033318"/>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dirty="0"/>
              <a:t>Bullying, including cyber-bullying</a:t>
            </a:r>
            <a:endParaRPr dirty="0"/>
          </a:p>
        </p:txBody>
      </p:sp>
      <p:sp>
        <p:nvSpPr>
          <p:cNvPr id="1649" name="Google Shape;1649;p105"/>
          <p:cNvSpPr txBox="1"/>
          <p:nvPr/>
        </p:nvSpPr>
        <p:spPr>
          <a:xfrm>
            <a:off x="1026751" y="1487218"/>
            <a:ext cx="6100996" cy="323165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Bullying is behaviour by an individual or group, repeated over time, that intentionally causes physical or emotional harm, or both.</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It can happen in person or online, both in and out of school, and can </a:t>
            </a: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be prejudice-based or discriminatory.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650" name="Google Shape;1650;p105"/>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1651" name="Google Shape;1651;p105"/>
          <p:cNvSpPr txBox="1"/>
          <p:nvPr/>
        </p:nvSpPr>
        <p:spPr>
          <a:xfrm>
            <a:off x="8595872" y="4820077"/>
            <a:ext cx="2809875" cy="132343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t>
            </a:r>
            <a:r>
              <a:rPr kumimoji="0" lang="en-GB" sz="2000" b="0" i="0" u="sng" strike="noStrike" kern="0" cap="none" spc="0" normalizeH="0" baseline="0" noProof="0" dirty="0">
                <a:ln>
                  <a:noFill/>
                </a:ln>
                <a:solidFill>
                  <a:srgbClr val="12263F"/>
                </a:solidFill>
                <a:effectLst/>
                <a:highlight>
                  <a:srgbClr val="FFFF00"/>
                </a:highlight>
                <a:uLnTx/>
                <a:uFillTx/>
                <a:latin typeface="Arial"/>
                <a:ea typeface="Arial"/>
                <a:cs typeface="Arial"/>
                <a:sym typeface="Arial"/>
                <a:hlinkClick r:id="rId4">
                  <a:extLst>
                    <a:ext uri="{A12FA001-AC4F-418D-AE19-62706E023703}">
                      <ahyp:hlinkClr xmlns:ahyp="http://schemas.microsoft.com/office/drawing/2018/hyperlinkcolor" val="tx"/>
                    </a:ext>
                  </a:extLst>
                </a:hlinkClick>
              </a:rPr>
              <a:t>Select here</a:t>
            </a: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 to use KeyGPT to generate a scenario on bullying for staff]</a:t>
            </a:r>
            <a:endParaRPr kumimoji="0" sz="20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p:txBody>
      </p:sp>
      <p:sp>
        <p:nvSpPr>
          <p:cNvPr id="1652" name="Google Shape;1652;p105"/>
          <p:cNvSpPr/>
          <p:nvPr/>
        </p:nvSpPr>
        <p:spPr>
          <a:xfrm>
            <a:off x="8858992" y="773"/>
            <a:ext cx="3336459"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Bullying and cyber-bullying </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657"/>
        <p:cNvGrpSpPr/>
        <p:nvPr/>
      </p:nvGrpSpPr>
      <p:grpSpPr>
        <a:xfrm>
          <a:off x="0" y="0"/>
          <a:ext cx="0" cy="0"/>
          <a:chOff x="0" y="0"/>
          <a:chExt cx="0" cy="0"/>
        </a:xfrm>
      </p:grpSpPr>
      <p:sp>
        <p:nvSpPr>
          <p:cNvPr id="1658" name="Google Shape;1658;p106"/>
          <p:cNvSpPr/>
          <p:nvPr/>
        </p:nvSpPr>
        <p:spPr>
          <a:xfrm>
            <a:off x="6354763" y="5254625"/>
            <a:ext cx="4194175" cy="919163"/>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659" name="Google Shape;1659;p106"/>
          <p:cNvSpPr/>
          <p:nvPr/>
        </p:nvSpPr>
        <p:spPr>
          <a:xfrm>
            <a:off x="6354763" y="2719388"/>
            <a:ext cx="4194175" cy="917575"/>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660" name="Google Shape;1660;p106"/>
          <p:cNvSpPr/>
          <p:nvPr/>
        </p:nvSpPr>
        <p:spPr>
          <a:xfrm>
            <a:off x="6354763" y="1484313"/>
            <a:ext cx="4194175" cy="917575"/>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661" name="Google Shape;1661;p106"/>
          <p:cNvSpPr/>
          <p:nvPr/>
        </p:nvSpPr>
        <p:spPr>
          <a:xfrm>
            <a:off x="1663700" y="4002088"/>
            <a:ext cx="4194175" cy="919162"/>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662" name="Google Shape;1662;p106"/>
          <p:cNvSpPr/>
          <p:nvPr/>
        </p:nvSpPr>
        <p:spPr>
          <a:xfrm>
            <a:off x="1663700" y="2719388"/>
            <a:ext cx="4194175" cy="917575"/>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663" name="Google Shape;1663;p106"/>
          <p:cNvSpPr/>
          <p:nvPr/>
        </p:nvSpPr>
        <p:spPr>
          <a:xfrm>
            <a:off x="1663700" y="5254625"/>
            <a:ext cx="4194175" cy="919163"/>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664" name="Google Shape;1664;p106"/>
          <p:cNvSpPr/>
          <p:nvPr/>
        </p:nvSpPr>
        <p:spPr>
          <a:xfrm>
            <a:off x="1662113" y="1484313"/>
            <a:ext cx="4192587" cy="917575"/>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665" name="Google Shape;1665;p106"/>
          <p:cNvSpPr/>
          <p:nvPr/>
        </p:nvSpPr>
        <p:spPr>
          <a:xfrm>
            <a:off x="695325" y="419315"/>
            <a:ext cx="5576848" cy="4924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What are the warning signs?</a:t>
            </a:r>
            <a:endParaRPr kumimoji="0" sz="32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666" name="Google Shape;1666;p106"/>
          <p:cNvSpPr txBox="1"/>
          <p:nvPr/>
        </p:nvSpPr>
        <p:spPr>
          <a:xfrm>
            <a:off x="1690687" y="1619141"/>
            <a:ext cx="4105276" cy="646331"/>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Not wanting to go to school or feeling ‘ill’ every morning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67" name="Google Shape;1667;p106"/>
          <p:cNvSpPr txBox="1"/>
          <p:nvPr/>
        </p:nvSpPr>
        <p:spPr>
          <a:xfrm>
            <a:off x="6811963" y="1747838"/>
            <a:ext cx="3279775" cy="369887"/>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Physical injuries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68" name="Google Shape;1668;p106"/>
          <p:cNvSpPr txBox="1"/>
          <p:nvPr/>
        </p:nvSpPr>
        <p:spPr>
          <a:xfrm>
            <a:off x="1725613" y="2994025"/>
            <a:ext cx="4132262" cy="368300"/>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Belongings getting ‘lost’ or damaged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69" name="Google Shape;1669;p106"/>
          <p:cNvSpPr txBox="1"/>
          <p:nvPr/>
        </p:nvSpPr>
        <p:spPr>
          <a:xfrm>
            <a:off x="6386513" y="2992438"/>
            <a:ext cx="4130675" cy="368300"/>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Not doing as well at school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70" name="Google Shape;1670;p106"/>
          <p:cNvSpPr txBox="1"/>
          <p:nvPr/>
        </p:nvSpPr>
        <p:spPr>
          <a:xfrm>
            <a:off x="1771650" y="4135438"/>
            <a:ext cx="3976688" cy="646112"/>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Being nervous, losing confidence, or becoming distressed and withdrawn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71" name="Google Shape;1671;p106"/>
          <p:cNvSpPr/>
          <p:nvPr/>
        </p:nvSpPr>
        <p:spPr>
          <a:xfrm>
            <a:off x="6354763" y="4002088"/>
            <a:ext cx="4194175" cy="919162"/>
          </a:xfrm>
          <a:prstGeom prst="roundRect">
            <a:avLst>
              <a:gd name="adj" fmla="val 16667"/>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672" name="Google Shape;1672;p106"/>
          <p:cNvSpPr txBox="1"/>
          <p:nvPr/>
        </p:nvSpPr>
        <p:spPr>
          <a:xfrm>
            <a:off x="6443663" y="4135438"/>
            <a:ext cx="4016375" cy="646112"/>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Being nervous or secretive when using their mobile phone or computer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73" name="Google Shape;1673;p106"/>
          <p:cNvSpPr txBox="1"/>
          <p:nvPr/>
        </p:nvSpPr>
        <p:spPr>
          <a:xfrm>
            <a:off x="1800225" y="5529263"/>
            <a:ext cx="3886200" cy="369887"/>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Problems with eating or sleeping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74" name="Google Shape;1674;p106"/>
          <p:cNvSpPr txBox="1"/>
          <p:nvPr/>
        </p:nvSpPr>
        <p:spPr>
          <a:xfrm>
            <a:off x="6423025" y="5529263"/>
            <a:ext cx="4059238" cy="369887"/>
          </a:xfrm>
          <a:prstGeom prst="rect">
            <a:avLst/>
          </a:prstGeom>
          <a:solidFill>
            <a:srgbClr val="E4E9ED"/>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1800"/>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Bullying behaviour towards others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75" name="Google Shape;1675;p106"/>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1676" name="Google Shape;1676;p106"/>
          <p:cNvPicPr preferRelativeResize="0"/>
          <p:nvPr/>
        </p:nvPicPr>
        <p:blipFill rotWithShape="1">
          <a:blip r:embed="rId3">
            <a:alphaModFix/>
          </a:blip>
          <a:srcRect/>
          <a:stretch/>
        </p:blipFill>
        <p:spPr>
          <a:xfrm>
            <a:off x="10767349" y="4975240"/>
            <a:ext cx="1326762" cy="1324522"/>
          </a:xfrm>
          <a:prstGeom prst="rect">
            <a:avLst/>
          </a:prstGeom>
          <a:noFill/>
          <a:ln>
            <a:noFill/>
          </a:ln>
        </p:spPr>
      </p:pic>
      <p:sp>
        <p:nvSpPr>
          <p:cNvPr id="1677" name="Google Shape;1677;p106"/>
          <p:cNvSpPr/>
          <p:nvPr/>
        </p:nvSpPr>
        <p:spPr>
          <a:xfrm>
            <a:off x="8858992" y="773"/>
            <a:ext cx="3336459"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Bullying and cyber-bullying </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6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7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6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7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6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6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6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6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5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7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7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7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6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682"/>
        <p:cNvGrpSpPr/>
        <p:nvPr/>
      </p:nvGrpSpPr>
      <p:grpSpPr>
        <a:xfrm>
          <a:off x="0" y="0"/>
          <a:ext cx="0" cy="0"/>
          <a:chOff x="0" y="0"/>
          <a:chExt cx="0" cy="0"/>
        </a:xfrm>
      </p:grpSpPr>
      <p:sp>
        <p:nvSpPr>
          <p:cNvPr id="1683" name="Google Shape;1683;p107"/>
          <p:cNvSpPr/>
          <p:nvPr/>
        </p:nvSpPr>
        <p:spPr>
          <a:xfrm>
            <a:off x="660538" y="403461"/>
            <a:ext cx="5900738" cy="51661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375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How to act on bullying</a:t>
            </a:r>
            <a:endParaRPr kumimoji="0" sz="32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684" name="Google Shape;1684;p107"/>
          <p:cNvSpPr txBox="1"/>
          <p:nvPr/>
        </p:nvSpPr>
        <p:spPr>
          <a:xfrm>
            <a:off x="159378" y="738355"/>
            <a:ext cx="8699614" cy="5232202"/>
          </a:xfrm>
          <a:prstGeom prst="rect">
            <a:avLst/>
          </a:prstGeom>
          <a:noFill/>
          <a:ln>
            <a:noFill/>
          </a:ln>
        </p:spPr>
        <p:txBody>
          <a:bodyPr spcFirstLastPara="1" wrap="square" lIns="0" tIns="0" rIns="0" bIns="0" anchor="t" anchorCtr="0">
            <a:spAutoFit/>
          </a:bodyPr>
          <a:lstStyle/>
          <a:p>
            <a:pPr marL="800100" marR="180340" lvl="1" indent="-21590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sz="2000" b="1"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Always follow our school’s anti-bullying and child protection policy and procedures: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Report any concerns as soon as possible to </a:t>
            </a: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[add name(s) of staff responsible for anti-bullying in your school]</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[Add any additional steps you take in your school when reporting bullying]</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Find our anti-bullying policy and child protection policy </a:t>
            </a: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[add details of where staff can find the policies]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Remember</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always report safeguarding concerns to our DSL </a:t>
            </a:r>
            <a:r>
              <a:rPr kumimoji="0" lang="en-GB" sz="20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[add name(s) of your school’s DSL and any deputies] </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and don’t delay getting help if a child is at risk of harm, or in immediate danger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685" name="Google Shape;1685;p107"/>
          <p:cNvPicPr preferRelativeResize="0"/>
          <p:nvPr/>
        </p:nvPicPr>
        <p:blipFill rotWithShape="1">
          <a:blip r:embed="rId3">
            <a:alphaModFix/>
          </a:blip>
          <a:srcRect/>
          <a:stretch/>
        </p:blipFill>
        <p:spPr>
          <a:xfrm>
            <a:off x="8972582" y="2083450"/>
            <a:ext cx="2827988" cy="2691100"/>
          </a:xfrm>
          <a:prstGeom prst="rect">
            <a:avLst/>
          </a:prstGeom>
          <a:noFill/>
          <a:ln>
            <a:noFill/>
          </a:ln>
        </p:spPr>
      </p:pic>
      <p:sp>
        <p:nvSpPr>
          <p:cNvPr id="1686" name="Google Shape;1686;p107"/>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687" name="Google Shape;1687;p107"/>
          <p:cNvSpPr/>
          <p:nvPr/>
        </p:nvSpPr>
        <p:spPr>
          <a:xfrm>
            <a:off x="8858992" y="773"/>
            <a:ext cx="3336459"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Bullying and cyber-bullying </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692"/>
        <p:cNvGrpSpPr/>
        <p:nvPr/>
      </p:nvGrpSpPr>
      <p:grpSpPr>
        <a:xfrm>
          <a:off x="0" y="0"/>
          <a:ext cx="0" cy="0"/>
          <a:chOff x="0" y="0"/>
          <a:chExt cx="0" cy="0"/>
        </a:xfrm>
      </p:grpSpPr>
      <p:sp>
        <p:nvSpPr>
          <p:cNvPr id="1693" name="Google Shape;1693;p108"/>
          <p:cNvSpPr txBox="1">
            <a:spLocks noGrp="1"/>
          </p:cNvSpPr>
          <p:nvPr>
            <p:ph type="body" idx="1"/>
          </p:nvPr>
        </p:nvSpPr>
        <p:spPr>
          <a:xfrm>
            <a:off x="917023" y="418857"/>
            <a:ext cx="9363539" cy="101503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dirty="0"/>
              <a:t>Eating disorders</a:t>
            </a:r>
            <a:endParaRPr dirty="0"/>
          </a:p>
        </p:txBody>
      </p:sp>
      <p:sp>
        <p:nvSpPr>
          <p:cNvPr id="1694" name="Google Shape;1694;p108"/>
          <p:cNvSpPr txBox="1"/>
          <p:nvPr/>
        </p:nvSpPr>
        <p:spPr>
          <a:xfrm>
            <a:off x="917023" y="1132539"/>
            <a:ext cx="7329747" cy="51706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What are eating disorders?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000000"/>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Eating disorders can be serious mental health conditions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They’re characterised by disturbances in behaviours, thoughts and feelings around body weight, appetite and/or food</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It takes an expert to decide whether somebody meets the diagnostic criteria for an eating disorder</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There are different types of eating disorders, and they don’t all manifest in the same way, but there are some common factors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695" name="Google Shape;1695;p108" descr="A yellow guitar pick with a question mark in the middle&#10;&#10;Description automatically generated"/>
          <p:cNvPicPr preferRelativeResize="0"/>
          <p:nvPr/>
        </p:nvPicPr>
        <p:blipFill rotWithShape="1">
          <a:blip r:embed="rId3">
            <a:alphaModFix/>
          </a:blip>
          <a:srcRect/>
          <a:stretch/>
        </p:blipFill>
        <p:spPr>
          <a:xfrm>
            <a:off x="8644465" y="1972426"/>
            <a:ext cx="2913147" cy="2913147"/>
          </a:xfrm>
          <a:prstGeom prst="rect">
            <a:avLst/>
          </a:prstGeom>
          <a:noFill/>
          <a:ln>
            <a:noFill/>
          </a:ln>
        </p:spPr>
      </p:pic>
      <p:sp>
        <p:nvSpPr>
          <p:cNvPr id="1696" name="Google Shape;1696;p108"/>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1697" name="Google Shape;1697;p108"/>
          <p:cNvSpPr/>
          <p:nvPr/>
        </p:nvSpPr>
        <p:spPr>
          <a:xfrm>
            <a:off x="9547761" y="773"/>
            <a:ext cx="2647690"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Eating disorders</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702"/>
        <p:cNvGrpSpPr/>
        <p:nvPr/>
      </p:nvGrpSpPr>
      <p:grpSpPr>
        <a:xfrm>
          <a:off x="0" y="0"/>
          <a:ext cx="0" cy="0"/>
          <a:chOff x="0" y="0"/>
          <a:chExt cx="0" cy="0"/>
        </a:xfrm>
      </p:grpSpPr>
      <p:sp>
        <p:nvSpPr>
          <p:cNvPr id="1703" name="Google Shape;1703;p109"/>
          <p:cNvSpPr txBox="1">
            <a:spLocks noGrp="1"/>
          </p:cNvSpPr>
          <p:nvPr>
            <p:ph type="body" idx="1"/>
          </p:nvPr>
        </p:nvSpPr>
        <p:spPr>
          <a:xfrm>
            <a:off x="630697" y="528928"/>
            <a:ext cx="10930606" cy="116924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dirty="0"/>
              <a:t>Different types of eating disorders</a:t>
            </a:r>
            <a:endParaRPr dirty="0"/>
          </a:p>
        </p:txBody>
      </p:sp>
      <p:pic>
        <p:nvPicPr>
          <p:cNvPr id="1704" name="Google Shape;1704;p109" descr="A yellow oval with black background&#10;&#10;AI-generated content may be incorrect."/>
          <p:cNvPicPr preferRelativeResize="0"/>
          <p:nvPr/>
        </p:nvPicPr>
        <p:blipFill rotWithShape="1">
          <a:blip r:embed="rId3">
            <a:alphaModFix/>
          </a:blip>
          <a:srcRect/>
          <a:stretch/>
        </p:blipFill>
        <p:spPr>
          <a:xfrm>
            <a:off x="834569" y="1698171"/>
            <a:ext cx="2249715" cy="1970877"/>
          </a:xfrm>
          <a:prstGeom prst="rect">
            <a:avLst/>
          </a:prstGeom>
          <a:noFill/>
          <a:ln>
            <a:noFill/>
          </a:ln>
        </p:spPr>
      </p:pic>
      <p:pic>
        <p:nvPicPr>
          <p:cNvPr id="1705" name="Google Shape;1705;p109" descr="A yellow oval with black background&#10;&#10;AI-generated content may be incorrect."/>
          <p:cNvPicPr preferRelativeResize="0"/>
          <p:nvPr/>
        </p:nvPicPr>
        <p:blipFill rotWithShape="1">
          <a:blip r:embed="rId3">
            <a:alphaModFix/>
          </a:blip>
          <a:srcRect/>
          <a:stretch/>
        </p:blipFill>
        <p:spPr>
          <a:xfrm>
            <a:off x="8286409" y="1667473"/>
            <a:ext cx="2249715" cy="1970877"/>
          </a:xfrm>
          <a:prstGeom prst="rect">
            <a:avLst/>
          </a:prstGeom>
          <a:noFill/>
          <a:ln>
            <a:noFill/>
          </a:ln>
        </p:spPr>
      </p:pic>
      <p:pic>
        <p:nvPicPr>
          <p:cNvPr id="1706" name="Google Shape;1706;p109" descr="A yellow oval with black background&#10;&#10;AI-generated content may be incorrect."/>
          <p:cNvPicPr preferRelativeResize="0"/>
          <p:nvPr/>
        </p:nvPicPr>
        <p:blipFill rotWithShape="1">
          <a:blip r:embed="rId3">
            <a:alphaModFix/>
          </a:blip>
          <a:srcRect/>
          <a:stretch/>
        </p:blipFill>
        <p:spPr>
          <a:xfrm>
            <a:off x="4611911" y="1698171"/>
            <a:ext cx="2249715" cy="1970877"/>
          </a:xfrm>
          <a:prstGeom prst="rect">
            <a:avLst/>
          </a:prstGeom>
          <a:noFill/>
          <a:ln>
            <a:noFill/>
          </a:ln>
        </p:spPr>
      </p:pic>
      <p:pic>
        <p:nvPicPr>
          <p:cNvPr id="1707" name="Google Shape;1707;p109" descr="A yellow oval with black background&#10;&#10;AI-generated content may be incorrect."/>
          <p:cNvPicPr preferRelativeResize="0"/>
          <p:nvPr/>
        </p:nvPicPr>
        <p:blipFill rotWithShape="1">
          <a:blip r:embed="rId3">
            <a:alphaModFix/>
          </a:blip>
          <a:srcRect/>
          <a:stretch/>
        </p:blipFill>
        <p:spPr>
          <a:xfrm>
            <a:off x="914399" y="4259532"/>
            <a:ext cx="2249715" cy="1970877"/>
          </a:xfrm>
          <a:prstGeom prst="rect">
            <a:avLst/>
          </a:prstGeom>
          <a:noFill/>
          <a:ln>
            <a:noFill/>
          </a:ln>
        </p:spPr>
      </p:pic>
      <p:pic>
        <p:nvPicPr>
          <p:cNvPr id="1708" name="Google Shape;1708;p109" descr="A yellow oval with black background&#10;&#10;AI-generated content may be incorrect."/>
          <p:cNvPicPr preferRelativeResize="0"/>
          <p:nvPr/>
        </p:nvPicPr>
        <p:blipFill rotWithShape="1">
          <a:blip r:embed="rId3">
            <a:alphaModFix/>
          </a:blip>
          <a:srcRect/>
          <a:stretch/>
        </p:blipFill>
        <p:spPr>
          <a:xfrm>
            <a:off x="4611912" y="4212210"/>
            <a:ext cx="2249715" cy="1970877"/>
          </a:xfrm>
          <a:prstGeom prst="rect">
            <a:avLst/>
          </a:prstGeom>
          <a:noFill/>
          <a:ln>
            <a:noFill/>
          </a:ln>
        </p:spPr>
      </p:pic>
      <p:pic>
        <p:nvPicPr>
          <p:cNvPr id="1709" name="Google Shape;1709;p109" descr="A yellow oval with black background&#10;&#10;AI-generated content may be incorrect."/>
          <p:cNvPicPr preferRelativeResize="0"/>
          <p:nvPr/>
        </p:nvPicPr>
        <p:blipFill rotWithShape="1">
          <a:blip r:embed="rId3">
            <a:alphaModFix/>
          </a:blip>
          <a:srcRect/>
          <a:stretch/>
        </p:blipFill>
        <p:spPr>
          <a:xfrm>
            <a:off x="8389255" y="4100285"/>
            <a:ext cx="2249715" cy="1970877"/>
          </a:xfrm>
          <a:prstGeom prst="rect">
            <a:avLst/>
          </a:prstGeom>
          <a:noFill/>
          <a:ln>
            <a:noFill/>
          </a:ln>
        </p:spPr>
      </p:pic>
      <p:sp>
        <p:nvSpPr>
          <p:cNvPr id="1710" name="Google Shape;1710;p109"/>
          <p:cNvSpPr txBox="1"/>
          <p:nvPr/>
        </p:nvSpPr>
        <p:spPr>
          <a:xfrm>
            <a:off x="1311920" y="2292971"/>
            <a:ext cx="1397858"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Anorexia nervosa</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11" name="Google Shape;1711;p109"/>
          <p:cNvSpPr txBox="1"/>
          <p:nvPr/>
        </p:nvSpPr>
        <p:spPr>
          <a:xfrm>
            <a:off x="8514593" y="2021890"/>
            <a:ext cx="2124377" cy="132343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Avoidant/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restrictive food intake disorder (ARFID)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12" name="Google Shape;1712;p109"/>
          <p:cNvSpPr txBox="1"/>
          <p:nvPr/>
        </p:nvSpPr>
        <p:spPr>
          <a:xfrm>
            <a:off x="5133804" y="2292971"/>
            <a:ext cx="1397858"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Bulimia nervosa</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13" name="Google Shape;1713;p109"/>
          <p:cNvSpPr txBox="1"/>
          <p:nvPr/>
        </p:nvSpPr>
        <p:spPr>
          <a:xfrm>
            <a:off x="1262740" y="4838291"/>
            <a:ext cx="1765716"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Binge-eating disorder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14" name="Google Shape;1714;p109"/>
          <p:cNvSpPr txBox="1"/>
          <p:nvPr/>
        </p:nvSpPr>
        <p:spPr>
          <a:xfrm>
            <a:off x="5350327" y="4901056"/>
            <a:ext cx="1397858" cy="4001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Pica</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15" name="Google Shape;1715;p109"/>
          <p:cNvSpPr txBox="1"/>
          <p:nvPr/>
        </p:nvSpPr>
        <p:spPr>
          <a:xfrm>
            <a:off x="8675911" y="4485558"/>
            <a:ext cx="1963059" cy="132343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Other specified feeding or eating disorder (OSFED)</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16" name="Google Shape;1716;p109"/>
          <p:cNvSpPr/>
          <p:nvPr/>
        </p:nvSpPr>
        <p:spPr>
          <a:xfrm>
            <a:off x="9547761" y="773"/>
            <a:ext cx="2647690"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Eating disorders</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0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0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0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721"/>
        <p:cNvGrpSpPr/>
        <p:nvPr/>
      </p:nvGrpSpPr>
      <p:grpSpPr>
        <a:xfrm>
          <a:off x="0" y="0"/>
          <a:ext cx="0" cy="0"/>
          <a:chOff x="0" y="0"/>
          <a:chExt cx="0" cy="0"/>
        </a:xfrm>
      </p:grpSpPr>
      <p:sp>
        <p:nvSpPr>
          <p:cNvPr id="1722" name="Google Shape;1722;p110"/>
          <p:cNvSpPr txBox="1">
            <a:spLocks noGrp="1"/>
          </p:cNvSpPr>
          <p:nvPr>
            <p:ph type="title"/>
          </p:nvPr>
        </p:nvSpPr>
        <p:spPr>
          <a:xfrm>
            <a:off x="477525" y="586563"/>
            <a:ext cx="11384828" cy="68600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dirty="0"/>
              <a:t>Signs that a pupil may have a form of disordered eating:</a:t>
            </a:r>
            <a:endParaRPr sz="3200" dirty="0"/>
          </a:p>
        </p:txBody>
      </p:sp>
      <p:sp>
        <p:nvSpPr>
          <p:cNvPr id="1723" name="Google Shape;1723;p110"/>
          <p:cNvSpPr/>
          <p:nvPr/>
        </p:nvSpPr>
        <p:spPr>
          <a:xfrm>
            <a:off x="8112727" y="2597180"/>
            <a:ext cx="2870065" cy="787214"/>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Refusing to change their clothes in front of others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724" name="Google Shape;1724;p110"/>
          <p:cNvSpPr/>
          <p:nvPr/>
        </p:nvSpPr>
        <p:spPr>
          <a:xfrm>
            <a:off x="817565" y="1428526"/>
            <a:ext cx="2831240" cy="7584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Changes in weight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25" name="Google Shape;1725;p110"/>
          <p:cNvSpPr/>
          <p:nvPr/>
        </p:nvSpPr>
        <p:spPr>
          <a:xfrm>
            <a:off x="817568" y="5075039"/>
            <a:ext cx="2870064" cy="796340"/>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Lying about their eating or weight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26" name="Google Shape;1726;p110"/>
          <p:cNvSpPr/>
          <p:nvPr/>
        </p:nvSpPr>
        <p:spPr>
          <a:xfrm>
            <a:off x="817565" y="2597180"/>
            <a:ext cx="2870067" cy="857277"/>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Changes in eating habits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27" name="Google Shape;1727;p110"/>
          <p:cNvSpPr/>
          <p:nvPr/>
        </p:nvSpPr>
        <p:spPr>
          <a:xfrm>
            <a:off x="8112725" y="5041874"/>
            <a:ext cx="2870066" cy="82658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Going to the toilet a lot after eating</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728" name="Google Shape;1728;p110"/>
          <p:cNvSpPr/>
          <p:nvPr/>
        </p:nvSpPr>
        <p:spPr>
          <a:xfrm>
            <a:off x="8112726" y="3844446"/>
            <a:ext cx="2870065" cy="82658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Wearing loose-fitting clothes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729" name="Google Shape;1729;p110"/>
          <p:cNvSpPr/>
          <p:nvPr/>
        </p:nvSpPr>
        <p:spPr>
          <a:xfrm>
            <a:off x="8112728" y="1379323"/>
            <a:ext cx="2870065" cy="807643"/>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General changes in behaviour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730" name="Google Shape;1730;p110" descr="A yellow object with a blue eye and rays&#10;&#10;Description automatically generated"/>
          <p:cNvPicPr preferRelativeResize="0"/>
          <p:nvPr/>
        </p:nvPicPr>
        <p:blipFill rotWithShape="1">
          <a:blip r:embed="rId3">
            <a:alphaModFix/>
          </a:blip>
          <a:srcRect/>
          <a:stretch/>
        </p:blipFill>
        <p:spPr>
          <a:xfrm>
            <a:off x="4413815" y="1768880"/>
            <a:ext cx="2644588" cy="2649063"/>
          </a:xfrm>
          <a:prstGeom prst="rect">
            <a:avLst/>
          </a:prstGeom>
          <a:noFill/>
          <a:ln>
            <a:noFill/>
          </a:ln>
        </p:spPr>
      </p:pic>
      <p:sp>
        <p:nvSpPr>
          <p:cNvPr id="1731" name="Google Shape;1731;p110"/>
          <p:cNvSpPr/>
          <p:nvPr/>
        </p:nvSpPr>
        <p:spPr>
          <a:xfrm>
            <a:off x="798151" y="3864671"/>
            <a:ext cx="2870067" cy="857277"/>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Exercising more</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732" name="Google Shape;1732;p110"/>
          <p:cNvSpPr/>
          <p:nvPr/>
        </p:nvSpPr>
        <p:spPr>
          <a:xfrm>
            <a:off x="4465145" y="5044790"/>
            <a:ext cx="2870067" cy="826589"/>
          </a:xfrm>
          <a:prstGeom prst="roundRect">
            <a:avLst>
              <a:gd name="adj" fmla="val 8308"/>
            </a:avLst>
          </a:prstGeom>
          <a:solidFill>
            <a:srgbClr val="E4E9ED"/>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Absence from school or lessons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33" name="Google Shape;1733;p110"/>
          <p:cNvSpPr/>
          <p:nvPr/>
        </p:nvSpPr>
        <p:spPr>
          <a:xfrm>
            <a:off x="0" y="0"/>
            <a:ext cx="226024" cy="6858000"/>
          </a:xfrm>
          <a:prstGeom prst="rect">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734" name="Google Shape;1734;p110"/>
          <p:cNvSpPr/>
          <p:nvPr/>
        </p:nvSpPr>
        <p:spPr>
          <a:xfrm>
            <a:off x="9547761" y="773"/>
            <a:ext cx="2647690"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Eating disorders</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632"/>
        <p:cNvGrpSpPr/>
        <p:nvPr/>
      </p:nvGrpSpPr>
      <p:grpSpPr>
        <a:xfrm>
          <a:off x="0" y="0"/>
          <a:ext cx="0" cy="0"/>
          <a:chOff x="0" y="0"/>
          <a:chExt cx="0" cy="0"/>
        </a:xfrm>
      </p:grpSpPr>
      <p:sp>
        <p:nvSpPr>
          <p:cNvPr id="1633" name="Google Shape;1633;p112"/>
          <p:cNvSpPr txBox="1"/>
          <p:nvPr/>
        </p:nvSpPr>
        <p:spPr>
          <a:xfrm>
            <a:off x="478804" y="168901"/>
            <a:ext cx="7955764" cy="450892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Meet Yusuf … </a:t>
            </a:r>
            <a:endParaRPr kumimoji="0" sz="3200" b="1" i="0" u="none" strike="noStrike" kern="0" cap="none" spc="0" normalizeH="0" baseline="0" noProof="0" dirty="0">
              <a:ln>
                <a:noFill/>
              </a:ln>
              <a:solidFill>
                <a:srgbClr val="FF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 typeface="Calibri"/>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Yusuf is a pupil in your school. He’s 9 years old</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Calibri"/>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He enjoys PE, and plays football after school</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Pts val="2000"/>
              <a:buFont typeface="Calibri"/>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He’s started wearing baggy, loose-fitting clothes, even on warm days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Pts val="2000"/>
              <a:buFont typeface="Calibri"/>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For the past month or so, he hasn’t been finishing his lunch </a:t>
            </a: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Pts val="1800"/>
              <a:buFont typeface="Calibri"/>
              <a:buNone/>
              <a:tabLst/>
              <a:defRPr/>
            </a:pPr>
            <a:endParaRPr kumimoji="0" sz="1800" b="0" i="0" u="none" strike="noStrike" kern="0" cap="none" spc="0" normalizeH="0" baseline="0" noProof="0" dirty="0">
              <a:ln>
                <a:noFill/>
              </a:ln>
              <a:solidFill>
                <a:srgbClr val="12263F"/>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dirty="0">
              <a:ln>
                <a:noFill/>
              </a:ln>
              <a:solidFill>
                <a:srgbClr val="12263F"/>
              </a:solidFill>
              <a:effectLst/>
              <a:uLnTx/>
              <a:uFillTx/>
              <a:latin typeface="Calibri"/>
              <a:ea typeface="Calibri"/>
              <a:cs typeface="Calibri"/>
              <a:sym typeface="Calibri"/>
            </a:endParaRPr>
          </a:p>
        </p:txBody>
      </p:sp>
      <p:pic>
        <p:nvPicPr>
          <p:cNvPr id="1634" name="Google Shape;1634;p112"/>
          <p:cNvPicPr preferRelativeResize="0"/>
          <p:nvPr/>
        </p:nvPicPr>
        <p:blipFill rotWithShape="1">
          <a:blip r:embed="rId3">
            <a:alphaModFix/>
          </a:blip>
          <a:srcRect/>
          <a:stretch/>
        </p:blipFill>
        <p:spPr>
          <a:xfrm flipH="1">
            <a:off x="9064487" y="1461394"/>
            <a:ext cx="2366835" cy="3690510"/>
          </a:xfrm>
          <a:prstGeom prst="rect">
            <a:avLst/>
          </a:prstGeom>
          <a:noFill/>
          <a:ln>
            <a:noFill/>
          </a:ln>
        </p:spPr>
      </p:pic>
      <p:sp>
        <p:nvSpPr>
          <p:cNvPr id="1635" name="Google Shape;1635;p112"/>
          <p:cNvSpPr txBox="1"/>
          <p:nvPr/>
        </p:nvSpPr>
        <p:spPr>
          <a:xfrm>
            <a:off x="1258542" y="4620618"/>
            <a:ext cx="6095170" cy="132343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Do you think there are signs for concern?</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000"/>
              <a:buFont typeface="Calibri"/>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Take a few minutes to discuss this in smalls group and jot down any concerns you may have.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36" name="Google Shape;1636;p112"/>
          <p:cNvSpPr/>
          <p:nvPr/>
        </p:nvSpPr>
        <p:spPr>
          <a:xfrm>
            <a:off x="9547761" y="773"/>
            <a:ext cx="2647690"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F1F1F1"/>
              </a:buClr>
              <a:buSzPts val="1840"/>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Eating disorders</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748"/>
        <p:cNvGrpSpPr/>
        <p:nvPr/>
      </p:nvGrpSpPr>
      <p:grpSpPr>
        <a:xfrm>
          <a:off x="0" y="0"/>
          <a:ext cx="0" cy="0"/>
          <a:chOff x="0" y="0"/>
          <a:chExt cx="0" cy="0"/>
        </a:xfrm>
      </p:grpSpPr>
      <p:sp>
        <p:nvSpPr>
          <p:cNvPr id="1749" name="Google Shape;1749;p112"/>
          <p:cNvSpPr txBox="1">
            <a:spLocks noGrp="1"/>
          </p:cNvSpPr>
          <p:nvPr>
            <p:ph type="body" idx="1"/>
          </p:nvPr>
        </p:nvSpPr>
        <p:spPr>
          <a:xfrm>
            <a:off x="643781" y="222402"/>
            <a:ext cx="9363539" cy="1283356"/>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12263F"/>
              </a:buClr>
              <a:buSzPts val="3200"/>
              <a:buNone/>
            </a:pPr>
            <a:r>
              <a:rPr lang="en-GB" sz="3200" dirty="0"/>
              <a:t>Report your concerns</a:t>
            </a:r>
            <a:endParaRPr dirty="0"/>
          </a:p>
        </p:txBody>
      </p:sp>
      <p:sp>
        <p:nvSpPr>
          <p:cNvPr id="1750" name="Google Shape;1750;p112"/>
          <p:cNvSpPr txBox="1"/>
          <p:nvPr/>
        </p:nvSpPr>
        <p:spPr>
          <a:xfrm>
            <a:off x="238958" y="989971"/>
            <a:ext cx="11132101" cy="3631763"/>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Always report any concerns you have, even if you’re not sure what the problem is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Spotting any of the signs we’ve just discussed doesn’t mean a pupil has a potential eating disorder</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But it’s important you still report your concerns and any signs you notice, so that children can get help early if they need it</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This is especially important with eating disorders, as the child may be much sicker than </a:t>
            </a:r>
            <a:r>
              <a:rPr kumimoji="0" lang="en-GB" sz="2000" b="0" i="0" u="none" strike="noStrike" kern="0" cap="none" spc="0" normalizeH="0" baseline="0" noProof="0" dirty="0">
                <a:ln>
                  <a:noFill/>
                </a:ln>
                <a:solidFill>
                  <a:srgbClr val="000000"/>
                </a:solidFill>
                <a:effectLst/>
                <a:uLnTx/>
                <a:uFillTx/>
                <a:latin typeface="Arial"/>
                <a:ea typeface="Arial"/>
                <a:cs typeface="Arial"/>
                <a:sym typeface="Arial"/>
              </a:rPr>
              <a:t>they appear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51" name="Google Shape;1751;p112"/>
          <p:cNvSpPr txBox="1"/>
          <p:nvPr/>
        </p:nvSpPr>
        <p:spPr>
          <a:xfrm>
            <a:off x="238958" y="4962849"/>
            <a:ext cx="10659299" cy="707886"/>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12263F"/>
              </a:buClr>
              <a:buSzPts val="2000"/>
              <a:buFont typeface="Arial"/>
              <a:buChar char="•"/>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Remember</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 always report concerns to the DSL or deputy DSL if you think a pupil is at risk or in immediate danger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52" name="Google Shape;1752;p112"/>
          <p:cNvSpPr/>
          <p:nvPr/>
        </p:nvSpPr>
        <p:spPr>
          <a:xfrm>
            <a:off x="9547761" y="773"/>
            <a:ext cx="2647690"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Eating disorders</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757"/>
        <p:cNvGrpSpPr/>
        <p:nvPr/>
      </p:nvGrpSpPr>
      <p:grpSpPr>
        <a:xfrm>
          <a:off x="0" y="0"/>
          <a:ext cx="0" cy="0"/>
          <a:chOff x="0" y="0"/>
          <a:chExt cx="0" cy="0"/>
        </a:xfrm>
      </p:grpSpPr>
      <p:sp>
        <p:nvSpPr>
          <p:cNvPr id="1758" name="Google Shape;1758;p113"/>
          <p:cNvSpPr txBox="1">
            <a:spLocks noGrp="1"/>
          </p:cNvSpPr>
          <p:nvPr>
            <p:ph type="title"/>
          </p:nvPr>
        </p:nvSpPr>
        <p:spPr>
          <a:xfrm>
            <a:off x="3605557" y="1182081"/>
            <a:ext cx="10064880" cy="70968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2400"/>
              <a:buFont typeface="Arial"/>
              <a:buNone/>
            </a:pPr>
            <a:r>
              <a:rPr lang="en-GB" sz="2400" dirty="0"/>
              <a:t>What can make children anxious?</a:t>
            </a:r>
            <a:endParaRPr dirty="0"/>
          </a:p>
        </p:txBody>
      </p:sp>
      <p:sp>
        <p:nvSpPr>
          <p:cNvPr id="1759" name="Google Shape;1759;p113"/>
          <p:cNvSpPr/>
          <p:nvPr/>
        </p:nvSpPr>
        <p:spPr>
          <a:xfrm>
            <a:off x="966718" y="2007737"/>
            <a:ext cx="4715640" cy="875210"/>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1263F"/>
                </a:solidFill>
                <a:effectLst/>
                <a:uLnTx/>
                <a:uFillTx/>
                <a:latin typeface="Arial"/>
                <a:ea typeface="Arial"/>
                <a:cs typeface="Arial"/>
                <a:sym typeface="Arial"/>
              </a:rPr>
              <a:t>Younger children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60" name="Google Shape;1760;p113"/>
          <p:cNvSpPr/>
          <p:nvPr/>
        </p:nvSpPr>
        <p:spPr>
          <a:xfrm>
            <a:off x="6638160" y="2007737"/>
            <a:ext cx="4715640" cy="875210"/>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1263F"/>
                </a:solidFill>
                <a:effectLst/>
                <a:uLnTx/>
                <a:uFillTx/>
                <a:latin typeface="Arial"/>
                <a:ea typeface="Arial"/>
                <a:cs typeface="Arial"/>
                <a:sym typeface="Arial"/>
              </a:rPr>
              <a:t>Older children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61" name="Google Shape;1761;p113"/>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1762" name="Google Shape;1762;p113"/>
          <p:cNvSpPr txBox="1"/>
          <p:nvPr/>
        </p:nvSpPr>
        <p:spPr>
          <a:xfrm>
            <a:off x="917023" y="387741"/>
            <a:ext cx="10064880" cy="70968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Anxiety and panic attacks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63" name="Google Shape;1763;p113"/>
          <p:cNvSpPr txBox="1"/>
          <p:nvPr/>
        </p:nvSpPr>
        <p:spPr>
          <a:xfrm>
            <a:off x="464922" y="3114892"/>
            <a:ext cx="6095170" cy="2646878"/>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Facing a new situation or change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Strangers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Separation anxiety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Fears and phobias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12263F"/>
              </a:buClr>
              <a:buSzPts val="2000"/>
              <a:buFont typeface="Arial"/>
              <a:buChar char="•"/>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Impact of a physical health problem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28600" algn="l" defTabSz="914400" rtl="0" eaLnBrk="1" fontAlgn="auto" latinLnBrk="0" hangingPunct="1">
              <a:lnSpc>
                <a:spcPct val="100000"/>
              </a:lnSpc>
              <a:spcBef>
                <a:spcPts val="600"/>
              </a:spcBef>
              <a:spcAft>
                <a:spcPts val="0"/>
              </a:spcAft>
              <a:buClr>
                <a:srgbClr val="000000"/>
              </a:buClr>
              <a:buSzPts val="1800"/>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764" name="Google Shape;1764;p113"/>
          <p:cNvSpPr txBox="1"/>
          <p:nvPr/>
        </p:nvSpPr>
        <p:spPr>
          <a:xfrm>
            <a:off x="6217395" y="3114892"/>
            <a:ext cx="6095170" cy="3339376"/>
          </a:xfrm>
          <a:prstGeom prst="rect">
            <a:avLst/>
          </a:prstGeom>
          <a:noFill/>
          <a:ln>
            <a:noFill/>
          </a:ln>
        </p:spPr>
        <p:txBody>
          <a:bodyPr spcFirstLastPara="1" wrap="square" lIns="91425" tIns="45700" rIns="91425" bIns="45700" anchor="t" anchorCtr="0">
            <a:spAutoFit/>
          </a:bodyPr>
          <a:lstStyle/>
          <a:p>
            <a:pPr marL="800100" marR="180340" lvl="1" indent="-342900" algn="l" defTabSz="914400" rtl="0" eaLnBrk="1" fontAlgn="auto" latinLnBrk="0" hangingPunct="1">
              <a:lnSpc>
                <a:spcPct val="100000"/>
              </a:lnSpc>
              <a:spcBef>
                <a:spcPts val="0"/>
              </a:spcBef>
              <a:spcAft>
                <a:spcPts val="0"/>
              </a:spcAft>
              <a:buClr>
                <a:srgbClr val="000000"/>
              </a:buClr>
              <a:buSzPts val="2000"/>
              <a:buFont typeface="Arial"/>
              <a:buChar char="•"/>
              <a:tabLst/>
              <a:defRPr/>
            </a:pPr>
            <a:r>
              <a:rPr kumimoji="0" lang="en-GB" sz="2000" b="0" i="0" u="none" strike="noStrike" kern="0" cap="none" spc="0" normalizeH="0" baseline="0" noProof="0" dirty="0">
                <a:ln>
                  <a:noFill/>
                </a:ln>
                <a:solidFill>
                  <a:srgbClr val="000000"/>
                </a:solidFill>
                <a:effectLst/>
                <a:uLnTx/>
                <a:uFillTx/>
                <a:latin typeface="Arial"/>
                <a:ea typeface="Arial"/>
                <a:cs typeface="Arial"/>
                <a:sym typeface="Arial"/>
              </a:rPr>
              <a:t>Change, stress and pressure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2000"/>
              <a:buFont typeface="Arial"/>
              <a:buChar char="•"/>
              <a:tabLst/>
              <a:defRPr/>
            </a:pPr>
            <a:r>
              <a:rPr kumimoji="0" lang="en-GB" sz="2000" b="0" i="0" u="none" strike="noStrike" kern="0" cap="none" spc="0" normalizeH="0" baseline="0" noProof="0" dirty="0">
                <a:ln>
                  <a:noFill/>
                </a:ln>
                <a:solidFill>
                  <a:srgbClr val="000000"/>
                </a:solidFill>
                <a:effectLst/>
                <a:uLnTx/>
                <a:uFillTx/>
                <a:latin typeface="Arial"/>
                <a:ea typeface="Arial"/>
                <a:cs typeface="Arial"/>
                <a:sym typeface="Arial"/>
              </a:rPr>
              <a:t>Relationships with family and friends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2000"/>
              <a:buFont typeface="Arial"/>
              <a:buChar char="•"/>
              <a:tabLst/>
              <a:defRPr/>
            </a:pPr>
            <a:r>
              <a:rPr kumimoji="0" lang="en-GB" sz="2000" b="0" i="0" u="none" strike="noStrike" kern="0" cap="none" spc="0" normalizeH="0" baseline="0" noProof="0" dirty="0">
                <a:ln>
                  <a:noFill/>
                </a:ln>
                <a:solidFill>
                  <a:srgbClr val="000000"/>
                </a:solidFill>
                <a:effectLst/>
                <a:uLnTx/>
                <a:uFillTx/>
                <a:latin typeface="Arial"/>
                <a:ea typeface="Arial"/>
                <a:cs typeface="Arial"/>
                <a:sym typeface="Arial"/>
              </a:rPr>
              <a:t>World events and the news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2000"/>
              <a:buFont typeface="Arial"/>
              <a:buChar char="•"/>
              <a:tabLst/>
              <a:defRPr/>
            </a:pPr>
            <a:r>
              <a:rPr kumimoji="0" lang="en-GB" sz="2000" b="0" i="0" u="none" strike="noStrike" kern="0" cap="none" spc="0" normalizeH="0" baseline="0" noProof="0" dirty="0">
                <a:ln>
                  <a:noFill/>
                </a:ln>
                <a:solidFill>
                  <a:srgbClr val="000000"/>
                </a:solidFill>
                <a:effectLst/>
                <a:uLnTx/>
                <a:uFillTx/>
                <a:latin typeface="Arial"/>
                <a:ea typeface="Arial"/>
                <a:cs typeface="Arial"/>
                <a:sym typeface="Arial"/>
              </a:rPr>
              <a:t>Their physical health, especially if there have been changes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342900" algn="l" defTabSz="914400" rtl="0" eaLnBrk="1" fontAlgn="auto" latinLnBrk="0" hangingPunct="1">
              <a:lnSpc>
                <a:spcPct val="100000"/>
              </a:lnSpc>
              <a:spcBef>
                <a:spcPts val="600"/>
              </a:spcBef>
              <a:spcAft>
                <a:spcPts val="0"/>
              </a:spcAft>
              <a:buClr>
                <a:srgbClr val="000000"/>
              </a:buClr>
              <a:buSzPts val="2000"/>
              <a:buFont typeface="Arial"/>
              <a:buChar char="•"/>
              <a:tabLst/>
              <a:defRPr/>
            </a:pPr>
            <a:r>
              <a:rPr kumimoji="0" lang="en-GB" sz="2000" b="0" i="0" u="none" strike="noStrike" kern="0" cap="none" spc="0" normalizeH="0" baseline="0" noProof="0" dirty="0">
                <a:ln>
                  <a:noFill/>
                </a:ln>
                <a:solidFill>
                  <a:srgbClr val="000000"/>
                </a:solidFill>
                <a:effectLst/>
                <a:uLnTx/>
                <a:uFillTx/>
                <a:latin typeface="Arial"/>
                <a:ea typeface="Arial"/>
                <a:cs typeface="Arial"/>
                <a:sym typeface="Arial"/>
              </a:rPr>
              <a:t>Bullying or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765" name="Google Shape;1765;p113"/>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Anxiety and panic attacks</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770"/>
        <p:cNvGrpSpPr/>
        <p:nvPr/>
      </p:nvGrpSpPr>
      <p:grpSpPr>
        <a:xfrm>
          <a:off x="0" y="0"/>
          <a:ext cx="0" cy="0"/>
          <a:chOff x="0" y="0"/>
          <a:chExt cx="0" cy="0"/>
        </a:xfrm>
      </p:grpSpPr>
      <p:sp>
        <p:nvSpPr>
          <p:cNvPr id="1771" name="Google Shape;1771;p114"/>
          <p:cNvSpPr/>
          <p:nvPr/>
        </p:nvSpPr>
        <p:spPr>
          <a:xfrm>
            <a:off x="4523166" y="1566380"/>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772" name="Google Shape;1772;p114"/>
          <p:cNvSpPr/>
          <p:nvPr/>
        </p:nvSpPr>
        <p:spPr>
          <a:xfrm>
            <a:off x="1036610" y="1557033"/>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773" name="Google Shape;1773;p114"/>
          <p:cNvSpPr/>
          <p:nvPr/>
        </p:nvSpPr>
        <p:spPr>
          <a:xfrm>
            <a:off x="1058835" y="3122853"/>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774" name="Google Shape;1774;p114"/>
          <p:cNvSpPr txBox="1"/>
          <p:nvPr/>
        </p:nvSpPr>
        <p:spPr>
          <a:xfrm>
            <a:off x="1036610" y="1868569"/>
            <a:ext cx="2965450" cy="4001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Not interacting in class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75" name="Google Shape;1775;p114"/>
          <p:cNvSpPr txBox="1"/>
          <p:nvPr/>
        </p:nvSpPr>
        <p:spPr>
          <a:xfrm>
            <a:off x="4523167" y="1691867"/>
            <a:ext cx="2965449"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Turning down invitations and spending time alone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76" name="Google Shape;1776;p114"/>
          <p:cNvSpPr/>
          <p:nvPr/>
        </p:nvSpPr>
        <p:spPr>
          <a:xfrm>
            <a:off x="4523166" y="3122852"/>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777" name="Google Shape;1777;p114"/>
          <p:cNvSpPr txBox="1"/>
          <p:nvPr/>
        </p:nvSpPr>
        <p:spPr>
          <a:xfrm>
            <a:off x="4602679" y="3412545"/>
            <a:ext cx="2921000" cy="4001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Difficulty concentrating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78" name="Google Shape;1778;p114"/>
          <p:cNvSpPr txBox="1"/>
          <p:nvPr/>
        </p:nvSpPr>
        <p:spPr>
          <a:xfrm>
            <a:off x="1058835" y="3319344"/>
            <a:ext cx="2921000"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Physical signs like looking tense or shaky</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79" name="Google Shape;1779;p114"/>
          <p:cNvSpPr/>
          <p:nvPr/>
        </p:nvSpPr>
        <p:spPr>
          <a:xfrm>
            <a:off x="8061764" y="1559929"/>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780" name="Google Shape;1780;p114"/>
          <p:cNvSpPr/>
          <p:nvPr/>
        </p:nvSpPr>
        <p:spPr>
          <a:xfrm>
            <a:off x="8190972" y="3085416"/>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781" name="Google Shape;1781;p114"/>
          <p:cNvSpPr/>
          <p:nvPr/>
        </p:nvSpPr>
        <p:spPr>
          <a:xfrm>
            <a:off x="1081060" y="4637500"/>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782" name="Google Shape;1782;p114"/>
          <p:cNvSpPr/>
          <p:nvPr/>
        </p:nvSpPr>
        <p:spPr>
          <a:xfrm>
            <a:off x="4523167" y="4637499"/>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783" name="Google Shape;1783;p114"/>
          <p:cNvSpPr/>
          <p:nvPr/>
        </p:nvSpPr>
        <p:spPr>
          <a:xfrm>
            <a:off x="8257648" y="4637500"/>
            <a:ext cx="2965450" cy="1012825"/>
          </a:xfrm>
          <a:prstGeom prst="roundRect">
            <a:avLst>
              <a:gd name="adj" fmla="val 16667"/>
            </a:avLst>
          </a:prstGeom>
          <a:solidFill>
            <a:srgbClr val="D8DFDE"/>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784" name="Google Shape;1784;p114"/>
          <p:cNvSpPr txBox="1"/>
          <p:nvPr/>
        </p:nvSpPr>
        <p:spPr>
          <a:xfrm>
            <a:off x="8061765" y="1712398"/>
            <a:ext cx="2965449"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Outbursts or ‘freezing’ if asked to do something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85" name="Google Shape;1785;p114"/>
          <p:cNvSpPr txBox="1"/>
          <p:nvPr/>
        </p:nvSpPr>
        <p:spPr>
          <a:xfrm>
            <a:off x="8190972" y="3391773"/>
            <a:ext cx="2921000" cy="4001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Tiredness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86" name="Google Shape;1786;p114"/>
          <p:cNvSpPr txBox="1"/>
          <p:nvPr/>
        </p:nvSpPr>
        <p:spPr>
          <a:xfrm>
            <a:off x="1081060" y="4789969"/>
            <a:ext cx="2921000"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Clinginess towards their parents or carers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87" name="Google Shape;1787;p114"/>
          <p:cNvSpPr txBox="1"/>
          <p:nvPr/>
        </p:nvSpPr>
        <p:spPr>
          <a:xfrm>
            <a:off x="4478717" y="4897406"/>
            <a:ext cx="2921000" cy="4001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Panic attacks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88" name="Google Shape;1788;p114"/>
          <p:cNvSpPr txBox="1"/>
          <p:nvPr/>
        </p:nvSpPr>
        <p:spPr>
          <a:xfrm>
            <a:off x="8257648" y="4784138"/>
            <a:ext cx="2921000" cy="70788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Eating more or less than usual</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89" name="Google Shape;1789;p114"/>
          <p:cNvSpPr txBox="1"/>
          <p:nvPr/>
        </p:nvSpPr>
        <p:spPr>
          <a:xfrm>
            <a:off x="1476554" y="604561"/>
            <a:ext cx="12214384" cy="70968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Signs that a child’s anxiety may be a problem</a:t>
            </a:r>
            <a:endParaRPr kumimoji="0" sz="32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790" name="Google Shape;1790;p114"/>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Anxiety and panic attacks</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795"/>
        <p:cNvGrpSpPr/>
        <p:nvPr/>
      </p:nvGrpSpPr>
      <p:grpSpPr>
        <a:xfrm>
          <a:off x="0" y="0"/>
          <a:ext cx="0" cy="0"/>
          <a:chOff x="0" y="0"/>
          <a:chExt cx="0" cy="0"/>
        </a:xfrm>
      </p:grpSpPr>
      <p:pic>
        <p:nvPicPr>
          <p:cNvPr id="1796" name="Google Shape;1796;p115"/>
          <p:cNvPicPr preferRelativeResize="0"/>
          <p:nvPr/>
        </p:nvPicPr>
        <p:blipFill rotWithShape="1">
          <a:blip r:embed="rId3">
            <a:alphaModFix/>
          </a:blip>
          <a:srcRect/>
          <a:stretch/>
        </p:blipFill>
        <p:spPr>
          <a:xfrm>
            <a:off x="10366514" y="5063794"/>
            <a:ext cx="1418750" cy="1418750"/>
          </a:xfrm>
          <a:prstGeom prst="rect">
            <a:avLst/>
          </a:prstGeom>
          <a:noFill/>
          <a:ln>
            <a:noFill/>
          </a:ln>
        </p:spPr>
      </p:pic>
      <p:sp>
        <p:nvSpPr>
          <p:cNvPr id="1797" name="Google Shape;1797;p115"/>
          <p:cNvSpPr txBox="1">
            <a:spLocks noGrp="1"/>
          </p:cNvSpPr>
          <p:nvPr>
            <p:ph type="title"/>
          </p:nvPr>
        </p:nvSpPr>
        <p:spPr>
          <a:xfrm>
            <a:off x="628630" y="375456"/>
            <a:ext cx="10027341" cy="632618"/>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dirty="0"/>
              <a:t>Report your concerns</a:t>
            </a:r>
            <a:endParaRPr dirty="0"/>
          </a:p>
        </p:txBody>
      </p:sp>
      <p:sp>
        <p:nvSpPr>
          <p:cNvPr id="1798" name="Google Shape;1798;p115"/>
          <p:cNvSpPr txBox="1"/>
          <p:nvPr/>
        </p:nvSpPr>
        <p:spPr>
          <a:xfrm>
            <a:off x="486977" y="-176165"/>
            <a:ext cx="10380988" cy="6863417"/>
          </a:xfrm>
          <a:prstGeom prst="rect">
            <a:avLst/>
          </a:prstGeom>
          <a:noFill/>
          <a:ln>
            <a:noFill/>
          </a:ln>
        </p:spPr>
        <p:txBody>
          <a:bodyPr spcFirstLastPara="1" wrap="square" lIns="91425" tIns="45700" rIns="91425" bIns="45700" anchor="t" anchorCtr="0">
            <a:spAutoFit/>
          </a:bodyPr>
          <a:lstStyle/>
          <a:p>
            <a:pPr marL="457200" marR="18034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180340" lvl="0"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180340" lvl="0" indent="-342900" algn="l" defTabSz="914400" rtl="0" eaLnBrk="1" fontAlgn="auto" latinLnBrk="0" hangingPunct="1">
              <a:lnSpc>
                <a:spcPct val="100000"/>
              </a:lnSpc>
              <a:spcBef>
                <a:spcPts val="12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Report any </a:t>
            </a: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non-urgent</a:t>
            </a: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 concerns to the DSL and/or mental health lead</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0" lvl="0" indent="-342900" algn="l" defTabSz="914400" rtl="0" eaLnBrk="1" fontAlgn="auto" latinLnBrk="0" hangingPunct="1">
              <a:lnSpc>
                <a:spcPct val="100000"/>
              </a:lnSpc>
              <a:spcBef>
                <a:spcPts val="600"/>
              </a:spcBef>
              <a:spcAft>
                <a:spcPts val="0"/>
              </a:spcAft>
              <a:buClr>
                <a:srgbClr val="12263F"/>
              </a:buClr>
              <a:buSzPts val="276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If a child is in immediate danger, </a:t>
            </a: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call 999 or take them to A&amp;E immediately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800100" marR="0" lvl="1" indent="-342900" algn="l" defTabSz="914400" rtl="0" eaLnBrk="1" fontAlgn="auto" latinLnBrk="0" hangingPunct="1">
              <a:lnSpc>
                <a:spcPct val="100000"/>
              </a:lnSpc>
              <a:spcBef>
                <a:spcPts val="1200"/>
              </a:spcBef>
              <a:spcAft>
                <a:spcPts val="0"/>
              </a:spcAft>
              <a:buClr>
                <a:srgbClr val="000000"/>
              </a:buClr>
              <a:buSzPts val="2760"/>
              <a:buFont typeface="Arial"/>
              <a:buChar char="•"/>
              <a:tabLst/>
              <a:defRPr/>
            </a:pPr>
            <a:r>
              <a:rPr kumimoji="0" lang="en-GB" sz="24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rPr>
              <a:t>Add details of your own emergency procedures, and how to do this</a:t>
            </a:r>
            <a:endParaRPr kumimoji="0" sz="2400" b="0" i="0" u="none" strike="noStrike" kern="0" cap="none" spc="0" normalizeH="0" baseline="0" noProof="0" dirty="0">
              <a:ln>
                <a:noFill/>
              </a:ln>
              <a:solidFill>
                <a:srgbClr val="000000"/>
              </a:solidFill>
              <a:effectLst/>
              <a:uLnTx/>
              <a:uFillTx/>
              <a:latin typeface="Arial"/>
              <a:ea typeface="Arial"/>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000000"/>
              </a:buClr>
              <a:buSzPts val="2760"/>
              <a:buFont typeface="Arial"/>
              <a:buChar char="•"/>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If a child needs help urgently for their mental health, but it’s not an emergency, use</a:t>
            </a:r>
            <a:r>
              <a:rPr kumimoji="0" lang="en-GB" sz="2400" b="1" i="0" u="none" strike="noStrike" kern="0" cap="none" spc="0" normalizeH="0" baseline="0" noProof="0" dirty="0">
                <a:ln>
                  <a:noFill/>
                </a:ln>
                <a:solidFill>
                  <a:srgbClr val="000000"/>
                </a:solidFill>
                <a:effectLst/>
                <a:uLnTx/>
                <a:uFillTx/>
                <a:latin typeface="Arial"/>
                <a:ea typeface="Arial"/>
                <a:cs typeface="Arial"/>
                <a:sym typeface="Arial"/>
              </a:rPr>
              <a:t> </a:t>
            </a: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NHS 111 online or call 111 and select the mental health option</a:t>
            </a:r>
            <a:endParaRPr kumimoji="0" sz="24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endParaRPr>
          </a:p>
          <a:p>
            <a:pPr marL="800100" marR="180340" lvl="1" indent="-342900" algn="l" defTabSz="914400" rtl="0" eaLnBrk="1" fontAlgn="auto" latinLnBrk="0" hangingPunct="1">
              <a:lnSpc>
                <a:spcPct val="100000"/>
              </a:lnSpc>
              <a:spcBef>
                <a:spcPts val="12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highlight>
                  <a:srgbClr val="FFFF00"/>
                </a:highlight>
                <a:uLnTx/>
                <a:uFillTx/>
                <a:latin typeface="Arial"/>
                <a:ea typeface="Arial"/>
                <a:cs typeface="Arial"/>
                <a:sym typeface="Arial"/>
              </a:rPr>
              <a:t>Add details of how to report concerns, e.g.: Use [x] form or system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180340" lvl="0"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800100" marR="180340" lvl="1" indent="-215900" algn="l" defTabSz="914400" rtl="0" eaLnBrk="1" fontAlgn="auto" latinLnBrk="0" hangingPunct="1">
              <a:lnSpc>
                <a:spcPct val="100000"/>
              </a:lnSpc>
              <a:spcBef>
                <a:spcPts val="600"/>
              </a:spcBef>
              <a:spcAft>
                <a:spcPts val="0"/>
              </a:spcAft>
              <a:buClr>
                <a:srgbClr val="000000"/>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457200" marR="180340" lvl="1"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799" name="Google Shape;1799;p115"/>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Anxiety and panic attacks</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804"/>
        <p:cNvGrpSpPr/>
        <p:nvPr/>
      </p:nvGrpSpPr>
      <p:grpSpPr>
        <a:xfrm>
          <a:off x="0" y="0"/>
          <a:ext cx="0" cy="0"/>
          <a:chOff x="0" y="0"/>
          <a:chExt cx="0" cy="0"/>
        </a:xfrm>
      </p:grpSpPr>
      <p:sp>
        <p:nvSpPr>
          <p:cNvPr id="1805" name="Google Shape;1805;p116"/>
          <p:cNvSpPr/>
          <p:nvPr/>
        </p:nvSpPr>
        <p:spPr>
          <a:xfrm>
            <a:off x="3156935" y="1197491"/>
            <a:ext cx="2385145" cy="1850349"/>
          </a:xfrm>
          <a:custGeom>
            <a:avLst/>
            <a:gdLst/>
            <a:ahLst/>
            <a:cxnLst/>
            <a:rect l="l" t="t" r="r" b="b"/>
            <a:pathLst>
              <a:path w="2109551" h="1890205" extrusionOk="0">
                <a:moveTo>
                  <a:pt x="496378" y="1849333"/>
                </a:moveTo>
                <a:cubicBezTo>
                  <a:pt x="473293" y="1841048"/>
                  <a:pt x="450742" y="1831248"/>
                  <a:pt x="428905" y="1819578"/>
                </a:cubicBezTo>
                <a:cubicBezTo>
                  <a:pt x="122644" y="1656459"/>
                  <a:pt x="48841" y="1225632"/>
                  <a:pt x="9445" y="951243"/>
                </a:cubicBezTo>
                <a:cubicBezTo>
                  <a:pt x="-36192" y="633380"/>
                  <a:pt x="84049" y="373155"/>
                  <a:pt x="359470" y="197208"/>
                </a:cubicBezTo>
                <a:cubicBezTo>
                  <a:pt x="765560" y="-62037"/>
                  <a:pt x="1361860" y="-83952"/>
                  <a:pt x="1787203" y="241395"/>
                </a:cubicBezTo>
                <a:cubicBezTo>
                  <a:pt x="1950049" y="365939"/>
                  <a:pt x="2077064" y="537700"/>
                  <a:pt x="2103982" y="722021"/>
                </a:cubicBezTo>
                <a:cubicBezTo>
                  <a:pt x="2143200" y="990798"/>
                  <a:pt x="1968856" y="1208171"/>
                  <a:pt x="1783727" y="1386435"/>
                </a:cubicBezTo>
                <a:cubicBezTo>
                  <a:pt x="1492618" y="1666704"/>
                  <a:pt x="1279680" y="1883275"/>
                  <a:pt x="801481" y="1890046"/>
                </a:cubicBezTo>
                <a:cubicBezTo>
                  <a:pt x="699423" y="1891471"/>
                  <a:pt x="592999" y="1883810"/>
                  <a:pt x="496378" y="1849155"/>
                </a:cubicBezTo>
                <a:close/>
              </a:path>
            </a:pathLst>
          </a:custGeom>
          <a:solidFill>
            <a:srgbClr val="FFF6D1">
              <a:alpha val="74117"/>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06" name="Google Shape;1806;p116"/>
          <p:cNvSpPr/>
          <p:nvPr/>
        </p:nvSpPr>
        <p:spPr>
          <a:xfrm>
            <a:off x="8265500" y="2658712"/>
            <a:ext cx="2380723" cy="1904286"/>
          </a:xfrm>
          <a:custGeom>
            <a:avLst/>
            <a:gdLst/>
            <a:ahLst/>
            <a:cxnLst/>
            <a:rect l="l" t="t" r="r" b="b"/>
            <a:pathLst>
              <a:path w="2962535" h="2297075" extrusionOk="0">
                <a:moveTo>
                  <a:pt x="144319" y="1483832"/>
                </a:moveTo>
                <a:cubicBezTo>
                  <a:pt x="-29936" y="1274744"/>
                  <a:pt x="-35908" y="979330"/>
                  <a:pt x="70428" y="740042"/>
                </a:cubicBezTo>
                <a:cubicBezTo>
                  <a:pt x="180953" y="491310"/>
                  <a:pt x="448530" y="389127"/>
                  <a:pt x="722525" y="321331"/>
                </a:cubicBezTo>
                <a:cubicBezTo>
                  <a:pt x="1071927" y="235005"/>
                  <a:pt x="1390666" y="31262"/>
                  <a:pt x="1756468" y="3022"/>
                </a:cubicBezTo>
                <a:cubicBezTo>
                  <a:pt x="2018252" y="-17112"/>
                  <a:pt x="2280481" y="64848"/>
                  <a:pt x="2484507" y="204716"/>
                </a:cubicBezTo>
                <a:cubicBezTo>
                  <a:pt x="2825173" y="438125"/>
                  <a:pt x="3047204" y="806055"/>
                  <a:pt x="2931687" y="1190111"/>
                </a:cubicBezTo>
                <a:cubicBezTo>
                  <a:pt x="2824906" y="1545303"/>
                  <a:pt x="2503581" y="1843923"/>
                  <a:pt x="2161043" y="2046152"/>
                </a:cubicBezTo>
                <a:cubicBezTo>
                  <a:pt x="1983401" y="2151008"/>
                  <a:pt x="1801570" y="2255329"/>
                  <a:pt x="1587293" y="2287935"/>
                </a:cubicBezTo>
                <a:cubicBezTo>
                  <a:pt x="1300553" y="2331588"/>
                  <a:pt x="1067381" y="2212834"/>
                  <a:pt x="857740" y="2060495"/>
                </a:cubicBezTo>
                <a:cubicBezTo>
                  <a:pt x="778233" y="2002766"/>
                  <a:pt x="700509" y="1941028"/>
                  <a:pt x="622072" y="1883122"/>
                </a:cubicBezTo>
                <a:cubicBezTo>
                  <a:pt x="454591" y="1759558"/>
                  <a:pt x="271066" y="1645882"/>
                  <a:pt x="145210" y="1484990"/>
                </a:cubicBezTo>
                <a:cubicBezTo>
                  <a:pt x="145210" y="1484990"/>
                  <a:pt x="144319" y="1483832"/>
                  <a:pt x="144319" y="1483832"/>
                </a:cubicBezTo>
                <a:close/>
              </a:path>
            </a:pathLst>
          </a:custGeom>
          <a:solidFill>
            <a:srgbClr val="FFF6D1">
              <a:alpha val="74117"/>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07" name="Google Shape;1807;p116"/>
          <p:cNvSpPr/>
          <p:nvPr/>
        </p:nvSpPr>
        <p:spPr>
          <a:xfrm>
            <a:off x="1201942" y="2660101"/>
            <a:ext cx="2100423" cy="1776086"/>
          </a:xfrm>
          <a:custGeom>
            <a:avLst/>
            <a:gdLst/>
            <a:ahLst/>
            <a:cxnLst/>
            <a:rect l="l" t="t" r="r" b="b"/>
            <a:pathLst>
              <a:path w="2457968" h="2126341" extrusionOk="0">
                <a:moveTo>
                  <a:pt x="639041" y="2094980"/>
                </a:moveTo>
                <a:cubicBezTo>
                  <a:pt x="611677" y="2087051"/>
                  <a:pt x="584758" y="2077430"/>
                  <a:pt x="558732" y="2065759"/>
                </a:cubicBezTo>
                <a:cubicBezTo>
                  <a:pt x="192484" y="1901838"/>
                  <a:pt x="81513" y="1425934"/>
                  <a:pt x="19655" y="1122502"/>
                </a:cubicBezTo>
                <a:cubicBezTo>
                  <a:pt x="-52008" y="770963"/>
                  <a:pt x="72957" y="473946"/>
                  <a:pt x="383674" y="261918"/>
                </a:cubicBezTo>
                <a:cubicBezTo>
                  <a:pt x="841640" y="-50601"/>
                  <a:pt x="1535006" y="-109576"/>
                  <a:pt x="2049392" y="228421"/>
                </a:cubicBezTo>
                <a:cubicBezTo>
                  <a:pt x="2246287" y="357776"/>
                  <a:pt x="2404231" y="541741"/>
                  <a:pt x="2446302" y="745662"/>
                </a:cubicBezTo>
                <a:cubicBezTo>
                  <a:pt x="2507625" y="1042858"/>
                  <a:pt x="2317059" y="1295242"/>
                  <a:pt x="2111786" y="1504598"/>
                </a:cubicBezTo>
                <a:cubicBezTo>
                  <a:pt x="1788946" y="1833775"/>
                  <a:pt x="1553456" y="2087496"/>
                  <a:pt x="996820" y="2122775"/>
                </a:cubicBezTo>
                <a:cubicBezTo>
                  <a:pt x="878095" y="2130348"/>
                  <a:pt x="753576" y="2127942"/>
                  <a:pt x="639041" y="2094891"/>
                </a:cubicBezTo>
                <a:close/>
              </a:path>
            </a:pathLst>
          </a:custGeom>
          <a:solidFill>
            <a:srgbClr val="FFF6D1">
              <a:alpha val="74117"/>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08" name="Google Shape;1808;p116"/>
          <p:cNvSpPr/>
          <p:nvPr/>
        </p:nvSpPr>
        <p:spPr>
          <a:xfrm>
            <a:off x="6539891" y="1185916"/>
            <a:ext cx="2186283" cy="1606219"/>
          </a:xfrm>
          <a:custGeom>
            <a:avLst/>
            <a:gdLst/>
            <a:ahLst/>
            <a:cxnLst/>
            <a:rect l="l" t="t" r="r" b="b"/>
            <a:pathLst>
              <a:path w="2438373" h="1983216" extrusionOk="0">
                <a:moveTo>
                  <a:pt x="1574034" y="1846971"/>
                </a:moveTo>
                <a:cubicBezTo>
                  <a:pt x="1885375" y="1677794"/>
                  <a:pt x="2158658" y="1377213"/>
                  <a:pt x="2320256" y="1097033"/>
                </a:cubicBezTo>
                <a:cubicBezTo>
                  <a:pt x="2391117" y="974271"/>
                  <a:pt x="2450835" y="836275"/>
                  <a:pt x="2436129" y="695338"/>
                </a:cubicBezTo>
                <a:cubicBezTo>
                  <a:pt x="2417945" y="521351"/>
                  <a:pt x="2288257" y="376851"/>
                  <a:pt x="2139939" y="283844"/>
                </a:cubicBezTo>
                <a:cubicBezTo>
                  <a:pt x="1855427" y="105402"/>
                  <a:pt x="1491408" y="-27606"/>
                  <a:pt x="1152346" y="4911"/>
                </a:cubicBezTo>
                <a:cubicBezTo>
                  <a:pt x="780483" y="40635"/>
                  <a:pt x="216182" y="130614"/>
                  <a:pt x="46116" y="519391"/>
                </a:cubicBezTo>
                <a:cubicBezTo>
                  <a:pt x="-39720" y="715739"/>
                  <a:pt x="3867" y="947456"/>
                  <a:pt x="98169" y="1139974"/>
                </a:cubicBezTo>
                <a:cubicBezTo>
                  <a:pt x="207981" y="1364028"/>
                  <a:pt x="370916" y="1611602"/>
                  <a:pt x="560413" y="1776057"/>
                </a:cubicBezTo>
                <a:cubicBezTo>
                  <a:pt x="884145" y="2056861"/>
                  <a:pt x="1249768" y="2023275"/>
                  <a:pt x="1574123" y="1846971"/>
                </a:cubicBezTo>
                <a:close/>
              </a:path>
            </a:pathLst>
          </a:custGeom>
          <a:solidFill>
            <a:srgbClr val="FFF6D1">
              <a:alpha val="74117"/>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6D1"/>
              </a:solidFill>
              <a:effectLst/>
              <a:uLnTx/>
              <a:uFillTx/>
              <a:latin typeface="Arial"/>
              <a:ea typeface="Arial"/>
              <a:cs typeface="Arial"/>
              <a:sym typeface="Arial"/>
            </a:endParaRPr>
          </a:p>
        </p:txBody>
      </p:sp>
      <p:sp>
        <p:nvSpPr>
          <p:cNvPr id="1809" name="Google Shape;1809;p116"/>
          <p:cNvSpPr/>
          <p:nvPr/>
        </p:nvSpPr>
        <p:spPr>
          <a:xfrm>
            <a:off x="2336015" y="5426406"/>
            <a:ext cx="7809639" cy="956286"/>
          </a:xfrm>
          <a:prstGeom prst="roundRect">
            <a:avLst>
              <a:gd name="adj" fmla="val 16667"/>
            </a:avLst>
          </a:prstGeom>
          <a:solidFill>
            <a:srgbClr val="FFCD00">
              <a:alpha val="26274"/>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0" i="0" u="none" strike="noStrike" kern="0" cap="none" spc="0" normalizeH="0" baseline="0" noProof="0" dirty="0">
              <a:ln>
                <a:noFill/>
              </a:ln>
              <a:solidFill>
                <a:srgbClr val="11263F"/>
              </a:solidFill>
              <a:effectLst/>
              <a:uLnTx/>
              <a:uFillTx/>
              <a:latin typeface="Arial"/>
              <a:ea typeface="Arial"/>
              <a:cs typeface="Arial"/>
              <a:sym typeface="Arial"/>
            </a:endParaRPr>
          </a:p>
        </p:txBody>
      </p:sp>
      <p:sp>
        <p:nvSpPr>
          <p:cNvPr id="1810" name="Google Shape;1810;p116"/>
          <p:cNvSpPr/>
          <p:nvPr/>
        </p:nvSpPr>
        <p:spPr>
          <a:xfrm>
            <a:off x="631217" y="419564"/>
            <a:ext cx="9156700" cy="4924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12263F"/>
              </a:buClr>
              <a:buSzPts val="3200"/>
              <a:buFont typeface="Arial"/>
              <a:buNone/>
              <a:tabLst/>
              <a:defRPr/>
            </a:pPr>
            <a:r>
              <a:rPr kumimoji="0" lang="en-GB" sz="3200" b="1" i="0" u="none" strike="noStrike" kern="0" cap="none" spc="0" normalizeH="0" baseline="0" noProof="0" dirty="0">
                <a:ln>
                  <a:noFill/>
                </a:ln>
                <a:solidFill>
                  <a:srgbClr val="12263F"/>
                </a:solidFill>
                <a:effectLst/>
                <a:uLnTx/>
                <a:uFillTx/>
                <a:latin typeface="Arial"/>
                <a:ea typeface="Arial"/>
                <a:cs typeface="Arial"/>
                <a:sym typeface="Arial"/>
              </a:rPr>
              <a:t>How to respond to a panic attack</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11" name="Google Shape;1811;p116"/>
          <p:cNvSpPr txBox="1"/>
          <p:nvPr/>
        </p:nvSpPr>
        <p:spPr>
          <a:xfrm>
            <a:off x="3100227" y="5532752"/>
            <a:ext cx="6914617" cy="70788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12263F"/>
              </a:buClr>
              <a:buSzPts val="2000"/>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If you think it could be an asthma attack or a heart attack, get medical help </a:t>
            </a: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immediately</a:t>
            </a: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812" name="Google Shape;1812;p116"/>
          <p:cNvPicPr preferRelativeResize="0"/>
          <p:nvPr/>
        </p:nvPicPr>
        <p:blipFill rotWithShape="1">
          <a:blip r:embed="rId3">
            <a:alphaModFix/>
          </a:blip>
          <a:srcRect/>
          <a:stretch/>
        </p:blipFill>
        <p:spPr>
          <a:xfrm>
            <a:off x="2490648" y="5532752"/>
            <a:ext cx="666287" cy="665162"/>
          </a:xfrm>
          <a:prstGeom prst="rect">
            <a:avLst/>
          </a:prstGeom>
          <a:noFill/>
          <a:ln>
            <a:noFill/>
          </a:ln>
        </p:spPr>
      </p:pic>
      <p:sp>
        <p:nvSpPr>
          <p:cNvPr id="1813" name="Google Shape;1813;p116"/>
          <p:cNvSpPr txBox="1"/>
          <p:nvPr/>
        </p:nvSpPr>
        <p:spPr>
          <a:xfrm>
            <a:off x="8633401" y="3014272"/>
            <a:ext cx="1871814" cy="1014886"/>
          </a:xfrm>
          <a:prstGeom prst="rect">
            <a:avLst/>
          </a:prstGeom>
          <a:noFill/>
          <a:ln>
            <a:noFill/>
          </a:ln>
        </p:spPr>
        <p:txBody>
          <a:bodyPr spcFirstLastPara="1" wrap="square" lIns="0" tIns="45700" rIns="91425" bIns="45700" anchor="t" anchorCtr="0">
            <a:noAutofit/>
          </a:bodyPr>
          <a:lstStyle/>
          <a:p>
            <a:pPr marL="234900" marR="0" lvl="0" indent="-234900" algn="l" defTabSz="914400" rtl="0" eaLnBrk="1" fontAlgn="auto" latinLnBrk="0" hangingPunct="1">
              <a:lnSpc>
                <a:spcPct val="90000"/>
              </a:lnSpc>
              <a:spcBef>
                <a:spcPts val="0"/>
              </a:spcBef>
              <a:spcAft>
                <a:spcPts val="0"/>
              </a:spcAft>
              <a:buClr>
                <a:srgbClr val="12263F"/>
              </a:buClr>
              <a:buSzPts val="1800"/>
              <a:buFont typeface="Play"/>
              <a:buAutoNum type="arabicPeriod" startAt="4"/>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Reassure them that it’s a panic attack and it will pass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14" name="Google Shape;1814;p116"/>
          <p:cNvSpPr txBox="1"/>
          <p:nvPr/>
        </p:nvSpPr>
        <p:spPr>
          <a:xfrm>
            <a:off x="6801708" y="1583355"/>
            <a:ext cx="1962749" cy="1019829"/>
          </a:xfrm>
          <a:prstGeom prst="rect">
            <a:avLst/>
          </a:prstGeom>
          <a:noFill/>
          <a:ln>
            <a:noFill/>
          </a:ln>
        </p:spPr>
        <p:txBody>
          <a:bodyPr spcFirstLastPara="1" wrap="square" lIns="0" tIns="45700" rIns="91425" bIns="45700" anchor="t" anchorCtr="0">
            <a:noAutofit/>
          </a:bodyPr>
          <a:lstStyle/>
          <a:p>
            <a:pPr marL="234900" marR="0" lvl="0" indent="-234900" algn="l" defTabSz="914400" rtl="0" eaLnBrk="1" fontAlgn="auto" latinLnBrk="0" hangingPunct="1">
              <a:lnSpc>
                <a:spcPct val="90000"/>
              </a:lnSpc>
              <a:spcBef>
                <a:spcPts val="0"/>
              </a:spcBef>
              <a:spcAft>
                <a:spcPts val="0"/>
              </a:spcAft>
              <a:buClr>
                <a:srgbClr val="12263F"/>
              </a:buClr>
              <a:buSzPts val="1800"/>
              <a:buFont typeface="Play"/>
              <a:buAutoNum type="arabicPeriod" startAt="3"/>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Remind them it’s not life threatening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15" name="Google Shape;1815;p116"/>
          <p:cNvSpPr txBox="1"/>
          <p:nvPr/>
        </p:nvSpPr>
        <p:spPr>
          <a:xfrm>
            <a:off x="3332852" y="1613298"/>
            <a:ext cx="2033309" cy="913979"/>
          </a:xfrm>
          <a:prstGeom prst="rect">
            <a:avLst/>
          </a:prstGeom>
          <a:noFill/>
          <a:ln>
            <a:noFill/>
          </a:ln>
        </p:spPr>
        <p:txBody>
          <a:bodyPr spcFirstLastPara="1" wrap="square" lIns="0" tIns="45700" rIns="91425" bIns="45700" anchor="t" anchorCtr="0">
            <a:noAutofit/>
          </a:bodyPr>
          <a:lstStyle/>
          <a:p>
            <a:pPr marL="234900" marR="0" lvl="0" indent="-234900" algn="l" defTabSz="914400" rtl="0" eaLnBrk="1" fontAlgn="auto" latinLnBrk="0" hangingPunct="1">
              <a:lnSpc>
                <a:spcPct val="90000"/>
              </a:lnSpc>
              <a:spcBef>
                <a:spcPts val="0"/>
              </a:spcBef>
              <a:spcAft>
                <a:spcPts val="0"/>
              </a:spcAft>
              <a:buClr>
                <a:srgbClr val="12263F"/>
              </a:buClr>
              <a:buSzPts val="1800"/>
              <a:buFont typeface="Play"/>
              <a:buAutoNum type="arabicPeriod" startAt="2"/>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Help them focus on positive, peaceful and relaxing images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16" name="Google Shape;1816;p116"/>
          <p:cNvSpPr txBox="1"/>
          <p:nvPr/>
        </p:nvSpPr>
        <p:spPr>
          <a:xfrm>
            <a:off x="1545777" y="2991825"/>
            <a:ext cx="1512303" cy="1001245"/>
          </a:xfrm>
          <a:prstGeom prst="rect">
            <a:avLst/>
          </a:prstGeom>
          <a:noFill/>
          <a:ln>
            <a:noFill/>
          </a:ln>
        </p:spPr>
        <p:txBody>
          <a:bodyPr spcFirstLastPara="1" wrap="square" lIns="0" tIns="45700" rIns="91425" bIns="45700" anchor="t" anchorCtr="0">
            <a:noAutofit/>
          </a:bodyPr>
          <a:lstStyle/>
          <a:p>
            <a:pPr marL="234900" marR="0" lvl="0" indent="-234900" algn="l" defTabSz="914400" rtl="0" eaLnBrk="1" fontAlgn="auto" latinLnBrk="0" hangingPunct="1">
              <a:lnSpc>
                <a:spcPct val="90000"/>
              </a:lnSpc>
              <a:spcBef>
                <a:spcPts val="0"/>
              </a:spcBef>
              <a:spcAft>
                <a:spcPts val="0"/>
              </a:spcAft>
              <a:buClr>
                <a:srgbClr val="000000"/>
              </a:buClr>
              <a:buSzPts val="1800"/>
              <a:buFont typeface="Play"/>
              <a:buAutoNum type="arabicPeriod"/>
              <a:tabLst/>
              <a:defRPr/>
            </a:pPr>
            <a:r>
              <a:rPr kumimoji="0" lang="en-GB" sz="1800" b="0" i="0" u="none" strike="noStrike" kern="0" cap="none" spc="0" normalizeH="0" baseline="0" noProof="0" dirty="0">
                <a:ln>
                  <a:noFill/>
                </a:ln>
                <a:solidFill>
                  <a:srgbClr val="000000"/>
                </a:solidFill>
                <a:effectLst/>
                <a:uLnTx/>
                <a:uFillTx/>
                <a:latin typeface="Arial"/>
                <a:ea typeface="Arial"/>
                <a:cs typeface="Arial"/>
                <a:sym typeface="Arial"/>
              </a:rPr>
              <a:t>Help the child breathe slowly and deeply</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1817" name="Google Shape;1817;p116"/>
          <p:cNvGrpSpPr/>
          <p:nvPr/>
        </p:nvGrpSpPr>
        <p:grpSpPr>
          <a:xfrm>
            <a:off x="4309544" y="2399669"/>
            <a:ext cx="3117043" cy="2991029"/>
            <a:chOff x="4896795" y="3018482"/>
            <a:chExt cx="1647713" cy="1739548"/>
          </a:xfrm>
        </p:grpSpPr>
        <p:sp>
          <p:nvSpPr>
            <p:cNvPr id="1818" name="Google Shape;1818;p116"/>
            <p:cNvSpPr/>
            <p:nvPr/>
          </p:nvSpPr>
          <p:spPr>
            <a:xfrm>
              <a:off x="4896795" y="4502884"/>
              <a:ext cx="1647713" cy="255146"/>
            </a:xfrm>
            <a:custGeom>
              <a:avLst/>
              <a:gdLst/>
              <a:ahLst/>
              <a:cxnLst/>
              <a:rect l="l" t="t" r="r" b="b"/>
              <a:pathLst>
                <a:path w="1647713" h="255146" extrusionOk="0">
                  <a:moveTo>
                    <a:pt x="1647713" y="127573"/>
                  </a:moveTo>
                  <a:cubicBezTo>
                    <a:pt x="1647713" y="198030"/>
                    <a:pt x="1278860" y="255146"/>
                    <a:pt x="823857" y="255146"/>
                  </a:cubicBezTo>
                  <a:cubicBezTo>
                    <a:pt x="368853" y="255146"/>
                    <a:pt x="0" y="198030"/>
                    <a:pt x="0" y="127573"/>
                  </a:cubicBezTo>
                  <a:cubicBezTo>
                    <a:pt x="0" y="57116"/>
                    <a:pt x="368853" y="0"/>
                    <a:pt x="823857" y="0"/>
                  </a:cubicBezTo>
                  <a:cubicBezTo>
                    <a:pt x="1278860" y="0"/>
                    <a:pt x="1647713" y="57116"/>
                    <a:pt x="1647713" y="127573"/>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nvGrpSpPr>
            <p:cNvPr id="1819" name="Google Shape;1819;p116"/>
            <p:cNvGrpSpPr/>
            <p:nvPr/>
          </p:nvGrpSpPr>
          <p:grpSpPr>
            <a:xfrm>
              <a:off x="5134906" y="3624817"/>
              <a:ext cx="1186068" cy="1054452"/>
              <a:chOff x="4634330" y="2562707"/>
              <a:chExt cx="1186068" cy="1054452"/>
            </a:xfrm>
          </p:grpSpPr>
          <p:grpSp>
            <p:nvGrpSpPr>
              <p:cNvPr id="1820" name="Google Shape;1820;p116"/>
              <p:cNvGrpSpPr/>
              <p:nvPr/>
            </p:nvGrpSpPr>
            <p:grpSpPr>
              <a:xfrm>
                <a:off x="4958747" y="2586678"/>
                <a:ext cx="462804" cy="333523"/>
                <a:chOff x="4958747" y="2586678"/>
                <a:chExt cx="462804" cy="333523"/>
              </a:xfrm>
            </p:grpSpPr>
            <p:sp>
              <p:nvSpPr>
                <p:cNvPr id="1821" name="Google Shape;1821;p116"/>
                <p:cNvSpPr/>
                <p:nvPr/>
              </p:nvSpPr>
              <p:spPr>
                <a:xfrm>
                  <a:off x="4977188" y="2775229"/>
                  <a:ext cx="444363" cy="126389"/>
                </a:xfrm>
                <a:custGeom>
                  <a:avLst/>
                  <a:gdLst/>
                  <a:ahLst/>
                  <a:cxnLst/>
                  <a:rect l="l" t="t" r="r" b="b"/>
                  <a:pathLst>
                    <a:path w="444363" h="126389" extrusionOk="0">
                      <a:moveTo>
                        <a:pt x="288078" y="114808"/>
                      </a:moveTo>
                      <a:cubicBezTo>
                        <a:pt x="288078" y="114808"/>
                        <a:pt x="338438" y="118817"/>
                        <a:pt x="383183" y="103850"/>
                      </a:cubicBezTo>
                      <a:cubicBezTo>
                        <a:pt x="427928" y="88972"/>
                        <a:pt x="449676" y="72135"/>
                        <a:pt x="443259" y="41667"/>
                      </a:cubicBezTo>
                      <a:cubicBezTo>
                        <a:pt x="427304" y="-35126"/>
                        <a:pt x="331308" y="14406"/>
                        <a:pt x="302428" y="31867"/>
                      </a:cubicBezTo>
                      <a:cubicBezTo>
                        <a:pt x="273639" y="49328"/>
                        <a:pt x="262764" y="52357"/>
                        <a:pt x="244938" y="61533"/>
                      </a:cubicBezTo>
                      <a:cubicBezTo>
                        <a:pt x="232726" y="67859"/>
                        <a:pt x="152061" y="87725"/>
                        <a:pt x="132273" y="86656"/>
                      </a:cubicBezTo>
                      <a:cubicBezTo>
                        <a:pt x="97957" y="84785"/>
                        <a:pt x="0" y="48794"/>
                        <a:pt x="0" y="48794"/>
                      </a:cubicBezTo>
                      <a:cubicBezTo>
                        <a:pt x="0" y="48794"/>
                        <a:pt x="3833" y="70442"/>
                        <a:pt x="18361" y="87458"/>
                      </a:cubicBezTo>
                      <a:cubicBezTo>
                        <a:pt x="49647" y="124429"/>
                        <a:pt x="116408" y="126211"/>
                        <a:pt x="136908" y="126389"/>
                      </a:cubicBezTo>
                      <a:cubicBezTo>
                        <a:pt x="140474" y="126389"/>
                        <a:pt x="287900" y="114718"/>
                        <a:pt x="287900" y="114718"/>
                      </a:cubicBezTo>
                      <a:close/>
                    </a:path>
                  </a:pathLst>
                </a:custGeom>
                <a:solidFill>
                  <a:srgbClr val="853E1E"/>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22" name="Google Shape;1822;p116"/>
                <p:cNvSpPr/>
                <p:nvPr/>
              </p:nvSpPr>
              <p:spPr>
                <a:xfrm>
                  <a:off x="4958747" y="2586678"/>
                  <a:ext cx="458380" cy="333523"/>
                </a:xfrm>
                <a:custGeom>
                  <a:avLst/>
                  <a:gdLst/>
                  <a:ahLst/>
                  <a:cxnLst/>
                  <a:rect l="l" t="t" r="r" b="b"/>
                  <a:pathLst>
                    <a:path w="458380" h="333523" extrusionOk="0">
                      <a:moveTo>
                        <a:pt x="91976" y="286431"/>
                      </a:moveTo>
                      <a:cubicBezTo>
                        <a:pt x="116487" y="292044"/>
                        <a:pt x="126381" y="290084"/>
                        <a:pt x="135918" y="291598"/>
                      </a:cubicBezTo>
                      <a:cubicBezTo>
                        <a:pt x="142336" y="292667"/>
                        <a:pt x="155528" y="301308"/>
                        <a:pt x="163015" y="311197"/>
                      </a:cubicBezTo>
                      <a:cubicBezTo>
                        <a:pt x="170502" y="321086"/>
                        <a:pt x="175405" y="332311"/>
                        <a:pt x="185833" y="333469"/>
                      </a:cubicBezTo>
                      <a:cubicBezTo>
                        <a:pt x="196262" y="334538"/>
                        <a:pt x="206512" y="319572"/>
                        <a:pt x="206512" y="319572"/>
                      </a:cubicBezTo>
                      <a:cubicBezTo>
                        <a:pt x="219614" y="317344"/>
                        <a:pt x="218188" y="325184"/>
                        <a:pt x="225587" y="326253"/>
                      </a:cubicBezTo>
                      <a:cubicBezTo>
                        <a:pt x="230399" y="326966"/>
                        <a:pt x="233519" y="318948"/>
                        <a:pt x="233519" y="318948"/>
                      </a:cubicBezTo>
                      <a:cubicBezTo>
                        <a:pt x="238065" y="322244"/>
                        <a:pt x="238956" y="330084"/>
                        <a:pt x="247067" y="328748"/>
                      </a:cubicBezTo>
                      <a:cubicBezTo>
                        <a:pt x="253307" y="327679"/>
                        <a:pt x="251524" y="317166"/>
                        <a:pt x="258031" y="318146"/>
                      </a:cubicBezTo>
                      <a:cubicBezTo>
                        <a:pt x="269529" y="319928"/>
                        <a:pt x="281651" y="326431"/>
                        <a:pt x="290297" y="321888"/>
                      </a:cubicBezTo>
                      <a:cubicBezTo>
                        <a:pt x="298141" y="317701"/>
                        <a:pt x="305004" y="305674"/>
                        <a:pt x="307232" y="288836"/>
                      </a:cubicBezTo>
                      <a:cubicBezTo>
                        <a:pt x="309372" y="271999"/>
                        <a:pt x="308658" y="262645"/>
                        <a:pt x="319444" y="255072"/>
                      </a:cubicBezTo>
                      <a:cubicBezTo>
                        <a:pt x="330229" y="247500"/>
                        <a:pt x="344490" y="241620"/>
                        <a:pt x="376132" y="242422"/>
                      </a:cubicBezTo>
                      <a:cubicBezTo>
                        <a:pt x="407774" y="243224"/>
                        <a:pt x="433801" y="252222"/>
                        <a:pt x="446102" y="258190"/>
                      </a:cubicBezTo>
                      <a:cubicBezTo>
                        <a:pt x="458491" y="264159"/>
                        <a:pt x="464374" y="92221"/>
                        <a:pt x="449845" y="96319"/>
                      </a:cubicBezTo>
                      <a:cubicBezTo>
                        <a:pt x="435227" y="100417"/>
                        <a:pt x="413835" y="111196"/>
                        <a:pt x="370428" y="101842"/>
                      </a:cubicBezTo>
                      <a:cubicBezTo>
                        <a:pt x="326931" y="92577"/>
                        <a:pt x="313650" y="89013"/>
                        <a:pt x="269707" y="61753"/>
                      </a:cubicBezTo>
                      <a:cubicBezTo>
                        <a:pt x="216673" y="28879"/>
                        <a:pt x="155884" y="-21277"/>
                        <a:pt x="88767" y="9726"/>
                      </a:cubicBezTo>
                      <a:cubicBezTo>
                        <a:pt x="-25769" y="62732"/>
                        <a:pt x="80" y="167856"/>
                        <a:pt x="8548" y="197344"/>
                      </a:cubicBezTo>
                      <a:cubicBezTo>
                        <a:pt x="19243" y="234671"/>
                        <a:pt x="47588" y="276186"/>
                        <a:pt x="92243" y="286431"/>
                      </a:cubicBezTo>
                      <a:close/>
                    </a:path>
                  </a:pathLst>
                </a:custGeom>
                <a:solidFill>
                  <a:srgbClr val="FEC09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23" name="Google Shape;1823;p116"/>
                <p:cNvSpPr/>
                <p:nvPr/>
              </p:nvSpPr>
              <p:spPr>
                <a:xfrm>
                  <a:off x="5178539" y="2890927"/>
                  <a:ext cx="32533" cy="25067"/>
                </a:xfrm>
                <a:custGeom>
                  <a:avLst/>
                  <a:gdLst/>
                  <a:ahLst/>
                  <a:cxnLst/>
                  <a:rect l="l" t="t" r="r" b="b"/>
                  <a:pathLst>
                    <a:path w="32533" h="25067" extrusionOk="0">
                      <a:moveTo>
                        <a:pt x="0" y="19154"/>
                      </a:moveTo>
                      <a:cubicBezTo>
                        <a:pt x="0" y="19154"/>
                        <a:pt x="4635" y="16481"/>
                        <a:pt x="8646" y="11760"/>
                      </a:cubicBezTo>
                      <a:cubicBezTo>
                        <a:pt x="12657" y="7038"/>
                        <a:pt x="17559" y="0"/>
                        <a:pt x="17559" y="0"/>
                      </a:cubicBezTo>
                      <a:cubicBezTo>
                        <a:pt x="17559" y="0"/>
                        <a:pt x="22372" y="8107"/>
                        <a:pt x="26027" y="12918"/>
                      </a:cubicBezTo>
                      <a:cubicBezTo>
                        <a:pt x="29681" y="17728"/>
                        <a:pt x="32534" y="19332"/>
                        <a:pt x="32534" y="19332"/>
                      </a:cubicBezTo>
                      <a:cubicBezTo>
                        <a:pt x="32534" y="19332"/>
                        <a:pt x="31375" y="22450"/>
                        <a:pt x="29147" y="23875"/>
                      </a:cubicBezTo>
                      <a:cubicBezTo>
                        <a:pt x="27007" y="25390"/>
                        <a:pt x="23709" y="25568"/>
                        <a:pt x="20679" y="23786"/>
                      </a:cubicBezTo>
                      <a:cubicBezTo>
                        <a:pt x="17114" y="21648"/>
                        <a:pt x="14351" y="15501"/>
                        <a:pt x="14351" y="15501"/>
                      </a:cubicBezTo>
                      <a:cubicBezTo>
                        <a:pt x="14351" y="15501"/>
                        <a:pt x="12211" y="21648"/>
                        <a:pt x="7042" y="22361"/>
                      </a:cubicBezTo>
                      <a:cubicBezTo>
                        <a:pt x="3209" y="22806"/>
                        <a:pt x="89" y="19243"/>
                        <a:pt x="89" y="19243"/>
                      </a:cubicBezTo>
                      <a:close/>
                    </a:path>
                  </a:pathLst>
                </a:custGeom>
                <a:solidFill>
                  <a:srgbClr val="FF807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24" name="Google Shape;1824;p116"/>
                <p:cNvSpPr/>
                <p:nvPr/>
              </p:nvSpPr>
              <p:spPr>
                <a:xfrm>
                  <a:off x="5149838" y="2879426"/>
                  <a:ext cx="16507" cy="32347"/>
                </a:xfrm>
                <a:custGeom>
                  <a:avLst/>
                  <a:gdLst/>
                  <a:ahLst/>
                  <a:cxnLst/>
                  <a:rect l="l" t="t" r="r" b="b"/>
                  <a:pathLst>
                    <a:path w="16507" h="32347" extrusionOk="0">
                      <a:moveTo>
                        <a:pt x="0" y="1879"/>
                      </a:moveTo>
                      <a:cubicBezTo>
                        <a:pt x="0" y="1078"/>
                        <a:pt x="7131" y="-971"/>
                        <a:pt x="10429" y="543"/>
                      </a:cubicBezTo>
                      <a:cubicBezTo>
                        <a:pt x="13727" y="2058"/>
                        <a:pt x="16222" y="4107"/>
                        <a:pt x="16490" y="8650"/>
                      </a:cubicBezTo>
                      <a:cubicBezTo>
                        <a:pt x="16935" y="15421"/>
                        <a:pt x="8735" y="23528"/>
                        <a:pt x="8022" y="27180"/>
                      </a:cubicBezTo>
                      <a:cubicBezTo>
                        <a:pt x="7309" y="30744"/>
                        <a:pt x="9270" y="32258"/>
                        <a:pt x="8468" y="32347"/>
                      </a:cubicBezTo>
                      <a:cubicBezTo>
                        <a:pt x="7933" y="32347"/>
                        <a:pt x="4368" y="31278"/>
                        <a:pt x="5794" y="27002"/>
                      </a:cubicBezTo>
                      <a:cubicBezTo>
                        <a:pt x="7220" y="22726"/>
                        <a:pt x="14707" y="12303"/>
                        <a:pt x="14529" y="8739"/>
                      </a:cubicBezTo>
                      <a:cubicBezTo>
                        <a:pt x="14351" y="5176"/>
                        <a:pt x="11855" y="2949"/>
                        <a:pt x="9003" y="1879"/>
                      </a:cubicBezTo>
                      <a:cubicBezTo>
                        <a:pt x="4368" y="276"/>
                        <a:pt x="0" y="2592"/>
                        <a:pt x="0" y="1879"/>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grpSp>
            <p:nvGrpSpPr>
              <p:cNvPr id="1825" name="Google Shape;1825;p116"/>
              <p:cNvGrpSpPr/>
              <p:nvPr/>
            </p:nvGrpSpPr>
            <p:grpSpPr>
              <a:xfrm>
                <a:off x="4634330" y="2907689"/>
                <a:ext cx="1176174" cy="709470"/>
                <a:chOff x="4634330" y="2907689"/>
                <a:chExt cx="1176174" cy="709470"/>
              </a:xfrm>
            </p:grpSpPr>
            <p:grpSp>
              <p:nvGrpSpPr>
                <p:cNvPr id="1826" name="Google Shape;1826;p116"/>
                <p:cNvGrpSpPr/>
                <p:nvPr/>
              </p:nvGrpSpPr>
              <p:grpSpPr>
                <a:xfrm>
                  <a:off x="4634330" y="2921795"/>
                  <a:ext cx="911080" cy="695364"/>
                  <a:chOff x="4634330" y="2921795"/>
                  <a:chExt cx="911080" cy="695364"/>
                </a:xfrm>
              </p:grpSpPr>
              <p:sp>
                <p:nvSpPr>
                  <p:cNvPr id="1827" name="Google Shape;1827;p116"/>
                  <p:cNvSpPr/>
                  <p:nvPr/>
                </p:nvSpPr>
                <p:spPr>
                  <a:xfrm>
                    <a:off x="4634330" y="2921795"/>
                    <a:ext cx="911080" cy="695364"/>
                  </a:xfrm>
                  <a:custGeom>
                    <a:avLst/>
                    <a:gdLst/>
                    <a:ahLst/>
                    <a:cxnLst/>
                    <a:rect l="l" t="t" r="r" b="b"/>
                    <a:pathLst>
                      <a:path w="911080" h="695364" extrusionOk="0">
                        <a:moveTo>
                          <a:pt x="230" y="650383"/>
                        </a:moveTo>
                        <a:cubicBezTo>
                          <a:pt x="-1285" y="642187"/>
                          <a:pt x="4419" y="639871"/>
                          <a:pt x="25098" y="633902"/>
                        </a:cubicBezTo>
                        <a:cubicBezTo>
                          <a:pt x="42479" y="628913"/>
                          <a:pt x="90344" y="601474"/>
                          <a:pt x="90344" y="601474"/>
                        </a:cubicBezTo>
                        <a:cubicBezTo>
                          <a:pt x="90344" y="601474"/>
                          <a:pt x="124660" y="583835"/>
                          <a:pt x="149974" y="567443"/>
                        </a:cubicBezTo>
                        <a:cubicBezTo>
                          <a:pt x="175288" y="551140"/>
                          <a:pt x="193916" y="544637"/>
                          <a:pt x="223063" y="507576"/>
                        </a:cubicBezTo>
                        <a:cubicBezTo>
                          <a:pt x="252209" y="470516"/>
                          <a:pt x="250427" y="450471"/>
                          <a:pt x="266471" y="419201"/>
                        </a:cubicBezTo>
                        <a:cubicBezTo>
                          <a:pt x="282515" y="387932"/>
                          <a:pt x="292587" y="358800"/>
                          <a:pt x="301589" y="338399"/>
                        </a:cubicBezTo>
                        <a:cubicBezTo>
                          <a:pt x="310591" y="317909"/>
                          <a:pt x="319327" y="285214"/>
                          <a:pt x="349721" y="217062"/>
                        </a:cubicBezTo>
                        <a:cubicBezTo>
                          <a:pt x="380204" y="148910"/>
                          <a:pt x="399368" y="103743"/>
                          <a:pt x="415412" y="75235"/>
                        </a:cubicBezTo>
                        <a:cubicBezTo>
                          <a:pt x="471566" y="-24988"/>
                          <a:pt x="519965" y="-3073"/>
                          <a:pt x="551073" y="17417"/>
                        </a:cubicBezTo>
                        <a:cubicBezTo>
                          <a:pt x="582180" y="37908"/>
                          <a:pt x="652060" y="107485"/>
                          <a:pt x="668193" y="124233"/>
                        </a:cubicBezTo>
                        <a:cubicBezTo>
                          <a:pt x="684326" y="140893"/>
                          <a:pt x="744848" y="208866"/>
                          <a:pt x="757148" y="221784"/>
                        </a:cubicBezTo>
                        <a:cubicBezTo>
                          <a:pt x="769448" y="234702"/>
                          <a:pt x="911081" y="388466"/>
                          <a:pt x="911081" y="388466"/>
                        </a:cubicBezTo>
                        <a:lnTo>
                          <a:pt x="800556" y="554704"/>
                        </a:lnTo>
                        <a:cubicBezTo>
                          <a:pt x="800556" y="554704"/>
                          <a:pt x="705718" y="474347"/>
                          <a:pt x="654021" y="394702"/>
                        </a:cubicBezTo>
                        <a:cubicBezTo>
                          <a:pt x="602324" y="315147"/>
                          <a:pt x="537257" y="259824"/>
                          <a:pt x="526472" y="254568"/>
                        </a:cubicBezTo>
                        <a:cubicBezTo>
                          <a:pt x="521658" y="252252"/>
                          <a:pt x="516221" y="284501"/>
                          <a:pt x="485025" y="327798"/>
                        </a:cubicBezTo>
                        <a:cubicBezTo>
                          <a:pt x="453828" y="371094"/>
                          <a:pt x="407033" y="441117"/>
                          <a:pt x="398833" y="451184"/>
                        </a:cubicBezTo>
                        <a:cubicBezTo>
                          <a:pt x="380650" y="473545"/>
                          <a:pt x="323961" y="528957"/>
                          <a:pt x="328061" y="569492"/>
                        </a:cubicBezTo>
                        <a:cubicBezTo>
                          <a:pt x="329755" y="586240"/>
                          <a:pt x="347047" y="605394"/>
                          <a:pt x="341253" y="630517"/>
                        </a:cubicBezTo>
                        <a:cubicBezTo>
                          <a:pt x="336084" y="652789"/>
                          <a:pt x="324585" y="662143"/>
                          <a:pt x="291249" y="665706"/>
                        </a:cubicBezTo>
                        <a:cubicBezTo>
                          <a:pt x="249357" y="670071"/>
                          <a:pt x="203632" y="668112"/>
                          <a:pt x="179388" y="673012"/>
                        </a:cubicBezTo>
                        <a:cubicBezTo>
                          <a:pt x="155143" y="678000"/>
                          <a:pt x="109418" y="690651"/>
                          <a:pt x="85798" y="694660"/>
                        </a:cubicBezTo>
                        <a:cubicBezTo>
                          <a:pt x="69130" y="697511"/>
                          <a:pt x="58612" y="690829"/>
                          <a:pt x="55671" y="690295"/>
                        </a:cubicBezTo>
                        <a:cubicBezTo>
                          <a:pt x="52016" y="689671"/>
                          <a:pt x="48630" y="686018"/>
                          <a:pt x="48630" y="686018"/>
                        </a:cubicBezTo>
                        <a:cubicBezTo>
                          <a:pt x="48630" y="686018"/>
                          <a:pt x="44797" y="687800"/>
                          <a:pt x="41677" y="686285"/>
                        </a:cubicBezTo>
                        <a:cubicBezTo>
                          <a:pt x="38290" y="684593"/>
                          <a:pt x="37488" y="680228"/>
                          <a:pt x="37488" y="680228"/>
                        </a:cubicBezTo>
                        <a:cubicBezTo>
                          <a:pt x="37488" y="680228"/>
                          <a:pt x="33210" y="681207"/>
                          <a:pt x="29288" y="678980"/>
                        </a:cubicBezTo>
                        <a:cubicBezTo>
                          <a:pt x="25811" y="677020"/>
                          <a:pt x="25098" y="673724"/>
                          <a:pt x="25098" y="673724"/>
                        </a:cubicBezTo>
                        <a:cubicBezTo>
                          <a:pt x="25098" y="673724"/>
                          <a:pt x="18324" y="674348"/>
                          <a:pt x="15561" y="670161"/>
                        </a:cubicBezTo>
                        <a:cubicBezTo>
                          <a:pt x="12798" y="665974"/>
                          <a:pt x="13689" y="662677"/>
                          <a:pt x="13689" y="662677"/>
                        </a:cubicBezTo>
                        <a:cubicBezTo>
                          <a:pt x="13689" y="662677"/>
                          <a:pt x="1656" y="658668"/>
                          <a:pt x="141" y="650294"/>
                        </a:cubicBezTo>
                        <a:close/>
                      </a:path>
                    </a:pathLst>
                  </a:custGeom>
                  <a:solidFill>
                    <a:srgbClr val="FEC09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nvGrpSpPr>
                  <p:cNvPr id="1828" name="Google Shape;1828;p116"/>
                  <p:cNvGrpSpPr/>
                  <p:nvPr/>
                </p:nvGrpSpPr>
                <p:grpSpPr>
                  <a:xfrm>
                    <a:off x="4634556" y="3564352"/>
                    <a:ext cx="41688" cy="41413"/>
                    <a:chOff x="4634556" y="3564352"/>
                    <a:chExt cx="41688" cy="41413"/>
                  </a:xfrm>
                </p:grpSpPr>
                <p:sp>
                  <p:nvSpPr>
                    <p:cNvPr id="1829" name="Google Shape;1829;p116"/>
                    <p:cNvSpPr/>
                    <p:nvPr/>
                  </p:nvSpPr>
                  <p:spPr>
                    <a:xfrm>
                      <a:off x="4634556" y="3564352"/>
                      <a:ext cx="31488" cy="23328"/>
                    </a:xfrm>
                    <a:custGeom>
                      <a:avLst/>
                      <a:gdLst/>
                      <a:ahLst/>
                      <a:cxnLst/>
                      <a:rect l="l" t="t" r="r" b="b"/>
                      <a:pathLst>
                        <a:path w="31488" h="23328" extrusionOk="0">
                          <a:moveTo>
                            <a:pt x="94" y="23327"/>
                          </a:moveTo>
                          <a:cubicBezTo>
                            <a:pt x="-887" y="23149"/>
                            <a:pt x="5977" y="14597"/>
                            <a:pt x="13820" y="8806"/>
                          </a:cubicBezTo>
                          <a:cubicBezTo>
                            <a:pt x="21664" y="3016"/>
                            <a:pt x="32003" y="-1082"/>
                            <a:pt x="31468" y="254"/>
                          </a:cubicBezTo>
                          <a:cubicBezTo>
                            <a:pt x="31290" y="788"/>
                            <a:pt x="23001" y="4530"/>
                            <a:pt x="15157" y="10321"/>
                          </a:cubicBezTo>
                          <a:cubicBezTo>
                            <a:pt x="7313" y="16111"/>
                            <a:pt x="718" y="23417"/>
                            <a:pt x="94" y="23327"/>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30" name="Google Shape;1830;p116"/>
                    <p:cNvSpPr/>
                    <p:nvPr/>
                  </p:nvSpPr>
                  <p:spPr>
                    <a:xfrm>
                      <a:off x="4647217" y="3576808"/>
                      <a:ext cx="24512" cy="20589"/>
                    </a:xfrm>
                    <a:custGeom>
                      <a:avLst/>
                      <a:gdLst/>
                      <a:ahLst/>
                      <a:cxnLst/>
                      <a:rect l="l" t="t" r="r" b="b"/>
                      <a:pathLst>
                        <a:path w="24512" h="20589" extrusionOk="0">
                          <a:moveTo>
                            <a:pt x="0" y="20581"/>
                          </a:moveTo>
                          <a:cubicBezTo>
                            <a:pt x="0" y="20581"/>
                            <a:pt x="4724" y="12920"/>
                            <a:pt x="11052" y="7485"/>
                          </a:cubicBezTo>
                          <a:cubicBezTo>
                            <a:pt x="17381" y="2051"/>
                            <a:pt x="24422" y="-532"/>
                            <a:pt x="24512" y="91"/>
                          </a:cubicBezTo>
                          <a:cubicBezTo>
                            <a:pt x="24601" y="626"/>
                            <a:pt x="18272" y="3744"/>
                            <a:pt x="11944" y="9178"/>
                          </a:cubicBezTo>
                          <a:cubicBezTo>
                            <a:pt x="5615" y="14613"/>
                            <a:pt x="446" y="20849"/>
                            <a:pt x="0" y="20581"/>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31" name="Google Shape;1831;p116"/>
                    <p:cNvSpPr/>
                    <p:nvPr/>
                  </p:nvSpPr>
                  <p:spPr>
                    <a:xfrm>
                      <a:off x="4658489" y="3590402"/>
                      <a:ext cx="17755" cy="15363"/>
                    </a:xfrm>
                    <a:custGeom>
                      <a:avLst/>
                      <a:gdLst/>
                      <a:ahLst/>
                      <a:cxnLst/>
                      <a:rect l="l" t="t" r="r" b="b"/>
                      <a:pathLst>
                        <a:path w="17755" h="15363" extrusionOk="0">
                          <a:moveTo>
                            <a:pt x="137" y="15362"/>
                          </a:moveTo>
                          <a:cubicBezTo>
                            <a:pt x="-844" y="15452"/>
                            <a:pt x="3613" y="9483"/>
                            <a:pt x="8070" y="5830"/>
                          </a:cubicBezTo>
                          <a:cubicBezTo>
                            <a:pt x="12526" y="2178"/>
                            <a:pt x="18409" y="-852"/>
                            <a:pt x="17696" y="218"/>
                          </a:cubicBezTo>
                          <a:cubicBezTo>
                            <a:pt x="17340" y="752"/>
                            <a:pt x="13061" y="3068"/>
                            <a:pt x="8604" y="6810"/>
                          </a:cubicBezTo>
                          <a:cubicBezTo>
                            <a:pt x="4237" y="10641"/>
                            <a:pt x="672" y="15273"/>
                            <a:pt x="48" y="15362"/>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grpSp>
            <p:sp>
              <p:nvSpPr>
                <p:cNvPr id="1832" name="Google Shape;1832;p116"/>
                <p:cNvSpPr/>
                <p:nvPr/>
              </p:nvSpPr>
              <p:spPr>
                <a:xfrm>
                  <a:off x="4873272" y="2907689"/>
                  <a:ext cx="937232" cy="671786"/>
                </a:xfrm>
                <a:custGeom>
                  <a:avLst/>
                  <a:gdLst/>
                  <a:ahLst/>
                  <a:cxnLst/>
                  <a:rect l="l" t="t" r="r" b="b"/>
                  <a:pathLst>
                    <a:path w="937232" h="671786" extrusionOk="0">
                      <a:moveTo>
                        <a:pt x="626503" y="324353"/>
                      </a:moveTo>
                      <a:lnTo>
                        <a:pt x="875986" y="244264"/>
                      </a:lnTo>
                      <a:cubicBezTo>
                        <a:pt x="875986" y="244264"/>
                        <a:pt x="936240" y="377717"/>
                        <a:pt x="937221" y="477583"/>
                      </a:cubicBezTo>
                      <a:cubicBezTo>
                        <a:pt x="938023" y="561326"/>
                        <a:pt x="897200" y="646226"/>
                        <a:pt x="810206" y="665291"/>
                      </a:cubicBezTo>
                      <a:cubicBezTo>
                        <a:pt x="638981" y="702796"/>
                        <a:pt x="507867" y="570858"/>
                        <a:pt x="408751" y="450234"/>
                      </a:cubicBezTo>
                      <a:cubicBezTo>
                        <a:pt x="339049" y="365333"/>
                        <a:pt x="284678" y="293084"/>
                        <a:pt x="284678" y="293084"/>
                      </a:cubicBezTo>
                      <a:cubicBezTo>
                        <a:pt x="284678" y="293084"/>
                        <a:pt x="268723" y="329253"/>
                        <a:pt x="224959" y="393129"/>
                      </a:cubicBezTo>
                      <a:cubicBezTo>
                        <a:pt x="181194" y="457004"/>
                        <a:pt x="121564" y="516960"/>
                        <a:pt x="106501" y="544488"/>
                      </a:cubicBezTo>
                      <a:cubicBezTo>
                        <a:pt x="95537" y="564444"/>
                        <a:pt x="-8213" y="508497"/>
                        <a:pt x="521" y="486492"/>
                      </a:cubicBezTo>
                      <a:cubicBezTo>
                        <a:pt x="11039" y="459944"/>
                        <a:pt x="49366" y="348140"/>
                        <a:pt x="65856" y="306981"/>
                      </a:cubicBezTo>
                      <a:cubicBezTo>
                        <a:pt x="85822" y="256914"/>
                        <a:pt x="168983" y="4975"/>
                        <a:pt x="254105" y="75"/>
                      </a:cubicBezTo>
                      <a:cubicBezTo>
                        <a:pt x="295106" y="-2241"/>
                        <a:pt x="357143" y="49608"/>
                        <a:pt x="379693" y="74018"/>
                      </a:cubicBezTo>
                      <a:cubicBezTo>
                        <a:pt x="402244" y="98428"/>
                        <a:pt x="626503" y="324442"/>
                        <a:pt x="626503" y="32444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grpSp>
            <p:nvGrpSpPr>
              <p:cNvPr id="1833" name="Google Shape;1833;p116"/>
              <p:cNvGrpSpPr/>
              <p:nvPr/>
            </p:nvGrpSpPr>
            <p:grpSpPr>
              <a:xfrm>
                <a:off x="4943247" y="2562707"/>
                <a:ext cx="877151" cy="822572"/>
                <a:chOff x="4943247" y="2562707"/>
                <a:chExt cx="877151" cy="822572"/>
              </a:xfrm>
            </p:grpSpPr>
            <p:sp>
              <p:nvSpPr>
                <p:cNvPr id="1834" name="Google Shape;1834;p116"/>
                <p:cNvSpPr/>
                <p:nvPr/>
              </p:nvSpPr>
              <p:spPr>
                <a:xfrm>
                  <a:off x="4972089" y="2833174"/>
                  <a:ext cx="283452" cy="210144"/>
                </a:xfrm>
                <a:custGeom>
                  <a:avLst/>
                  <a:gdLst/>
                  <a:ahLst/>
                  <a:cxnLst/>
                  <a:rect l="l" t="t" r="r" b="b"/>
                  <a:pathLst>
                    <a:path w="283452" h="210144" extrusionOk="0">
                      <a:moveTo>
                        <a:pt x="90756" y="208845"/>
                      </a:moveTo>
                      <a:cubicBezTo>
                        <a:pt x="84695" y="210627"/>
                        <a:pt x="23015" y="216151"/>
                        <a:pt x="4029" y="176328"/>
                      </a:cubicBezTo>
                      <a:cubicBezTo>
                        <a:pt x="-10053" y="146841"/>
                        <a:pt x="15884" y="92141"/>
                        <a:pt x="34067" y="79669"/>
                      </a:cubicBezTo>
                      <a:cubicBezTo>
                        <a:pt x="80327" y="47775"/>
                        <a:pt x="208590" y="8577"/>
                        <a:pt x="220979" y="381"/>
                      </a:cubicBezTo>
                      <a:cubicBezTo>
                        <a:pt x="233458" y="-7815"/>
                        <a:pt x="297366" y="118867"/>
                        <a:pt x="280699" y="129558"/>
                      </a:cubicBezTo>
                      <a:cubicBezTo>
                        <a:pt x="268309" y="137487"/>
                        <a:pt x="102254" y="205638"/>
                        <a:pt x="90845" y="208934"/>
                      </a:cubicBezTo>
                      <a:close/>
                    </a:path>
                  </a:pathLst>
                </a:custGeom>
                <a:solidFill>
                  <a:srgbClr val="FEC09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35" name="Google Shape;1835;p116"/>
                <p:cNvSpPr/>
                <p:nvPr/>
              </p:nvSpPr>
              <p:spPr>
                <a:xfrm>
                  <a:off x="5176607" y="2677590"/>
                  <a:ext cx="643791" cy="707689"/>
                </a:xfrm>
                <a:custGeom>
                  <a:avLst/>
                  <a:gdLst/>
                  <a:ahLst/>
                  <a:cxnLst/>
                  <a:rect l="l" t="t" r="r" b="b"/>
                  <a:pathLst>
                    <a:path w="643791" h="707689" extrusionOk="0">
                      <a:moveTo>
                        <a:pt x="1754" y="158014"/>
                      </a:moveTo>
                      <a:cubicBezTo>
                        <a:pt x="-10814" y="176989"/>
                        <a:pt x="47746" y="286210"/>
                        <a:pt x="63523" y="291645"/>
                      </a:cubicBezTo>
                      <a:cubicBezTo>
                        <a:pt x="67356" y="292981"/>
                        <a:pt x="95700" y="283092"/>
                        <a:pt x="99265" y="285498"/>
                      </a:cubicBezTo>
                      <a:cubicBezTo>
                        <a:pt x="104079" y="288883"/>
                        <a:pt x="119855" y="348750"/>
                        <a:pt x="119855" y="348750"/>
                      </a:cubicBezTo>
                      <a:cubicBezTo>
                        <a:pt x="119855" y="348750"/>
                        <a:pt x="155597" y="385365"/>
                        <a:pt x="214692" y="444964"/>
                      </a:cubicBezTo>
                      <a:cubicBezTo>
                        <a:pt x="273788" y="504564"/>
                        <a:pt x="441358" y="684520"/>
                        <a:pt x="462126" y="702070"/>
                      </a:cubicBezTo>
                      <a:cubicBezTo>
                        <a:pt x="496264" y="730935"/>
                        <a:pt x="645383" y="640511"/>
                        <a:pt x="643779" y="614141"/>
                      </a:cubicBezTo>
                      <a:cubicBezTo>
                        <a:pt x="641996" y="584297"/>
                        <a:pt x="570957" y="386077"/>
                        <a:pt x="453123" y="212713"/>
                      </a:cubicBezTo>
                      <a:cubicBezTo>
                        <a:pt x="367377" y="86566"/>
                        <a:pt x="264785" y="-4215"/>
                        <a:pt x="227617" y="151"/>
                      </a:cubicBezTo>
                      <a:cubicBezTo>
                        <a:pt x="209434" y="2289"/>
                        <a:pt x="171463" y="20730"/>
                        <a:pt x="121727" y="57167"/>
                      </a:cubicBezTo>
                      <a:cubicBezTo>
                        <a:pt x="69495" y="95474"/>
                        <a:pt x="5676" y="151956"/>
                        <a:pt x="1754" y="157925"/>
                      </a:cubicBezTo>
                      <a:close/>
                    </a:path>
                  </a:pathLst>
                </a:custGeom>
                <a:solidFill>
                  <a:srgbClr val="FEDF5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36" name="Google Shape;1836;p116"/>
                <p:cNvSpPr/>
                <p:nvPr/>
              </p:nvSpPr>
              <p:spPr>
                <a:xfrm>
                  <a:off x="4943247" y="2562707"/>
                  <a:ext cx="615160" cy="287607"/>
                </a:xfrm>
                <a:custGeom>
                  <a:avLst/>
                  <a:gdLst/>
                  <a:ahLst/>
                  <a:cxnLst/>
                  <a:rect l="l" t="t" r="r" b="b"/>
                  <a:pathLst>
                    <a:path w="615160" h="287607" extrusionOk="0">
                      <a:moveTo>
                        <a:pt x="41962" y="282963"/>
                      </a:moveTo>
                      <a:cubicBezTo>
                        <a:pt x="43121" y="283498"/>
                        <a:pt x="51856" y="287863"/>
                        <a:pt x="62730" y="287596"/>
                      </a:cubicBezTo>
                      <a:cubicBezTo>
                        <a:pt x="77705" y="287150"/>
                        <a:pt x="90094" y="286794"/>
                        <a:pt x="113269" y="279133"/>
                      </a:cubicBezTo>
                      <a:cubicBezTo>
                        <a:pt x="163718" y="262473"/>
                        <a:pt x="199015" y="231471"/>
                        <a:pt x="199817" y="223542"/>
                      </a:cubicBezTo>
                      <a:cubicBezTo>
                        <a:pt x="200797" y="213475"/>
                        <a:pt x="183951" y="187818"/>
                        <a:pt x="214435" y="178107"/>
                      </a:cubicBezTo>
                      <a:cubicBezTo>
                        <a:pt x="240640" y="169733"/>
                        <a:pt x="271212" y="212050"/>
                        <a:pt x="321840" y="219444"/>
                      </a:cubicBezTo>
                      <a:cubicBezTo>
                        <a:pt x="370507" y="226482"/>
                        <a:pt x="393057" y="219889"/>
                        <a:pt x="410795" y="217128"/>
                      </a:cubicBezTo>
                      <a:cubicBezTo>
                        <a:pt x="460531" y="209466"/>
                        <a:pt x="467216" y="234143"/>
                        <a:pt x="511069" y="231916"/>
                      </a:cubicBezTo>
                      <a:cubicBezTo>
                        <a:pt x="552605" y="229778"/>
                        <a:pt x="630775" y="223453"/>
                        <a:pt x="612414" y="117350"/>
                      </a:cubicBezTo>
                      <a:cubicBezTo>
                        <a:pt x="602342" y="59176"/>
                        <a:pt x="540127" y="54009"/>
                        <a:pt x="513832" y="39755"/>
                      </a:cubicBezTo>
                      <a:cubicBezTo>
                        <a:pt x="453846" y="7149"/>
                        <a:pt x="415965" y="26124"/>
                        <a:pt x="372022" y="25946"/>
                      </a:cubicBezTo>
                      <a:cubicBezTo>
                        <a:pt x="328079" y="25768"/>
                        <a:pt x="324425" y="5634"/>
                        <a:pt x="280839" y="913"/>
                      </a:cubicBezTo>
                      <a:cubicBezTo>
                        <a:pt x="225398" y="-5145"/>
                        <a:pt x="206858" y="21047"/>
                        <a:pt x="167818" y="18107"/>
                      </a:cubicBezTo>
                      <a:cubicBezTo>
                        <a:pt x="94729" y="12494"/>
                        <a:pt x="40893" y="51158"/>
                        <a:pt x="17629" y="101671"/>
                      </a:cubicBezTo>
                      <a:cubicBezTo>
                        <a:pt x="-26135" y="196371"/>
                        <a:pt x="23066" y="274322"/>
                        <a:pt x="41873" y="282963"/>
                      </a:cubicBezTo>
                      <a:close/>
                    </a:path>
                  </a:pathLst>
                </a:custGeom>
                <a:solidFill>
                  <a:srgbClr val="853E1E"/>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grpSp>
            <p:nvGrpSpPr>
              <p:cNvPr id="1837" name="Google Shape;1837;p116"/>
              <p:cNvGrpSpPr/>
              <p:nvPr/>
            </p:nvGrpSpPr>
            <p:grpSpPr>
              <a:xfrm>
                <a:off x="4921477" y="2838632"/>
                <a:ext cx="293404" cy="389664"/>
                <a:chOff x="4921477" y="2838632"/>
                <a:chExt cx="293404" cy="389664"/>
              </a:xfrm>
            </p:grpSpPr>
            <p:sp>
              <p:nvSpPr>
                <p:cNvPr id="1838" name="Google Shape;1838;p116"/>
                <p:cNvSpPr/>
                <p:nvPr/>
              </p:nvSpPr>
              <p:spPr>
                <a:xfrm>
                  <a:off x="4971497" y="2850475"/>
                  <a:ext cx="243384" cy="194324"/>
                </a:xfrm>
                <a:custGeom>
                  <a:avLst/>
                  <a:gdLst/>
                  <a:ahLst/>
                  <a:cxnLst/>
                  <a:rect l="l" t="t" r="r" b="b"/>
                  <a:pathLst>
                    <a:path w="243384" h="194324" extrusionOk="0">
                      <a:moveTo>
                        <a:pt x="85109" y="193593"/>
                      </a:moveTo>
                      <a:cubicBezTo>
                        <a:pt x="76017" y="194840"/>
                        <a:pt x="23607" y="198849"/>
                        <a:pt x="4622" y="158938"/>
                      </a:cubicBezTo>
                      <a:cubicBezTo>
                        <a:pt x="-9461" y="129450"/>
                        <a:pt x="11128" y="83927"/>
                        <a:pt x="32966" y="63080"/>
                      </a:cubicBezTo>
                      <a:cubicBezTo>
                        <a:pt x="52575" y="44461"/>
                        <a:pt x="128249" y="19160"/>
                        <a:pt x="176648" y="452"/>
                      </a:cubicBezTo>
                      <a:cubicBezTo>
                        <a:pt x="189127" y="-4359"/>
                        <a:pt x="210073" y="30118"/>
                        <a:pt x="225137" y="62724"/>
                      </a:cubicBezTo>
                      <a:cubicBezTo>
                        <a:pt x="240379" y="95597"/>
                        <a:pt x="249648" y="126688"/>
                        <a:pt x="238418" y="131410"/>
                      </a:cubicBezTo>
                      <a:cubicBezTo>
                        <a:pt x="184670" y="154395"/>
                        <a:pt x="93398" y="192346"/>
                        <a:pt x="85109" y="193415"/>
                      </a:cubicBezTo>
                      <a:close/>
                    </a:path>
                  </a:pathLst>
                </a:custGeom>
                <a:solidFill>
                  <a:srgbClr val="FEC09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39" name="Google Shape;1839;p116"/>
                <p:cNvSpPr/>
                <p:nvPr/>
              </p:nvSpPr>
              <p:spPr>
                <a:xfrm>
                  <a:off x="4921477" y="2984647"/>
                  <a:ext cx="186566" cy="241539"/>
                </a:xfrm>
                <a:custGeom>
                  <a:avLst/>
                  <a:gdLst/>
                  <a:ahLst/>
                  <a:cxnLst/>
                  <a:rect l="l" t="t" r="r" b="b"/>
                  <a:pathLst>
                    <a:path w="186566" h="241539" extrusionOk="0">
                      <a:moveTo>
                        <a:pt x="49561" y="0"/>
                      </a:moveTo>
                      <a:cubicBezTo>
                        <a:pt x="64535" y="6771"/>
                        <a:pt x="97782" y="30468"/>
                        <a:pt x="104467" y="35368"/>
                      </a:cubicBezTo>
                      <a:cubicBezTo>
                        <a:pt x="112221" y="40980"/>
                        <a:pt x="136198" y="64588"/>
                        <a:pt x="143240" y="72428"/>
                      </a:cubicBezTo>
                      <a:cubicBezTo>
                        <a:pt x="150281" y="80268"/>
                        <a:pt x="161423" y="88286"/>
                        <a:pt x="165701" y="93007"/>
                      </a:cubicBezTo>
                      <a:cubicBezTo>
                        <a:pt x="170069" y="97729"/>
                        <a:pt x="173188" y="105836"/>
                        <a:pt x="177556" y="110112"/>
                      </a:cubicBezTo>
                      <a:cubicBezTo>
                        <a:pt x="181923" y="114388"/>
                        <a:pt x="191193" y="125702"/>
                        <a:pt x="183795" y="130157"/>
                      </a:cubicBezTo>
                      <a:cubicBezTo>
                        <a:pt x="174436" y="135858"/>
                        <a:pt x="165345" y="131760"/>
                        <a:pt x="159462" y="128464"/>
                      </a:cubicBezTo>
                      <a:cubicBezTo>
                        <a:pt x="153579" y="125079"/>
                        <a:pt x="140209" y="115725"/>
                        <a:pt x="135485" y="108954"/>
                      </a:cubicBezTo>
                      <a:cubicBezTo>
                        <a:pt x="130761" y="102094"/>
                        <a:pt x="113915" y="84811"/>
                        <a:pt x="110349" y="88196"/>
                      </a:cubicBezTo>
                      <a:cubicBezTo>
                        <a:pt x="106873" y="91493"/>
                        <a:pt x="106249" y="102807"/>
                        <a:pt x="108299" y="111983"/>
                      </a:cubicBezTo>
                      <a:cubicBezTo>
                        <a:pt x="110349" y="121248"/>
                        <a:pt x="111062" y="139422"/>
                        <a:pt x="114449" y="152429"/>
                      </a:cubicBezTo>
                      <a:cubicBezTo>
                        <a:pt x="117837" y="165435"/>
                        <a:pt x="118995" y="180402"/>
                        <a:pt x="123095" y="194121"/>
                      </a:cubicBezTo>
                      <a:cubicBezTo>
                        <a:pt x="127196" y="207841"/>
                        <a:pt x="132187" y="219957"/>
                        <a:pt x="132989" y="224322"/>
                      </a:cubicBezTo>
                      <a:cubicBezTo>
                        <a:pt x="133791" y="228687"/>
                        <a:pt x="133970" y="235636"/>
                        <a:pt x="131563" y="239289"/>
                      </a:cubicBezTo>
                      <a:cubicBezTo>
                        <a:pt x="129157" y="242941"/>
                        <a:pt x="124878" y="241338"/>
                        <a:pt x="122917" y="240091"/>
                      </a:cubicBezTo>
                      <a:cubicBezTo>
                        <a:pt x="120956" y="238843"/>
                        <a:pt x="109191" y="219600"/>
                        <a:pt x="108389" y="217819"/>
                      </a:cubicBezTo>
                      <a:cubicBezTo>
                        <a:pt x="107586" y="216037"/>
                        <a:pt x="100723" y="203208"/>
                        <a:pt x="100723" y="203208"/>
                      </a:cubicBezTo>
                      <a:cubicBezTo>
                        <a:pt x="100723" y="203208"/>
                        <a:pt x="90116" y="199734"/>
                        <a:pt x="85125" y="194389"/>
                      </a:cubicBezTo>
                      <a:cubicBezTo>
                        <a:pt x="77281" y="186104"/>
                        <a:pt x="72111" y="178709"/>
                        <a:pt x="72111" y="178709"/>
                      </a:cubicBezTo>
                      <a:cubicBezTo>
                        <a:pt x="72111" y="178709"/>
                        <a:pt x="64713" y="178264"/>
                        <a:pt x="57315" y="170335"/>
                      </a:cubicBezTo>
                      <a:cubicBezTo>
                        <a:pt x="52591" y="165257"/>
                        <a:pt x="43678" y="150825"/>
                        <a:pt x="43678" y="150825"/>
                      </a:cubicBezTo>
                      <a:cubicBezTo>
                        <a:pt x="43678" y="150825"/>
                        <a:pt x="36102" y="141916"/>
                        <a:pt x="33428" y="137640"/>
                      </a:cubicBezTo>
                      <a:cubicBezTo>
                        <a:pt x="30664" y="133364"/>
                        <a:pt x="18008" y="110647"/>
                        <a:pt x="7668" y="91938"/>
                      </a:cubicBezTo>
                      <a:cubicBezTo>
                        <a:pt x="-10604" y="58709"/>
                        <a:pt x="7668" y="24677"/>
                        <a:pt x="22108" y="12116"/>
                      </a:cubicBezTo>
                      <a:cubicBezTo>
                        <a:pt x="34586" y="1336"/>
                        <a:pt x="48491" y="-356"/>
                        <a:pt x="49561" y="178"/>
                      </a:cubicBezTo>
                      <a:close/>
                    </a:path>
                  </a:pathLst>
                </a:custGeom>
                <a:solidFill>
                  <a:srgbClr val="FEC09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40" name="Google Shape;1840;p116"/>
                <p:cNvSpPr/>
                <p:nvPr/>
              </p:nvSpPr>
              <p:spPr>
                <a:xfrm>
                  <a:off x="5003744" y="3137699"/>
                  <a:ext cx="18591" cy="49889"/>
                </a:xfrm>
                <a:custGeom>
                  <a:avLst/>
                  <a:gdLst/>
                  <a:ahLst/>
                  <a:cxnLst/>
                  <a:rect l="l" t="t" r="r" b="b"/>
                  <a:pathLst>
                    <a:path w="18591" h="49889" extrusionOk="0">
                      <a:moveTo>
                        <a:pt x="95" y="0"/>
                      </a:moveTo>
                      <a:cubicBezTo>
                        <a:pt x="-529" y="0"/>
                        <a:pt x="1966" y="14967"/>
                        <a:pt x="6601" y="27439"/>
                      </a:cubicBezTo>
                      <a:cubicBezTo>
                        <a:pt x="11236" y="39911"/>
                        <a:pt x="17921" y="49978"/>
                        <a:pt x="18545" y="49889"/>
                      </a:cubicBezTo>
                      <a:cubicBezTo>
                        <a:pt x="19169" y="49889"/>
                        <a:pt x="13375" y="39020"/>
                        <a:pt x="8829" y="26548"/>
                      </a:cubicBezTo>
                      <a:cubicBezTo>
                        <a:pt x="4195" y="14076"/>
                        <a:pt x="808" y="-89"/>
                        <a:pt x="184" y="0"/>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41" name="Google Shape;1841;p116"/>
                <p:cNvSpPr/>
                <p:nvPr/>
              </p:nvSpPr>
              <p:spPr>
                <a:xfrm>
                  <a:off x="4979238" y="3138323"/>
                  <a:ext cx="14261" cy="24499"/>
                </a:xfrm>
                <a:custGeom>
                  <a:avLst/>
                  <a:gdLst/>
                  <a:ahLst/>
                  <a:cxnLst/>
                  <a:rect l="l" t="t" r="r" b="b"/>
                  <a:pathLst>
                    <a:path w="14261" h="24499" extrusionOk="0">
                      <a:moveTo>
                        <a:pt x="14172" y="24499"/>
                      </a:moveTo>
                      <a:cubicBezTo>
                        <a:pt x="14172" y="24499"/>
                        <a:pt x="14172" y="24499"/>
                        <a:pt x="14172" y="24499"/>
                      </a:cubicBezTo>
                      <a:cubicBezTo>
                        <a:pt x="13192" y="23519"/>
                        <a:pt x="8824" y="19065"/>
                        <a:pt x="5794" y="13809"/>
                      </a:cubicBezTo>
                      <a:cubicBezTo>
                        <a:pt x="2318" y="7751"/>
                        <a:pt x="0" y="0"/>
                        <a:pt x="0" y="0"/>
                      </a:cubicBezTo>
                      <a:lnTo>
                        <a:pt x="6774" y="12472"/>
                      </a:lnTo>
                      <a:lnTo>
                        <a:pt x="14261" y="24499"/>
                      </a:ln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42" name="Google Shape;1842;p116"/>
                <p:cNvSpPr/>
                <p:nvPr/>
              </p:nvSpPr>
              <p:spPr>
                <a:xfrm>
                  <a:off x="5037955" y="3208404"/>
                  <a:ext cx="13392" cy="19892"/>
                </a:xfrm>
                <a:custGeom>
                  <a:avLst/>
                  <a:gdLst/>
                  <a:ahLst/>
                  <a:cxnLst/>
                  <a:rect l="l" t="t" r="r" b="b"/>
                  <a:pathLst>
                    <a:path w="13392" h="19892" extrusionOk="0">
                      <a:moveTo>
                        <a:pt x="7865" y="19540"/>
                      </a:moveTo>
                      <a:cubicBezTo>
                        <a:pt x="8935" y="20788"/>
                        <a:pt x="12857" y="18471"/>
                        <a:pt x="13302" y="16511"/>
                      </a:cubicBezTo>
                      <a:cubicBezTo>
                        <a:pt x="14105" y="13126"/>
                        <a:pt x="9381" y="2079"/>
                        <a:pt x="5548" y="476"/>
                      </a:cubicBezTo>
                      <a:cubicBezTo>
                        <a:pt x="1983" y="-1039"/>
                        <a:pt x="-246" y="1188"/>
                        <a:pt x="22" y="5375"/>
                      </a:cubicBezTo>
                      <a:cubicBezTo>
                        <a:pt x="22" y="5375"/>
                        <a:pt x="913" y="8404"/>
                        <a:pt x="2428" y="11255"/>
                      </a:cubicBezTo>
                      <a:cubicBezTo>
                        <a:pt x="4389" y="14997"/>
                        <a:pt x="7063" y="18650"/>
                        <a:pt x="7776" y="19540"/>
                      </a:cubicBezTo>
                      <a:close/>
                    </a:path>
                  </a:pathLst>
                </a:custGeom>
                <a:solidFill>
                  <a:srgbClr val="FFD7BC"/>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43" name="Google Shape;1843;p116"/>
                <p:cNvSpPr/>
                <p:nvPr/>
              </p:nvSpPr>
              <p:spPr>
                <a:xfrm>
                  <a:off x="4972089" y="2984912"/>
                  <a:ext cx="80421" cy="59435"/>
                </a:xfrm>
                <a:custGeom>
                  <a:avLst/>
                  <a:gdLst/>
                  <a:ahLst/>
                  <a:cxnLst/>
                  <a:rect l="l" t="t" r="r" b="b"/>
                  <a:pathLst>
                    <a:path w="80421" h="59435" extrusionOk="0">
                      <a:moveTo>
                        <a:pt x="18" y="2"/>
                      </a:moveTo>
                      <a:cubicBezTo>
                        <a:pt x="821" y="-176"/>
                        <a:pt x="27204" y="13988"/>
                        <a:pt x="46992" y="28599"/>
                      </a:cubicBezTo>
                      <a:cubicBezTo>
                        <a:pt x="66868" y="43209"/>
                        <a:pt x="81753" y="59958"/>
                        <a:pt x="80327" y="59423"/>
                      </a:cubicBezTo>
                      <a:cubicBezTo>
                        <a:pt x="78901" y="58977"/>
                        <a:pt x="64551" y="45882"/>
                        <a:pt x="44763" y="31271"/>
                      </a:cubicBezTo>
                      <a:cubicBezTo>
                        <a:pt x="24887" y="16661"/>
                        <a:pt x="-784" y="269"/>
                        <a:pt x="18" y="2"/>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44" name="Google Shape;1844;p116"/>
                <p:cNvSpPr/>
                <p:nvPr/>
              </p:nvSpPr>
              <p:spPr>
                <a:xfrm>
                  <a:off x="5078098" y="2838632"/>
                  <a:ext cx="97884" cy="38664"/>
                </a:xfrm>
                <a:custGeom>
                  <a:avLst/>
                  <a:gdLst/>
                  <a:ahLst/>
                  <a:cxnLst/>
                  <a:rect l="l" t="t" r="r" b="b"/>
                  <a:pathLst>
                    <a:path w="97884" h="38664" extrusionOk="0">
                      <a:moveTo>
                        <a:pt x="256" y="38664"/>
                      </a:moveTo>
                      <a:cubicBezTo>
                        <a:pt x="-3844" y="38753"/>
                        <a:pt x="42594" y="22183"/>
                        <a:pt x="47051" y="20312"/>
                      </a:cubicBezTo>
                      <a:cubicBezTo>
                        <a:pt x="55519" y="16749"/>
                        <a:pt x="93400" y="89"/>
                        <a:pt x="97500" y="0"/>
                      </a:cubicBezTo>
                      <a:cubicBezTo>
                        <a:pt x="101600" y="-89"/>
                        <a:pt x="72097" y="14700"/>
                        <a:pt x="46338" y="24588"/>
                      </a:cubicBezTo>
                      <a:cubicBezTo>
                        <a:pt x="20668" y="34566"/>
                        <a:pt x="4356" y="38486"/>
                        <a:pt x="256" y="38664"/>
                      </a:cubicBezTo>
                      <a:close/>
                    </a:path>
                  </a:pathLst>
                </a:custGeom>
                <a:solidFill>
                  <a:srgbClr val="EFB28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grpSp>
        <p:sp>
          <p:nvSpPr>
            <p:cNvPr id="1845" name="Google Shape;1845;p116"/>
            <p:cNvSpPr/>
            <p:nvPr/>
          </p:nvSpPr>
          <p:spPr>
            <a:xfrm>
              <a:off x="5129265" y="4571927"/>
              <a:ext cx="355011" cy="109177"/>
            </a:xfrm>
            <a:custGeom>
              <a:avLst/>
              <a:gdLst/>
              <a:ahLst/>
              <a:cxnLst/>
              <a:rect l="l" t="t" r="r" b="b"/>
              <a:pathLst>
                <a:path w="355011" h="109177" extrusionOk="0">
                  <a:moveTo>
                    <a:pt x="92955" y="12650"/>
                  </a:moveTo>
                  <a:cubicBezTo>
                    <a:pt x="92955" y="12650"/>
                    <a:pt x="124329" y="41960"/>
                    <a:pt x="184851" y="45078"/>
                  </a:cubicBezTo>
                  <a:cubicBezTo>
                    <a:pt x="245372" y="48196"/>
                    <a:pt x="320957" y="18530"/>
                    <a:pt x="339675" y="0"/>
                  </a:cubicBezTo>
                  <a:cubicBezTo>
                    <a:pt x="339675" y="0"/>
                    <a:pt x="358393" y="23252"/>
                    <a:pt x="354471" y="45256"/>
                  </a:cubicBezTo>
                  <a:cubicBezTo>
                    <a:pt x="350549" y="67261"/>
                    <a:pt x="342705" y="76793"/>
                    <a:pt x="328533" y="80535"/>
                  </a:cubicBezTo>
                  <a:cubicBezTo>
                    <a:pt x="314361" y="84277"/>
                    <a:pt x="151069" y="101114"/>
                    <a:pt x="136184" y="105657"/>
                  </a:cubicBezTo>
                  <a:cubicBezTo>
                    <a:pt x="121299" y="110201"/>
                    <a:pt x="86358" y="110468"/>
                    <a:pt x="61758" y="105747"/>
                  </a:cubicBezTo>
                  <a:cubicBezTo>
                    <a:pt x="30740" y="99778"/>
                    <a:pt x="-19532" y="76437"/>
                    <a:pt x="7922" y="48642"/>
                  </a:cubicBezTo>
                  <a:cubicBezTo>
                    <a:pt x="22807" y="33586"/>
                    <a:pt x="77000" y="11136"/>
                    <a:pt x="93043" y="12561"/>
                  </a:cubicBezTo>
                  <a:close/>
                </a:path>
              </a:pathLst>
            </a:custGeom>
            <a:solidFill>
              <a:srgbClr val="26282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46" name="Google Shape;1846;p116"/>
            <p:cNvSpPr/>
            <p:nvPr/>
          </p:nvSpPr>
          <p:spPr>
            <a:xfrm>
              <a:off x="5284880" y="4538519"/>
              <a:ext cx="90498" cy="83912"/>
            </a:xfrm>
            <a:custGeom>
              <a:avLst/>
              <a:gdLst/>
              <a:ahLst/>
              <a:cxnLst/>
              <a:rect l="l" t="t" r="r" b="b"/>
              <a:pathLst>
                <a:path w="90498" h="83912" extrusionOk="0">
                  <a:moveTo>
                    <a:pt x="0" y="12739"/>
                  </a:moveTo>
                  <a:cubicBezTo>
                    <a:pt x="0" y="12739"/>
                    <a:pt x="48488" y="55234"/>
                    <a:pt x="56510" y="77862"/>
                  </a:cubicBezTo>
                  <a:cubicBezTo>
                    <a:pt x="56510" y="77862"/>
                    <a:pt x="87885" y="86949"/>
                    <a:pt x="90381" y="82851"/>
                  </a:cubicBezTo>
                  <a:cubicBezTo>
                    <a:pt x="92876" y="78753"/>
                    <a:pt x="55262" y="13541"/>
                    <a:pt x="18183" y="0"/>
                  </a:cubicBezTo>
                  <a:lnTo>
                    <a:pt x="0" y="12739"/>
                  </a:lnTo>
                  <a:close/>
                </a:path>
              </a:pathLst>
            </a:custGeom>
            <a:solidFill>
              <a:srgbClr val="262823"/>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47" name="Google Shape;1847;p116"/>
            <p:cNvSpPr/>
            <p:nvPr/>
          </p:nvSpPr>
          <p:spPr>
            <a:xfrm>
              <a:off x="5688285" y="3018482"/>
              <a:ext cx="784756" cy="570572"/>
            </a:xfrm>
            <a:custGeom>
              <a:avLst/>
              <a:gdLst/>
              <a:ahLst/>
              <a:cxnLst/>
              <a:rect l="l" t="t" r="r" b="b"/>
              <a:pathLst>
                <a:path w="784756" h="570572" extrusionOk="0">
                  <a:moveTo>
                    <a:pt x="783668" y="196377"/>
                  </a:moveTo>
                  <a:cubicBezTo>
                    <a:pt x="789640" y="153882"/>
                    <a:pt x="770566" y="108180"/>
                    <a:pt x="737676" y="86443"/>
                  </a:cubicBezTo>
                  <a:cubicBezTo>
                    <a:pt x="688920" y="54193"/>
                    <a:pt x="623853" y="77623"/>
                    <a:pt x="582673" y="121365"/>
                  </a:cubicBezTo>
                  <a:cubicBezTo>
                    <a:pt x="583832" y="73169"/>
                    <a:pt x="550585" y="26844"/>
                    <a:pt x="508604" y="18024"/>
                  </a:cubicBezTo>
                  <a:cubicBezTo>
                    <a:pt x="466622" y="9204"/>
                    <a:pt x="420897" y="38959"/>
                    <a:pt x="406636" y="84394"/>
                  </a:cubicBezTo>
                  <a:cubicBezTo>
                    <a:pt x="400664" y="35040"/>
                    <a:pt x="356632" y="-4337"/>
                    <a:pt x="312689" y="385"/>
                  </a:cubicBezTo>
                  <a:cubicBezTo>
                    <a:pt x="268747" y="5106"/>
                    <a:pt x="232113" y="53124"/>
                    <a:pt x="234431" y="102924"/>
                  </a:cubicBezTo>
                  <a:cubicBezTo>
                    <a:pt x="212504" y="49650"/>
                    <a:pt x="146278" y="27200"/>
                    <a:pt x="101979" y="58024"/>
                  </a:cubicBezTo>
                  <a:cubicBezTo>
                    <a:pt x="61691" y="86087"/>
                    <a:pt x="48232" y="152189"/>
                    <a:pt x="70515" y="198604"/>
                  </a:cubicBezTo>
                  <a:cubicBezTo>
                    <a:pt x="55184" y="198337"/>
                    <a:pt x="40031" y="202524"/>
                    <a:pt x="27374" y="212234"/>
                  </a:cubicBezTo>
                  <a:cubicBezTo>
                    <a:pt x="902" y="232546"/>
                    <a:pt x="-9259" y="278248"/>
                    <a:pt x="9904" y="307202"/>
                  </a:cubicBezTo>
                  <a:cubicBezTo>
                    <a:pt x="23542" y="327781"/>
                    <a:pt x="51173" y="332681"/>
                    <a:pt x="70961" y="322079"/>
                  </a:cubicBezTo>
                  <a:cubicBezTo>
                    <a:pt x="48677" y="357447"/>
                    <a:pt x="49301" y="411790"/>
                    <a:pt x="76843" y="443327"/>
                  </a:cubicBezTo>
                  <a:cubicBezTo>
                    <a:pt x="110536" y="481991"/>
                    <a:pt x="175246" y="475666"/>
                    <a:pt x="202610" y="431033"/>
                  </a:cubicBezTo>
                  <a:cubicBezTo>
                    <a:pt x="189151" y="477537"/>
                    <a:pt x="212771" y="531434"/>
                    <a:pt x="250831" y="554864"/>
                  </a:cubicBezTo>
                  <a:cubicBezTo>
                    <a:pt x="288891" y="578294"/>
                    <a:pt x="337112" y="574018"/>
                    <a:pt x="375707" y="551925"/>
                  </a:cubicBezTo>
                  <a:cubicBezTo>
                    <a:pt x="414390" y="529831"/>
                    <a:pt x="444339" y="491880"/>
                    <a:pt x="467246" y="450276"/>
                  </a:cubicBezTo>
                  <a:cubicBezTo>
                    <a:pt x="530709" y="494820"/>
                    <a:pt x="613335" y="502392"/>
                    <a:pt x="682324" y="469964"/>
                  </a:cubicBezTo>
                  <a:cubicBezTo>
                    <a:pt x="717621" y="453394"/>
                    <a:pt x="751135" y="423906"/>
                    <a:pt x="761207" y="382213"/>
                  </a:cubicBezTo>
                  <a:cubicBezTo>
                    <a:pt x="771279" y="340609"/>
                    <a:pt x="747926" y="288226"/>
                    <a:pt x="709866" y="284751"/>
                  </a:cubicBezTo>
                  <a:cubicBezTo>
                    <a:pt x="747124" y="275575"/>
                    <a:pt x="777875" y="238961"/>
                    <a:pt x="783846" y="196377"/>
                  </a:cubicBezTo>
                  <a:close/>
                </a:path>
              </a:pathLst>
            </a:custGeom>
            <a:solidFill>
              <a:srgbClr val="F1F5F8"/>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nvGrpSpPr>
            <p:cNvPr id="1848" name="Google Shape;1848;p116"/>
            <p:cNvGrpSpPr/>
            <p:nvPr/>
          </p:nvGrpSpPr>
          <p:grpSpPr>
            <a:xfrm>
              <a:off x="5899898" y="3143233"/>
              <a:ext cx="361611" cy="320714"/>
              <a:chOff x="5399322" y="2081123"/>
              <a:chExt cx="361611" cy="320714"/>
            </a:xfrm>
          </p:grpSpPr>
          <p:sp>
            <p:nvSpPr>
              <p:cNvPr id="1849" name="Google Shape;1849;p116"/>
              <p:cNvSpPr/>
              <p:nvPr/>
            </p:nvSpPr>
            <p:spPr>
              <a:xfrm>
                <a:off x="5452534" y="2148829"/>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50" name="Google Shape;1850;p116"/>
              <p:cNvSpPr/>
              <p:nvPr/>
            </p:nvSpPr>
            <p:spPr>
              <a:xfrm>
                <a:off x="5443710" y="2081123"/>
                <a:ext cx="264011" cy="253008"/>
              </a:xfrm>
              <a:custGeom>
                <a:avLst/>
                <a:gdLst/>
                <a:ahLst/>
                <a:cxnLst/>
                <a:rect l="l" t="t" r="r" b="b"/>
                <a:pathLst>
                  <a:path w="264011" h="253008" extrusionOk="0">
                    <a:moveTo>
                      <a:pt x="132006" y="253008"/>
                    </a:moveTo>
                    <a:cubicBezTo>
                      <a:pt x="59184" y="253008"/>
                      <a:pt x="0" y="196260"/>
                      <a:pt x="0" y="126504"/>
                    </a:cubicBezTo>
                    <a:cubicBezTo>
                      <a:pt x="0" y="56749"/>
                      <a:pt x="59184" y="0"/>
                      <a:pt x="132006" y="0"/>
                    </a:cubicBezTo>
                    <a:cubicBezTo>
                      <a:pt x="204828" y="0"/>
                      <a:pt x="264012" y="56749"/>
                      <a:pt x="264012" y="126504"/>
                    </a:cubicBezTo>
                    <a:cubicBezTo>
                      <a:pt x="264012" y="196260"/>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51" name="Google Shape;1851;p116"/>
              <p:cNvSpPr/>
              <p:nvPr/>
            </p:nvSpPr>
            <p:spPr>
              <a:xfrm>
                <a:off x="5496922" y="2140366"/>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52" name="Google Shape;1852;p116"/>
              <p:cNvSpPr/>
              <p:nvPr/>
            </p:nvSpPr>
            <p:spPr>
              <a:xfrm>
                <a:off x="5488098" y="2098049"/>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53" name="Google Shape;1853;p116"/>
              <p:cNvSpPr/>
              <p:nvPr/>
            </p:nvSpPr>
            <p:spPr>
              <a:xfrm>
                <a:off x="5399322" y="2098049"/>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54" name="Google Shape;1854;p116"/>
              <p:cNvSpPr/>
              <p:nvPr/>
            </p:nvSpPr>
            <p:spPr>
              <a:xfrm>
                <a:off x="5470272" y="2106513"/>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55" name="Google Shape;1855;p116"/>
              <p:cNvSpPr/>
              <p:nvPr/>
            </p:nvSpPr>
            <p:spPr>
              <a:xfrm>
                <a:off x="5399322" y="2148829"/>
                <a:ext cx="264011" cy="253008"/>
              </a:xfrm>
              <a:custGeom>
                <a:avLst/>
                <a:gdLst/>
                <a:ahLst/>
                <a:cxnLst/>
                <a:rect l="l" t="t" r="r" b="b"/>
                <a:pathLst>
                  <a:path w="264011" h="253008" extrusionOk="0">
                    <a:moveTo>
                      <a:pt x="132006" y="253008"/>
                    </a:moveTo>
                    <a:cubicBezTo>
                      <a:pt x="59184" y="253008"/>
                      <a:pt x="0" y="196259"/>
                      <a:pt x="0" y="126504"/>
                    </a:cubicBezTo>
                    <a:cubicBezTo>
                      <a:pt x="0" y="56749"/>
                      <a:pt x="59184" y="0"/>
                      <a:pt x="132006" y="0"/>
                    </a:cubicBezTo>
                    <a:cubicBezTo>
                      <a:pt x="204828" y="0"/>
                      <a:pt x="264012" y="56749"/>
                      <a:pt x="264012" y="126504"/>
                    </a:cubicBezTo>
                    <a:cubicBezTo>
                      <a:pt x="264012" y="196259"/>
                      <a:pt x="204828" y="253008"/>
                      <a:pt x="132006" y="253008"/>
                    </a:cubicBezTo>
                    <a:close/>
                    <a:moveTo>
                      <a:pt x="132006" y="8552"/>
                    </a:moveTo>
                    <a:cubicBezTo>
                      <a:pt x="64087" y="8552"/>
                      <a:pt x="8913" y="61470"/>
                      <a:pt x="8913" y="126593"/>
                    </a:cubicBezTo>
                    <a:cubicBezTo>
                      <a:pt x="8913" y="191716"/>
                      <a:pt x="64176" y="244634"/>
                      <a:pt x="132006" y="244634"/>
                    </a:cubicBezTo>
                    <a:cubicBezTo>
                      <a:pt x="199836" y="244634"/>
                      <a:pt x="255099" y="191716"/>
                      <a:pt x="255099" y="126593"/>
                    </a:cubicBezTo>
                    <a:cubicBezTo>
                      <a:pt x="255099" y="61470"/>
                      <a:pt x="199836" y="8552"/>
                      <a:pt x="132006" y="8552"/>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56" name="Google Shape;1856;p116"/>
              <p:cNvSpPr/>
              <p:nvPr/>
            </p:nvSpPr>
            <p:spPr>
              <a:xfrm>
                <a:off x="5500309" y="2169319"/>
                <a:ext cx="150813" cy="144499"/>
              </a:xfrm>
              <a:custGeom>
                <a:avLst/>
                <a:gdLst/>
                <a:ahLst/>
                <a:cxnLst/>
                <a:rect l="l" t="t" r="r" b="b"/>
                <a:pathLst>
                  <a:path w="150813" h="144499" extrusionOk="0">
                    <a:moveTo>
                      <a:pt x="75406" y="144500"/>
                    </a:moveTo>
                    <a:cubicBezTo>
                      <a:pt x="33781" y="144500"/>
                      <a:pt x="0" y="112072"/>
                      <a:pt x="0" y="72250"/>
                    </a:cubicBezTo>
                    <a:cubicBezTo>
                      <a:pt x="0" y="32428"/>
                      <a:pt x="33871"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30" y="135947"/>
                      <a:pt x="141989" y="107350"/>
                      <a:pt x="141989" y="72161"/>
                    </a:cubicBezTo>
                    <a:cubicBezTo>
                      <a:pt x="141989" y="36971"/>
                      <a:pt x="112130"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57" name="Google Shape;1857;p116"/>
              <p:cNvSpPr/>
              <p:nvPr/>
            </p:nvSpPr>
            <p:spPr>
              <a:xfrm>
                <a:off x="5553522" y="2135466"/>
                <a:ext cx="150813" cy="144499"/>
              </a:xfrm>
              <a:custGeom>
                <a:avLst/>
                <a:gdLst/>
                <a:ahLst/>
                <a:cxnLst/>
                <a:rect l="l" t="t" r="r" b="b"/>
                <a:pathLst>
                  <a:path w="150813" h="144499" extrusionOk="0">
                    <a:moveTo>
                      <a:pt x="75406" y="144500"/>
                    </a:moveTo>
                    <a:cubicBezTo>
                      <a:pt x="33781" y="144500"/>
                      <a:pt x="0" y="112072"/>
                      <a:pt x="0" y="72250"/>
                    </a:cubicBezTo>
                    <a:cubicBezTo>
                      <a:pt x="0" y="32428"/>
                      <a:pt x="33870"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30" y="135947"/>
                      <a:pt x="141989" y="107350"/>
                      <a:pt x="141989" y="72161"/>
                    </a:cubicBezTo>
                    <a:cubicBezTo>
                      <a:pt x="141989" y="36971"/>
                      <a:pt x="112130"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58" name="Google Shape;1858;p116"/>
              <p:cNvSpPr/>
              <p:nvPr/>
            </p:nvSpPr>
            <p:spPr>
              <a:xfrm>
                <a:off x="5482572" y="2135466"/>
                <a:ext cx="150812" cy="144499"/>
              </a:xfrm>
              <a:custGeom>
                <a:avLst/>
                <a:gdLst/>
                <a:ahLst/>
                <a:cxnLst/>
                <a:rect l="l" t="t" r="r" b="b"/>
                <a:pathLst>
                  <a:path w="150812" h="144499" extrusionOk="0">
                    <a:moveTo>
                      <a:pt x="75406" y="144500"/>
                    </a:moveTo>
                    <a:cubicBezTo>
                      <a:pt x="33781" y="144500"/>
                      <a:pt x="0" y="112072"/>
                      <a:pt x="0" y="72250"/>
                    </a:cubicBezTo>
                    <a:cubicBezTo>
                      <a:pt x="0" y="32428"/>
                      <a:pt x="33870"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29" y="135947"/>
                      <a:pt x="141989" y="107350"/>
                      <a:pt x="141989" y="72161"/>
                    </a:cubicBezTo>
                    <a:cubicBezTo>
                      <a:pt x="141989" y="36971"/>
                      <a:pt x="112129"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59" name="Google Shape;1859;p116"/>
              <p:cNvSpPr/>
              <p:nvPr/>
            </p:nvSpPr>
            <p:spPr>
              <a:xfrm>
                <a:off x="5455921" y="2135466"/>
                <a:ext cx="150813" cy="144499"/>
              </a:xfrm>
              <a:custGeom>
                <a:avLst/>
                <a:gdLst/>
                <a:ahLst/>
                <a:cxnLst/>
                <a:rect l="l" t="t" r="r" b="b"/>
                <a:pathLst>
                  <a:path w="150813" h="144499" extrusionOk="0">
                    <a:moveTo>
                      <a:pt x="75407" y="144500"/>
                    </a:moveTo>
                    <a:cubicBezTo>
                      <a:pt x="33781" y="144500"/>
                      <a:pt x="0" y="112072"/>
                      <a:pt x="0" y="72250"/>
                    </a:cubicBezTo>
                    <a:cubicBezTo>
                      <a:pt x="0" y="32428"/>
                      <a:pt x="33871" y="0"/>
                      <a:pt x="75407" y="0"/>
                    </a:cubicBezTo>
                    <a:cubicBezTo>
                      <a:pt x="116943" y="0"/>
                      <a:pt x="150813" y="32428"/>
                      <a:pt x="150813" y="72250"/>
                    </a:cubicBezTo>
                    <a:cubicBezTo>
                      <a:pt x="150813" y="112072"/>
                      <a:pt x="116943" y="144500"/>
                      <a:pt x="75407" y="144500"/>
                    </a:cubicBezTo>
                    <a:close/>
                    <a:moveTo>
                      <a:pt x="75407" y="8374"/>
                    </a:moveTo>
                    <a:cubicBezTo>
                      <a:pt x="38684" y="8374"/>
                      <a:pt x="8824" y="36971"/>
                      <a:pt x="8824" y="72161"/>
                    </a:cubicBezTo>
                    <a:cubicBezTo>
                      <a:pt x="8824" y="107350"/>
                      <a:pt x="38684" y="135947"/>
                      <a:pt x="75407" y="135947"/>
                    </a:cubicBezTo>
                    <a:cubicBezTo>
                      <a:pt x="112130" y="135947"/>
                      <a:pt x="141989" y="107350"/>
                      <a:pt x="141989" y="72161"/>
                    </a:cubicBezTo>
                    <a:cubicBezTo>
                      <a:pt x="141989" y="36971"/>
                      <a:pt x="112130" y="8374"/>
                      <a:pt x="75407"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60" name="Google Shape;1860;p116"/>
              <p:cNvSpPr/>
              <p:nvPr/>
            </p:nvSpPr>
            <p:spPr>
              <a:xfrm>
                <a:off x="5482572" y="2160856"/>
                <a:ext cx="150812" cy="144499"/>
              </a:xfrm>
              <a:custGeom>
                <a:avLst/>
                <a:gdLst/>
                <a:ahLst/>
                <a:cxnLst/>
                <a:rect l="l" t="t" r="r" b="b"/>
                <a:pathLst>
                  <a:path w="150812" h="144499" extrusionOk="0">
                    <a:moveTo>
                      <a:pt x="75406" y="144500"/>
                    </a:moveTo>
                    <a:cubicBezTo>
                      <a:pt x="33781" y="144500"/>
                      <a:pt x="0" y="112072"/>
                      <a:pt x="0" y="72250"/>
                    </a:cubicBezTo>
                    <a:cubicBezTo>
                      <a:pt x="0" y="32428"/>
                      <a:pt x="33870"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29" y="135947"/>
                      <a:pt x="141989" y="107350"/>
                      <a:pt x="141989" y="72161"/>
                    </a:cubicBezTo>
                    <a:cubicBezTo>
                      <a:pt x="141989" y="36971"/>
                      <a:pt x="112129"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61" name="Google Shape;1861;p116"/>
              <p:cNvSpPr/>
              <p:nvPr/>
            </p:nvSpPr>
            <p:spPr>
              <a:xfrm>
                <a:off x="5500309" y="2186246"/>
                <a:ext cx="150813" cy="144499"/>
              </a:xfrm>
              <a:custGeom>
                <a:avLst/>
                <a:gdLst/>
                <a:ahLst/>
                <a:cxnLst/>
                <a:rect l="l" t="t" r="r" b="b"/>
                <a:pathLst>
                  <a:path w="150813" h="144499" extrusionOk="0">
                    <a:moveTo>
                      <a:pt x="75406" y="144500"/>
                    </a:moveTo>
                    <a:cubicBezTo>
                      <a:pt x="33781" y="144500"/>
                      <a:pt x="0" y="112072"/>
                      <a:pt x="0" y="72250"/>
                    </a:cubicBezTo>
                    <a:cubicBezTo>
                      <a:pt x="0" y="32428"/>
                      <a:pt x="33871"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30" y="135947"/>
                      <a:pt x="141989" y="107350"/>
                      <a:pt x="141989" y="72161"/>
                    </a:cubicBezTo>
                    <a:cubicBezTo>
                      <a:pt x="141989" y="36971"/>
                      <a:pt x="112130"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862" name="Google Shape;1862;p116"/>
              <p:cNvSpPr/>
              <p:nvPr/>
            </p:nvSpPr>
            <p:spPr>
              <a:xfrm>
                <a:off x="5526871" y="2203172"/>
                <a:ext cx="150812" cy="144499"/>
              </a:xfrm>
              <a:custGeom>
                <a:avLst/>
                <a:gdLst/>
                <a:ahLst/>
                <a:cxnLst/>
                <a:rect l="l" t="t" r="r" b="b"/>
                <a:pathLst>
                  <a:path w="150812" h="144499" extrusionOk="0">
                    <a:moveTo>
                      <a:pt x="75406" y="144500"/>
                    </a:moveTo>
                    <a:cubicBezTo>
                      <a:pt x="33781" y="144500"/>
                      <a:pt x="0" y="112072"/>
                      <a:pt x="0" y="72250"/>
                    </a:cubicBezTo>
                    <a:cubicBezTo>
                      <a:pt x="0" y="32428"/>
                      <a:pt x="33870" y="0"/>
                      <a:pt x="75406" y="0"/>
                    </a:cubicBezTo>
                    <a:cubicBezTo>
                      <a:pt x="116942" y="0"/>
                      <a:pt x="150813" y="32428"/>
                      <a:pt x="150813" y="72250"/>
                    </a:cubicBezTo>
                    <a:cubicBezTo>
                      <a:pt x="150813" y="112072"/>
                      <a:pt x="116942" y="144500"/>
                      <a:pt x="75406" y="144500"/>
                    </a:cubicBezTo>
                    <a:close/>
                    <a:moveTo>
                      <a:pt x="75406" y="8374"/>
                    </a:moveTo>
                    <a:cubicBezTo>
                      <a:pt x="38684" y="8374"/>
                      <a:pt x="8824" y="36971"/>
                      <a:pt x="8824" y="72161"/>
                    </a:cubicBezTo>
                    <a:cubicBezTo>
                      <a:pt x="8824" y="107350"/>
                      <a:pt x="38684" y="135947"/>
                      <a:pt x="75406" y="135947"/>
                    </a:cubicBezTo>
                    <a:cubicBezTo>
                      <a:pt x="112129" y="135947"/>
                      <a:pt x="141989" y="107350"/>
                      <a:pt x="141989" y="72161"/>
                    </a:cubicBezTo>
                    <a:cubicBezTo>
                      <a:pt x="141989" y="36971"/>
                      <a:pt x="112129" y="8374"/>
                      <a:pt x="75406" y="8374"/>
                    </a:cubicBez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1863" name="Google Shape;1863;p116"/>
            <p:cNvSpPr/>
            <p:nvPr/>
          </p:nvSpPr>
          <p:spPr>
            <a:xfrm>
              <a:off x="5477942" y="3089691"/>
              <a:ext cx="172472" cy="374256"/>
            </a:xfrm>
            <a:custGeom>
              <a:avLst/>
              <a:gdLst/>
              <a:ahLst/>
              <a:cxnLst/>
              <a:rect l="l" t="t" r="r" b="b"/>
              <a:pathLst>
                <a:path w="172472" h="374256" extrusionOk="0">
                  <a:moveTo>
                    <a:pt x="107138" y="0"/>
                  </a:moveTo>
                  <a:lnTo>
                    <a:pt x="9002" y="193498"/>
                  </a:lnTo>
                  <a:lnTo>
                    <a:pt x="107138" y="176215"/>
                  </a:lnTo>
                  <a:lnTo>
                    <a:pt x="0" y="374256"/>
                  </a:lnTo>
                  <a:lnTo>
                    <a:pt x="172472" y="149845"/>
                  </a:lnTo>
                  <a:lnTo>
                    <a:pt x="48667" y="160981"/>
                  </a:lnTo>
                  <a:lnTo>
                    <a:pt x="107138" y="0"/>
                  </a:lnTo>
                  <a:close/>
                </a:path>
              </a:pathLst>
            </a:custGeom>
            <a:solidFill>
              <a:srgbClr val="0F1C4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sp>
        <p:nvSpPr>
          <p:cNvPr id="1864" name="Google Shape;1864;p116"/>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Anxiety and panic attacks</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869"/>
        <p:cNvGrpSpPr/>
        <p:nvPr/>
      </p:nvGrpSpPr>
      <p:grpSpPr>
        <a:xfrm>
          <a:off x="0" y="0"/>
          <a:ext cx="0" cy="0"/>
          <a:chOff x="0" y="0"/>
          <a:chExt cx="0" cy="0"/>
        </a:xfrm>
      </p:grpSpPr>
      <p:sp>
        <p:nvSpPr>
          <p:cNvPr id="1870" name="Google Shape;1870;p117"/>
          <p:cNvSpPr txBox="1">
            <a:spLocks noGrp="1"/>
          </p:cNvSpPr>
          <p:nvPr>
            <p:ph type="title"/>
          </p:nvPr>
        </p:nvSpPr>
        <p:spPr>
          <a:xfrm>
            <a:off x="961591" y="385382"/>
            <a:ext cx="10070195" cy="68600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dirty="0"/>
              <a:t>Trauma and PTSD</a:t>
            </a:r>
            <a:endParaRPr sz="3200" dirty="0"/>
          </a:p>
        </p:txBody>
      </p:sp>
      <p:sp>
        <p:nvSpPr>
          <p:cNvPr id="1871" name="Google Shape;1871;p117"/>
          <p:cNvSpPr/>
          <p:nvPr/>
        </p:nvSpPr>
        <p:spPr>
          <a:xfrm>
            <a:off x="1090800" y="1385985"/>
            <a:ext cx="3024000" cy="1134128"/>
          </a:xfrm>
          <a:prstGeom prst="roundRect">
            <a:avLst>
              <a:gd name="adj" fmla="val 16667"/>
            </a:avLst>
          </a:prstGeom>
          <a:solidFill>
            <a:srgbClr val="D8E0D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Trauma</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72" name="Google Shape;1872;p117"/>
          <p:cNvSpPr/>
          <p:nvPr/>
        </p:nvSpPr>
        <p:spPr>
          <a:xfrm>
            <a:off x="1090800" y="3024687"/>
            <a:ext cx="3024000" cy="1134128"/>
          </a:xfrm>
          <a:prstGeom prst="roundRect">
            <a:avLst>
              <a:gd name="adj" fmla="val 16667"/>
            </a:avLst>
          </a:prstGeom>
          <a:solidFill>
            <a:srgbClr val="D8E0D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Adverse childhood experiences (ACEs)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73" name="Google Shape;1873;p117"/>
          <p:cNvSpPr/>
          <p:nvPr/>
        </p:nvSpPr>
        <p:spPr>
          <a:xfrm>
            <a:off x="1090800" y="4663389"/>
            <a:ext cx="3024000" cy="1134128"/>
          </a:xfrm>
          <a:prstGeom prst="roundRect">
            <a:avLst>
              <a:gd name="adj" fmla="val 16667"/>
            </a:avLst>
          </a:prstGeom>
          <a:solidFill>
            <a:srgbClr val="D8E0DF"/>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Trauma-informed practice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74" name="Google Shape;1874;p117"/>
          <p:cNvSpPr txBox="1"/>
          <p:nvPr/>
        </p:nvSpPr>
        <p:spPr>
          <a:xfrm>
            <a:off x="4687906" y="1604604"/>
            <a:ext cx="6654807" cy="73866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The lasting effects after a very stressful, frightening or distressing experience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75" name="Google Shape;1875;p117"/>
          <p:cNvSpPr txBox="1"/>
          <p:nvPr/>
        </p:nvSpPr>
        <p:spPr>
          <a:xfrm>
            <a:off x="4687906" y="3067902"/>
            <a:ext cx="6471931" cy="738664"/>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Stressful and potentially traumatic events or circumstances that happen before the age of 18</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76" name="Google Shape;1876;p117"/>
          <p:cNvSpPr txBox="1"/>
          <p:nvPr/>
        </p:nvSpPr>
        <p:spPr>
          <a:xfrm>
            <a:off x="4687906" y="4689521"/>
            <a:ext cx="6471931" cy="1107996"/>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Takes traumatic events into account and creates a safe environment for pupils and staff, to avoid re-traumatisation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77" name="Google Shape;1877;p117"/>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1878" name="Google Shape;1878;p117"/>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Trauma and PTSD</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7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7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883"/>
        <p:cNvGrpSpPr/>
        <p:nvPr/>
      </p:nvGrpSpPr>
      <p:grpSpPr>
        <a:xfrm>
          <a:off x="0" y="0"/>
          <a:ext cx="0" cy="0"/>
          <a:chOff x="0" y="0"/>
          <a:chExt cx="0" cy="0"/>
        </a:xfrm>
      </p:grpSpPr>
      <p:sp>
        <p:nvSpPr>
          <p:cNvPr id="1884" name="Google Shape;1884;p118"/>
          <p:cNvSpPr/>
          <p:nvPr/>
        </p:nvSpPr>
        <p:spPr>
          <a:xfrm>
            <a:off x="472960" y="1286063"/>
            <a:ext cx="9856029" cy="2146284"/>
          </a:xfrm>
          <a:prstGeom prst="roundRect">
            <a:avLst>
              <a:gd name="adj" fmla="val 9453"/>
            </a:avLst>
          </a:prstGeom>
          <a:solidFill>
            <a:srgbClr val="FE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885" name="Google Shape;1885;p118"/>
          <p:cNvSpPr txBox="1">
            <a:spLocks noGrp="1"/>
          </p:cNvSpPr>
          <p:nvPr>
            <p:ph type="body" idx="1"/>
          </p:nvPr>
        </p:nvSpPr>
        <p:spPr>
          <a:xfrm>
            <a:off x="587497" y="1389346"/>
            <a:ext cx="9274960" cy="183994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2263F"/>
              </a:buClr>
              <a:buSzPts val="2000"/>
              <a:buNone/>
            </a:pPr>
            <a:r>
              <a:rPr lang="en-GB" sz="2000" b="1" dirty="0"/>
              <a:t>Key differences:</a:t>
            </a:r>
            <a:br>
              <a:rPr lang="en-GB" sz="2000" b="1" dirty="0"/>
            </a:br>
            <a:endParaRPr sz="2000" b="1" dirty="0"/>
          </a:p>
          <a:p>
            <a:pPr marL="342900" lvl="0" indent="-228600" algn="l" rtl="0">
              <a:lnSpc>
                <a:spcPct val="90000"/>
              </a:lnSpc>
              <a:spcBef>
                <a:spcPts val="1000"/>
              </a:spcBef>
              <a:spcAft>
                <a:spcPts val="0"/>
              </a:spcAft>
              <a:buClr>
                <a:srgbClr val="12263F"/>
              </a:buClr>
              <a:buSzPts val="2000"/>
              <a:buFont typeface="Arial"/>
              <a:buChar char="•"/>
            </a:pPr>
            <a:r>
              <a:rPr lang="en-GB" sz="2000" dirty="0"/>
              <a:t>Post-traumatic stress disorder (PTSD) is a mental health condition</a:t>
            </a:r>
            <a:endParaRPr dirty="0"/>
          </a:p>
          <a:p>
            <a:pPr marL="342900" lvl="0" indent="-228600" algn="l" rtl="0">
              <a:lnSpc>
                <a:spcPct val="90000"/>
              </a:lnSpc>
              <a:spcBef>
                <a:spcPts val="1000"/>
              </a:spcBef>
              <a:spcAft>
                <a:spcPts val="0"/>
              </a:spcAft>
              <a:buClr>
                <a:srgbClr val="12263F"/>
              </a:buClr>
              <a:buSzPts val="2000"/>
              <a:buFont typeface="Arial"/>
              <a:buChar char="•"/>
            </a:pPr>
            <a:r>
              <a:rPr lang="en-GB" sz="2000" dirty="0"/>
              <a:t>Sometimes trauma can lead to PTSD, but not always</a:t>
            </a:r>
            <a:endParaRPr dirty="0"/>
          </a:p>
        </p:txBody>
      </p:sp>
      <p:sp>
        <p:nvSpPr>
          <p:cNvPr id="1886" name="Google Shape;1886;p118"/>
          <p:cNvSpPr txBox="1">
            <a:spLocks noGrp="1"/>
          </p:cNvSpPr>
          <p:nvPr>
            <p:ph type="title"/>
          </p:nvPr>
        </p:nvSpPr>
        <p:spPr>
          <a:xfrm>
            <a:off x="472960" y="520624"/>
            <a:ext cx="10070195" cy="68600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dirty="0"/>
              <a:t>What is PTSD and how is it different to trauma? </a:t>
            </a:r>
            <a:endParaRPr dirty="0"/>
          </a:p>
        </p:txBody>
      </p:sp>
      <p:pic>
        <p:nvPicPr>
          <p:cNvPr id="1887" name="Google Shape;1887;p118"/>
          <p:cNvPicPr preferRelativeResize="0"/>
          <p:nvPr/>
        </p:nvPicPr>
        <p:blipFill rotWithShape="1">
          <a:blip r:embed="rId3">
            <a:alphaModFix/>
          </a:blip>
          <a:srcRect/>
          <a:stretch/>
        </p:blipFill>
        <p:spPr>
          <a:xfrm flipH="1">
            <a:off x="10344332" y="1943100"/>
            <a:ext cx="1605203" cy="4750533"/>
          </a:xfrm>
          <a:prstGeom prst="rect">
            <a:avLst/>
          </a:prstGeom>
          <a:noFill/>
          <a:ln>
            <a:noFill/>
          </a:ln>
        </p:spPr>
      </p:pic>
      <p:sp>
        <p:nvSpPr>
          <p:cNvPr id="1888" name="Google Shape;1888;p118"/>
          <p:cNvSpPr/>
          <p:nvPr/>
        </p:nvSpPr>
        <p:spPr>
          <a:xfrm>
            <a:off x="420374" y="3679995"/>
            <a:ext cx="4804603" cy="3030662"/>
          </a:xfrm>
          <a:prstGeom prst="roundRect">
            <a:avLst>
              <a:gd name="adj" fmla="val 9453"/>
            </a:avLst>
          </a:prstGeom>
          <a:solidFill>
            <a:srgbClr val="FE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889" name="Google Shape;1889;p118"/>
          <p:cNvSpPr txBox="1"/>
          <p:nvPr/>
        </p:nvSpPr>
        <p:spPr>
          <a:xfrm>
            <a:off x="587497" y="3868264"/>
            <a:ext cx="4277707" cy="166228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2000"/>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Possible signs of internalised distress: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890" name="Google Shape;1890;p118"/>
          <p:cNvSpPr txBox="1"/>
          <p:nvPr/>
        </p:nvSpPr>
        <p:spPr>
          <a:xfrm>
            <a:off x="242465" y="4583050"/>
            <a:ext cx="4804603" cy="1754326"/>
          </a:xfrm>
          <a:prstGeom prst="rect">
            <a:avLst/>
          </a:prstGeom>
          <a:noFill/>
          <a:ln>
            <a:noFill/>
          </a:ln>
        </p:spPr>
        <p:txBody>
          <a:bodyPr spcFirstLastPara="1" wrap="square" lIns="91425" tIns="45700" rIns="91425" bIns="45700" anchor="t" anchorCtr="0">
            <a:spAutoFit/>
          </a:bodyPr>
          <a:lstStyle/>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Being robotically ‘good’, through fear of being noticed</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Rarely participating in class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Looking morose/gloomy, not really smiling</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Not engaging in or sustaining learning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91" name="Google Shape;1891;p118"/>
          <p:cNvSpPr/>
          <p:nvPr/>
        </p:nvSpPr>
        <p:spPr>
          <a:xfrm>
            <a:off x="5508058" y="3662971"/>
            <a:ext cx="4804603" cy="3030662"/>
          </a:xfrm>
          <a:prstGeom prst="roundRect">
            <a:avLst>
              <a:gd name="adj" fmla="val 9453"/>
            </a:avLst>
          </a:prstGeom>
          <a:solidFill>
            <a:srgbClr val="FECD00">
              <a:alpha val="60000"/>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892" name="Google Shape;1892;p118"/>
          <p:cNvSpPr txBox="1"/>
          <p:nvPr/>
        </p:nvSpPr>
        <p:spPr>
          <a:xfrm>
            <a:off x="5627075" y="3858572"/>
            <a:ext cx="4307086" cy="785117"/>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90000"/>
              </a:lnSpc>
              <a:spcBef>
                <a:spcPts val="0"/>
              </a:spcBef>
              <a:spcAft>
                <a:spcPts val="0"/>
              </a:spcAft>
              <a:buClr>
                <a:srgbClr val="12263F"/>
              </a:buClr>
              <a:buSzPts val="2000"/>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Possible signs of externalised distress: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1000"/>
              </a:spcBef>
              <a:spcAft>
                <a:spcPts val="0"/>
              </a:spcAft>
              <a:buClr>
                <a:srgbClr val="12263F"/>
              </a:buClr>
              <a:buSzPts val="2000"/>
              <a:buFont typeface="Arial"/>
              <a:buNone/>
              <a:tabLst/>
              <a:defRPr/>
            </a:pPr>
            <a:endParaRPr kumimoji="0" sz="20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893" name="Google Shape;1893;p118"/>
          <p:cNvSpPr txBox="1"/>
          <p:nvPr/>
        </p:nvSpPr>
        <p:spPr>
          <a:xfrm>
            <a:off x="5177934" y="4653381"/>
            <a:ext cx="5134727" cy="1754326"/>
          </a:xfrm>
          <a:prstGeom prst="rect">
            <a:avLst/>
          </a:prstGeom>
          <a:noFill/>
          <a:ln>
            <a:noFill/>
          </a:ln>
        </p:spPr>
        <p:txBody>
          <a:bodyPr spcFirstLastPara="1" wrap="square" lIns="91425" tIns="45700" rIns="91425" bIns="45700" anchor="t" anchorCtr="0">
            <a:spAutoFit/>
          </a:bodyPr>
          <a:lstStyle/>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Non-compliance, arguing or refusing to do things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Being aggressive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628650" marR="0" lvl="1"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Finding it difficult to:</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085850" marR="0" lvl="2"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Engage with learning</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1085850" marR="0" lvl="2" indent="-171450" algn="l" defTabSz="914400" rtl="0" eaLnBrk="1" fontAlgn="auto" latinLnBrk="0" hangingPunct="1">
              <a:lnSpc>
                <a:spcPct val="100000"/>
              </a:lnSpc>
              <a:spcBef>
                <a:spcPts val="0"/>
              </a:spcBef>
              <a:spcAft>
                <a:spcPts val="0"/>
              </a:spcAft>
              <a:buClr>
                <a:srgbClr val="12263F"/>
              </a:buClr>
              <a:buSzPts val="1800"/>
              <a:buFont typeface="Arial"/>
              <a:buChar char="•"/>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Manage friendships</a:t>
            </a:r>
            <a:endParaRPr kumimoji="0" sz="18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894" name="Google Shape;1894;p118"/>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Trauma and PTSD</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899"/>
        <p:cNvGrpSpPr/>
        <p:nvPr/>
      </p:nvGrpSpPr>
      <p:grpSpPr>
        <a:xfrm>
          <a:off x="0" y="0"/>
          <a:ext cx="0" cy="0"/>
          <a:chOff x="0" y="0"/>
          <a:chExt cx="0" cy="0"/>
        </a:xfrm>
      </p:grpSpPr>
      <p:sp>
        <p:nvSpPr>
          <p:cNvPr id="1900" name="Google Shape;1900;p119"/>
          <p:cNvSpPr txBox="1">
            <a:spLocks noGrp="1"/>
          </p:cNvSpPr>
          <p:nvPr>
            <p:ph type="title"/>
          </p:nvPr>
        </p:nvSpPr>
        <p:spPr>
          <a:xfrm>
            <a:off x="892094" y="397297"/>
            <a:ext cx="10525180" cy="68600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dirty="0"/>
              <a:t>Signs that a child might have PTSD</a:t>
            </a:r>
            <a:endParaRPr sz="3200" dirty="0"/>
          </a:p>
        </p:txBody>
      </p:sp>
      <p:sp>
        <p:nvSpPr>
          <p:cNvPr id="1901" name="Google Shape;1901;p119"/>
          <p:cNvSpPr/>
          <p:nvPr/>
        </p:nvSpPr>
        <p:spPr>
          <a:xfrm>
            <a:off x="892094" y="1426955"/>
            <a:ext cx="2197002" cy="1384025"/>
          </a:xfrm>
          <a:prstGeom prst="roundRect">
            <a:avLst>
              <a:gd name="adj" fmla="val 8308"/>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Re-experiencing trauma</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02" name="Google Shape;1902;p119"/>
          <p:cNvSpPr/>
          <p:nvPr/>
        </p:nvSpPr>
        <p:spPr>
          <a:xfrm>
            <a:off x="3610344" y="1426954"/>
            <a:ext cx="2660380" cy="1384025"/>
          </a:xfrm>
          <a:prstGeom prst="roundRect">
            <a:avLst>
              <a:gd name="adj" fmla="val 8308"/>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Avoidance and emotional numbing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03" name="Google Shape;1903;p119"/>
          <p:cNvSpPr/>
          <p:nvPr/>
        </p:nvSpPr>
        <p:spPr>
          <a:xfrm>
            <a:off x="6679877" y="1426953"/>
            <a:ext cx="2442969" cy="1384025"/>
          </a:xfrm>
          <a:prstGeom prst="roundRect">
            <a:avLst>
              <a:gd name="adj" fmla="val 8308"/>
            </a:avLst>
          </a:prstGeom>
          <a:solidFill>
            <a:schemeClr val="accent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Hyperarousal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04" name="Google Shape;1904;p119"/>
          <p:cNvSpPr/>
          <p:nvPr/>
        </p:nvSpPr>
        <p:spPr>
          <a:xfrm>
            <a:off x="892094" y="3376685"/>
            <a:ext cx="2197002" cy="1384025"/>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Changes in behaviour</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05" name="Google Shape;1905;p119"/>
          <p:cNvSpPr/>
          <p:nvPr/>
        </p:nvSpPr>
        <p:spPr>
          <a:xfrm>
            <a:off x="3610344" y="3355011"/>
            <a:ext cx="2660380" cy="138402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Physical symptoms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06" name="Google Shape;1906;p119"/>
          <p:cNvSpPr/>
          <p:nvPr/>
        </p:nvSpPr>
        <p:spPr>
          <a:xfrm>
            <a:off x="6679877" y="3355011"/>
            <a:ext cx="2442969" cy="138402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000" b="0" i="0" u="none" strike="noStrike" kern="0" cap="none" spc="0" normalizeH="0" baseline="0" noProof="0" dirty="0">
                <a:ln>
                  <a:noFill/>
                </a:ln>
                <a:solidFill>
                  <a:srgbClr val="12263F"/>
                </a:solidFill>
                <a:effectLst/>
                <a:uLnTx/>
                <a:uFillTx/>
                <a:latin typeface="Arial"/>
                <a:ea typeface="Arial"/>
                <a:cs typeface="Arial"/>
                <a:sym typeface="Arial"/>
              </a:rPr>
              <a:t>Other mental health difficulties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07" name="Google Shape;1907;p119"/>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Trauma and PTSD</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pic>
        <p:nvPicPr>
          <p:cNvPr id="1908" name="Google Shape;1908;p119"/>
          <p:cNvPicPr preferRelativeResize="0"/>
          <p:nvPr/>
        </p:nvPicPr>
        <p:blipFill rotWithShape="1">
          <a:blip r:embed="rId3">
            <a:alphaModFix/>
          </a:blip>
          <a:srcRect/>
          <a:stretch/>
        </p:blipFill>
        <p:spPr>
          <a:xfrm>
            <a:off x="9807603" y="3561448"/>
            <a:ext cx="1860167" cy="2899255"/>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913"/>
        <p:cNvGrpSpPr/>
        <p:nvPr/>
      </p:nvGrpSpPr>
      <p:grpSpPr>
        <a:xfrm>
          <a:off x="0" y="0"/>
          <a:ext cx="0" cy="0"/>
          <a:chOff x="0" y="0"/>
          <a:chExt cx="0" cy="0"/>
        </a:xfrm>
      </p:grpSpPr>
      <p:sp>
        <p:nvSpPr>
          <p:cNvPr id="1914" name="Google Shape;1914;p120"/>
          <p:cNvSpPr txBox="1"/>
          <p:nvPr/>
        </p:nvSpPr>
        <p:spPr>
          <a:xfrm>
            <a:off x="10154653" y="469436"/>
            <a:ext cx="1776116" cy="444963"/>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ACT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15" name="Google Shape;1915;p120"/>
          <p:cNvSpPr txBox="1">
            <a:spLocks noGrp="1"/>
          </p:cNvSpPr>
          <p:nvPr>
            <p:ph type="body" idx="1"/>
          </p:nvPr>
        </p:nvSpPr>
        <p:spPr>
          <a:xfrm>
            <a:off x="800173" y="979301"/>
            <a:ext cx="10064880" cy="435456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2263F"/>
              </a:buClr>
              <a:buSzPts val="2400"/>
              <a:buNone/>
            </a:pPr>
            <a:endParaRPr sz="2400" b="1" dirty="0"/>
          </a:p>
          <a:p>
            <a:pPr marL="342900" marR="180340" lvl="0" indent="-342900" algn="l" rtl="0">
              <a:lnSpc>
                <a:spcPct val="90000"/>
              </a:lnSpc>
              <a:spcBef>
                <a:spcPts val="1600"/>
              </a:spcBef>
              <a:spcAft>
                <a:spcPts val="0"/>
              </a:spcAft>
              <a:buClr>
                <a:srgbClr val="12263F"/>
              </a:buClr>
              <a:buSzPts val="2400"/>
              <a:buChar char="•"/>
            </a:pPr>
            <a:r>
              <a:rPr lang="en-GB" sz="2400" dirty="0"/>
              <a:t>Report to the </a:t>
            </a:r>
            <a:r>
              <a:rPr lang="en-GB" sz="2400" dirty="0">
                <a:highlight>
                  <a:srgbClr val="FFFF00"/>
                </a:highlight>
              </a:rPr>
              <a:t>DSL (or deputy) and/or mental health lead </a:t>
            </a:r>
            <a:r>
              <a:rPr lang="en-GB" sz="2400" dirty="0"/>
              <a:t>and make a written record</a:t>
            </a:r>
            <a:endParaRPr dirty="0"/>
          </a:p>
          <a:p>
            <a:pPr marL="342900" marR="180340" lvl="0" indent="-342900" algn="l" rtl="0">
              <a:lnSpc>
                <a:spcPct val="90000"/>
              </a:lnSpc>
              <a:spcBef>
                <a:spcPts val="1600"/>
              </a:spcBef>
              <a:spcAft>
                <a:spcPts val="0"/>
              </a:spcAft>
              <a:buClr>
                <a:srgbClr val="12263F"/>
              </a:buClr>
              <a:buSzPts val="2400"/>
              <a:buChar char="•"/>
            </a:pPr>
            <a:r>
              <a:rPr lang="en-GB" sz="2400" dirty="0">
                <a:highlight>
                  <a:srgbClr val="FFFF00"/>
                </a:highlight>
              </a:rPr>
              <a:t>Add details of your own procedures and how to report concerns</a:t>
            </a:r>
            <a:endParaRPr dirty="0"/>
          </a:p>
          <a:p>
            <a:pPr marL="342900" marR="180340" lvl="0" indent="-342900" algn="l" rtl="0">
              <a:lnSpc>
                <a:spcPct val="90000"/>
              </a:lnSpc>
              <a:spcBef>
                <a:spcPts val="1600"/>
              </a:spcBef>
              <a:spcAft>
                <a:spcPts val="0"/>
              </a:spcAft>
              <a:buClr>
                <a:srgbClr val="12263F"/>
              </a:buClr>
              <a:buSzPts val="2400"/>
              <a:buChar char="•"/>
            </a:pPr>
            <a:r>
              <a:rPr lang="en-GB" sz="2400" dirty="0">
                <a:solidFill>
                  <a:srgbClr val="12263F"/>
                </a:solidFill>
                <a:latin typeface="Arial"/>
                <a:ea typeface="Arial"/>
                <a:cs typeface="Arial"/>
                <a:sym typeface="Arial"/>
              </a:rPr>
              <a:t>If you have a mental health concern that’s also a safeguarding concern, report it to the DSL</a:t>
            </a:r>
            <a:endParaRPr dirty="0"/>
          </a:p>
        </p:txBody>
      </p:sp>
      <p:sp>
        <p:nvSpPr>
          <p:cNvPr id="1916" name="Google Shape;1916;p120"/>
          <p:cNvSpPr txBox="1">
            <a:spLocks noGrp="1"/>
          </p:cNvSpPr>
          <p:nvPr>
            <p:ph type="title"/>
          </p:nvPr>
        </p:nvSpPr>
        <p:spPr>
          <a:xfrm>
            <a:off x="800173" y="479875"/>
            <a:ext cx="10064880" cy="70968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dirty="0"/>
              <a:t>Share your concerns</a:t>
            </a:r>
            <a:endParaRPr dirty="0"/>
          </a:p>
        </p:txBody>
      </p:sp>
      <p:pic>
        <p:nvPicPr>
          <p:cNvPr id="1917" name="Google Shape;1917;p120"/>
          <p:cNvPicPr preferRelativeResize="0"/>
          <p:nvPr/>
        </p:nvPicPr>
        <p:blipFill rotWithShape="1">
          <a:blip r:embed="rId3">
            <a:alphaModFix/>
          </a:blip>
          <a:srcRect/>
          <a:stretch/>
        </p:blipFill>
        <p:spPr>
          <a:xfrm>
            <a:off x="9206151" y="3633954"/>
            <a:ext cx="2507114" cy="2385758"/>
          </a:xfrm>
          <a:prstGeom prst="rect">
            <a:avLst/>
          </a:prstGeom>
          <a:noFill/>
          <a:ln>
            <a:noFill/>
          </a:ln>
        </p:spPr>
      </p:pic>
      <p:sp>
        <p:nvSpPr>
          <p:cNvPr id="1918" name="Google Shape;1918;p120"/>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Trauma and PTSD</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923"/>
        <p:cNvGrpSpPr/>
        <p:nvPr/>
      </p:nvGrpSpPr>
      <p:grpSpPr>
        <a:xfrm>
          <a:off x="0" y="0"/>
          <a:ext cx="0" cy="0"/>
          <a:chOff x="0" y="0"/>
          <a:chExt cx="0" cy="0"/>
        </a:xfrm>
      </p:grpSpPr>
      <p:sp>
        <p:nvSpPr>
          <p:cNvPr id="1924" name="Google Shape;1924;p121"/>
          <p:cNvSpPr txBox="1"/>
          <p:nvPr/>
        </p:nvSpPr>
        <p:spPr>
          <a:xfrm>
            <a:off x="10154653" y="469436"/>
            <a:ext cx="1776116" cy="444963"/>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ACT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25" name="Google Shape;1925;p121"/>
          <p:cNvSpPr txBox="1">
            <a:spLocks noGrp="1"/>
          </p:cNvSpPr>
          <p:nvPr>
            <p:ph type="title"/>
          </p:nvPr>
        </p:nvSpPr>
        <p:spPr>
          <a:xfrm>
            <a:off x="621134" y="427142"/>
            <a:ext cx="2935348" cy="70968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rgbClr val="12263F"/>
              </a:buClr>
              <a:buSzPts val="3200"/>
              <a:buFont typeface="Arial"/>
              <a:buNone/>
            </a:pPr>
            <a:r>
              <a:rPr lang="en-GB" sz="3200" dirty="0"/>
              <a:t>What would you do?</a:t>
            </a:r>
            <a:endParaRPr dirty="0"/>
          </a:p>
        </p:txBody>
      </p:sp>
      <p:sp>
        <p:nvSpPr>
          <p:cNvPr id="1926" name="Google Shape;1926;p121"/>
          <p:cNvSpPr/>
          <p:nvPr/>
        </p:nvSpPr>
        <p:spPr>
          <a:xfrm>
            <a:off x="3807353" y="453494"/>
            <a:ext cx="7888139" cy="6183847"/>
          </a:xfrm>
          <a:prstGeom prst="roundRect">
            <a:avLst>
              <a:gd name="adj" fmla="val 8553"/>
            </a:avLst>
          </a:prstGeom>
          <a:solidFill>
            <a:srgbClr val="F7F8FA"/>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Jayden is 14 years old and in year 9.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You know that he recently experienced a distressing event involving serious violence in his community.</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Lately, his behaviour seems to be one of two extremes. Some days he’s quiet, withdrawn, and almost afraid of being noticed. Other days, he’s arguing with staff, refusing to take part in lessons, and falling out with his friends.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Today, during a lesson transition, a pupil jokingly grabs his backpack from behind. Jayden becomes very aggressive, shouts at the pupil, and then totally disengages, staring blankly at the wall and refusing to move.</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GB" sz="2400" b="0" i="0" u="none" strike="noStrike" kern="0" cap="none" spc="0" normalizeH="0" baseline="0" noProof="0" dirty="0">
                <a:ln>
                  <a:noFill/>
                </a:ln>
                <a:solidFill>
                  <a:srgbClr val="FFFFFF"/>
                </a:solidFill>
                <a:effectLst/>
                <a:uLnTx/>
                <a:uFillTx/>
                <a:latin typeface="Arial"/>
                <a:ea typeface="Arial"/>
                <a:cs typeface="Arial"/>
                <a:sym typeface="Arial"/>
              </a:rPr>
            </a:b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b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br>
            <a:endParaRPr kumimoji="0" sz="32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927" name="Google Shape;1927;p121"/>
          <p:cNvSpPr/>
          <p:nvPr/>
        </p:nvSpPr>
        <p:spPr>
          <a:xfrm rot="10800000" flipH="1">
            <a:off x="621134" y="1753486"/>
            <a:ext cx="2654186" cy="3817566"/>
          </a:xfrm>
          <a:custGeom>
            <a:avLst/>
            <a:gdLst/>
            <a:ahLst/>
            <a:cxnLst/>
            <a:rect l="l" t="t" r="r" b="b"/>
            <a:pathLst>
              <a:path w="2457968" h="2126341" extrusionOk="0">
                <a:moveTo>
                  <a:pt x="639041" y="2094980"/>
                </a:moveTo>
                <a:cubicBezTo>
                  <a:pt x="611677" y="2087051"/>
                  <a:pt x="584758" y="2077430"/>
                  <a:pt x="558732" y="2065759"/>
                </a:cubicBezTo>
                <a:cubicBezTo>
                  <a:pt x="192484" y="1901838"/>
                  <a:pt x="81513" y="1425934"/>
                  <a:pt x="19655" y="1122502"/>
                </a:cubicBezTo>
                <a:cubicBezTo>
                  <a:pt x="-52008" y="770963"/>
                  <a:pt x="72957" y="473946"/>
                  <a:pt x="383674" y="261918"/>
                </a:cubicBezTo>
                <a:cubicBezTo>
                  <a:pt x="841640" y="-50601"/>
                  <a:pt x="1535006" y="-109576"/>
                  <a:pt x="2049392" y="228421"/>
                </a:cubicBezTo>
                <a:cubicBezTo>
                  <a:pt x="2246287" y="357776"/>
                  <a:pt x="2404231" y="541741"/>
                  <a:pt x="2446302" y="745662"/>
                </a:cubicBezTo>
                <a:cubicBezTo>
                  <a:pt x="2507625" y="1042858"/>
                  <a:pt x="2317059" y="1295242"/>
                  <a:pt x="2111786" y="1504598"/>
                </a:cubicBezTo>
                <a:cubicBezTo>
                  <a:pt x="1788946" y="1833775"/>
                  <a:pt x="1553456" y="2087496"/>
                  <a:pt x="996820" y="2122775"/>
                </a:cubicBezTo>
                <a:cubicBezTo>
                  <a:pt x="878095" y="2130348"/>
                  <a:pt x="753576" y="2127942"/>
                  <a:pt x="639041" y="2094891"/>
                </a:cubicBezTo>
                <a:close/>
              </a:path>
            </a:pathLst>
          </a:custGeom>
          <a:solidFill>
            <a:srgbClr val="F6CF46">
              <a:alpha val="21176"/>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52" name="Google Shape;1952;p121"/>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Trauma and PTSD</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pic>
        <p:nvPicPr>
          <p:cNvPr id="5" name="Picture 4">
            <a:extLst>
              <a:ext uri="{FF2B5EF4-FFF2-40B4-BE49-F238E27FC236}">
                <a16:creationId xmlns:a16="http://schemas.microsoft.com/office/drawing/2014/main" id="{709707FF-2711-C88E-37B3-36CA4A6377AB}"/>
              </a:ext>
            </a:extLst>
          </p:cNvPr>
          <p:cNvPicPr>
            <a:picLocks noChangeAspect="1"/>
          </p:cNvPicPr>
          <p:nvPr/>
        </p:nvPicPr>
        <p:blipFill>
          <a:blip r:embed="rId3"/>
          <a:stretch>
            <a:fillRect/>
          </a:stretch>
        </p:blipFill>
        <p:spPr>
          <a:xfrm>
            <a:off x="1151623" y="1962355"/>
            <a:ext cx="1194920" cy="362743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957"/>
        <p:cNvGrpSpPr/>
        <p:nvPr/>
      </p:nvGrpSpPr>
      <p:grpSpPr>
        <a:xfrm>
          <a:off x="0" y="0"/>
          <a:ext cx="0" cy="0"/>
          <a:chOff x="0" y="0"/>
          <a:chExt cx="0" cy="0"/>
        </a:xfrm>
      </p:grpSpPr>
      <p:sp>
        <p:nvSpPr>
          <p:cNvPr id="1958" name="Google Shape;1958;p122"/>
          <p:cNvSpPr txBox="1">
            <a:spLocks noGrp="1"/>
          </p:cNvSpPr>
          <p:nvPr>
            <p:ph type="title"/>
          </p:nvPr>
        </p:nvSpPr>
        <p:spPr>
          <a:xfrm>
            <a:off x="917023" y="417921"/>
            <a:ext cx="10515600" cy="7204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solidFill>
                  <a:srgbClr val="12263F"/>
                </a:solidFill>
              </a:rPr>
              <a:t>Parental conflict</a:t>
            </a:r>
            <a:endParaRPr sz="3200" dirty="0"/>
          </a:p>
        </p:txBody>
      </p:sp>
      <p:sp>
        <p:nvSpPr>
          <p:cNvPr id="1959" name="Google Shape;1959;p122"/>
          <p:cNvSpPr txBox="1"/>
          <p:nvPr/>
        </p:nvSpPr>
        <p:spPr>
          <a:xfrm>
            <a:off x="3560039" y="582602"/>
            <a:ext cx="8681118" cy="3307827"/>
          </a:xfrm>
          <a:prstGeom prst="rect">
            <a:avLst/>
          </a:prstGeom>
          <a:noFill/>
          <a:ln>
            <a:noFill/>
          </a:ln>
        </p:spPr>
        <p:txBody>
          <a:bodyPr spcFirstLastPara="1" wrap="square" lIns="91425" tIns="45700" rIns="91425" bIns="45700" anchor="t" anchorCtr="0">
            <a:noAutofit/>
          </a:bodyPr>
          <a:lstStyle/>
          <a:p>
            <a:pPr marL="628650" marR="0" lvl="1" indent="-1905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960" name="Google Shape;1960;p122"/>
          <p:cNvSpPr txBox="1"/>
          <p:nvPr/>
        </p:nvSpPr>
        <p:spPr>
          <a:xfrm>
            <a:off x="917023" y="2383405"/>
            <a:ext cx="6356209" cy="55849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r>
              <a:rPr kumimoji="0" lang="en-GB" sz="2400" b="1" i="0" u="none" strike="noStrike" kern="0" cap="none" spc="0" normalizeH="0" baseline="0" noProof="0" dirty="0">
                <a:ln>
                  <a:noFill/>
                </a:ln>
                <a:solidFill>
                  <a:srgbClr val="12263F"/>
                </a:solidFill>
                <a:effectLst/>
                <a:uLnTx/>
                <a:uFillTx/>
                <a:latin typeface="Arial"/>
                <a:ea typeface="Arial"/>
                <a:cs typeface="Arial"/>
                <a:sym typeface="Arial"/>
              </a:rPr>
              <a:t>Look out for pupils who:</a:t>
            </a:r>
            <a:endParaRPr kumimoji="0" sz="24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961" name="Google Shape;1961;p122"/>
          <p:cNvSpPr/>
          <p:nvPr/>
        </p:nvSpPr>
        <p:spPr>
          <a:xfrm>
            <a:off x="623656" y="1553935"/>
            <a:ext cx="2779741" cy="442674"/>
          </a:xfrm>
          <a:prstGeom prst="roundRect">
            <a:avLst>
              <a:gd name="adj" fmla="val 16667"/>
            </a:avLst>
          </a:prstGeom>
          <a:solidFill>
            <a:srgbClr val="FFCD00"/>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Unresolved arguing</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62" name="Google Shape;1962;p122"/>
          <p:cNvSpPr/>
          <p:nvPr/>
        </p:nvSpPr>
        <p:spPr>
          <a:xfrm>
            <a:off x="3801760" y="1553935"/>
            <a:ext cx="1766785" cy="442674"/>
          </a:xfrm>
          <a:prstGeom prst="roundRect">
            <a:avLst>
              <a:gd name="adj" fmla="val 16667"/>
            </a:avLst>
          </a:prstGeom>
          <a:solidFill>
            <a:srgbClr val="FFCD00"/>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Silence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63" name="Google Shape;1963;p122"/>
          <p:cNvSpPr/>
          <p:nvPr/>
        </p:nvSpPr>
        <p:spPr>
          <a:xfrm>
            <a:off x="6045262" y="1553935"/>
            <a:ext cx="2158087" cy="442674"/>
          </a:xfrm>
          <a:prstGeom prst="roundRect">
            <a:avLst>
              <a:gd name="adj" fmla="val 16667"/>
            </a:avLst>
          </a:prstGeom>
          <a:solidFill>
            <a:srgbClr val="FFCD00"/>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Lack of respect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64" name="Google Shape;1964;p122"/>
          <p:cNvSpPr/>
          <p:nvPr/>
        </p:nvSpPr>
        <p:spPr>
          <a:xfrm>
            <a:off x="8640889" y="1556124"/>
            <a:ext cx="2694220" cy="442674"/>
          </a:xfrm>
          <a:prstGeom prst="roundRect">
            <a:avLst>
              <a:gd name="adj" fmla="val 16667"/>
            </a:avLst>
          </a:prstGeom>
          <a:solidFill>
            <a:srgbClr val="FFCD00"/>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20000"/>
              </a:lnSpc>
              <a:spcBef>
                <a:spcPts val="0"/>
              </a:spcBef>
              <a:spcAft>
                <a:spcPts val="0"/>
              </a:spcAft>
              <a:buClr>
                <a:srgbClr val="12263F"/>
              </a:buClr>
              <a:buSzPts val="2300"/>
              <a:buFont typeface="Arial"/>
              <a:buNone/>
              <a:tabLst/>
              <a:defRPr/>
            </a:pPr>
            <a:r>
              <a:rPr kumimoji="0" lang="en-GB" sz="2000" b="1" i="0" u="none" strike="noStrike" kern="0" cap="none" spc="0" normalizeH="0" baseline="0" noProof="0" dirty="0">
                <a:ln>
                  <a:noFill/>
                </a:ln>
                <a:solidFill>
                  <a:srgbClr val="12263F"/>
                </a:solidFill>
                <a:effectLst/>
                <a:uLnTx/>
                <a:uFillTx/>
                <a:latin typeface="Arial"/>
                <a:ea typeface="Arial"/>
                <a:cs typeface="Arial"/>
                <a:sym typeface="Arial"/>
              </a:rPr>
              <a:t>Lack of resolution</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65" name="Google Shape;1965;p122"/>
          <p:cNvSpPr/>
          <p:nvPr/>
        </p:nvSpPr>
        <p:spPr>
          <a:xfrm>
            <a:off x="8478078" y="3139191"/>
            <a:ext cx="2720976" cy="3100474"/>
          </a:xfrm>
          <a:prstGeom prst="rect">
            <a:avLst/>
          </a:prstGeom>
          <a:solidFill>
            <a:srgbClr val="FFFFFF"/>
          </a:solidFill>
          <a:ln>
            <a:no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66" name="Google Shape;1966;p122"/>
          <p:cNvSpPr txBox="1"/>
          <p:nvPr/>
        </p:nvSpPr>
        <p:spPr>
          <a:xfrm>
            <a:off x="582682" y="3016364"/>
            <a:ext cx="8397321" cy="2077492"/>
          </a:xfrm>
          <a:prstGeom prst="rect">
            <a:avLst/>
          </a:prstGeom>
          <a:noFill/>
          <a:ln>
            <a:noFill/>
          </a:ln>
        </p:spPr>
        <p:txBody>
          <a:bodyPr spcFirstLastPara="1" wrap="square" lIns="91425" tIns="45700" rIns="91425" bIns="45700" anchor="t" anchorCtr="0">
            <a:spAutoFit/>
          </a:bodyPr>
          <a:lstStyle/>
          <a:p>
            <a:pPr marL="342900" marR="180340" lvl="0" indent="-342900" algn="l" defTabSz="914400" rtl="0" eaLnBrk="1" fontAlgn="auto" latinLnBrk="0" hangingPunct="1">
              <a:lnSpc>
                <a:spcPct val="100000"/>
              </a:lnSpc>
              <a:spcBef>
                <a:spcPts val="0"/>
              </a:spcBef>
              <a:spcAft>
                <a:spcPts val="0"/>
              </a:spcAft>
              <a:buClr>
                <a:srgbClr val="000000"/>
              </a:buClr>
              <a:buSzPts val="2400"/>
              <a:buFont typeface="Arial"/>
              <a:buChar char="•"/>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Seem less ready to learn when they come to school</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100000"/>
              </a:lnSpc>
              <a:spcBef>
                <a:spcPts val="600"/>
              </a:spcBef>
              <a:spcAft>
                <a:spcPts val="0"/>
              </a:spcAft>
              <a:buClr>
                <a:srgbClr val="000000"/>
              </a:buClr>
              <a:buSzPts val="2400"/>
              <a:buFont typeface="Arial"/>
              <a:buChar char="•"/>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Have poor attention or concentration due to lack of sleep</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100000"/>
              </a:lnSpc>
              <a:spcBef>
                <a:spcPts val="600"/>
              </a:spcBef>
              <a:spcAft>
                <a:spcPts val="0"/>
              </a:spcAft>
              <a:buClr>
                <a:srgbClr val="000000"/>
              </a:buClr>
              <a:buSzPts val="2400"/>
              <a:buFont typeface="Arial"/>
              <a:buChar char="•"/>
              <a:tabLst/>
              <a:defRPr/>
            </a:pPr>
            <a:r>
              <a:rPr kumimoji="0" lang="en-GB" sz="2400" b="0" i="0" u="none" strike="noStrike" kern="0" cap="none" spc="0" normalizeH="0" baseline="0" noProof="0" dirty="0">
                <a:ln>
                  <a:noFill/>
                </a:ln>
                <a:solidFill>
                  <a:srgbClr val="000000"/>
                </a:solidFill>
                <a:effectLst/>
                <a:uLnTx/>
                <a:uFillTx/>
                <a:latin typeface="Arial"/>
                <a:ea typeface="Arial"/>
                <a:cs typeface="Arial"/>
                <a:sym typeface="Arial"/>
              </a:rPr>
              <a:t>Struggle with their emotions, mental health or behaviour, including social difficulties with their peers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180340" lvl="0"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967" name="Google Shape;1967;p122"/>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Parental conflict</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
        <p:nvSpPr>
          <p:cNvPr id="1968" name="Google Shape;1968;p122"/>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6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973"/>
        <p:cNvGrpSpPr/>
        <p:nvPr/>
      </p:nvGrpSpPr>
      <p:grpSpPr>
        <a:xfrm>
          <a:off x="0" y="0"/>
          <a:ext cx="0" cy="0"/>
          <a:chOff x="0" y="0"/>
          <a:chExt cx="0" cy="0"/>
        </a:xfrm>
      </p:grpSpPr>
      <p:sp>
        <p:nvSpPr>
          <p:cNvPr id="1974" name="Google Shape;1974;p123"/>
          <p:cNvSpPr txBox="1">
            <a:spLocks noGrp="1"/>
          </p:cNvSpPr>
          <p:nvPr>
            <p:ph type="title"/>
          </p:nvPr>
        </p:nvSpPr>
        <p:spPr>
          <a:xfrm>
            <a:off x="882551" y="412464"/>
            <a:ext cx="10515600" cy="7204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rgbClr val="12263F"/>
              </a:buClr>
              <a:buSzPts val="3200"/>
              <a:buFont typeface="Arial"/>
              <a:buNone/>
            </a:pPr>
            <a:r>
              <a:rPr lang="en-GB" sz="3200" dirty="0">
                <a:solidFill>
                  <a:srgbClr val="12263F"/>
                </a:solidFill>
              </a:rPr>
              <a:t>Domestic abuse </a:t>
            </a:r>
            <a:endParaRPr sz="3200" dirty="0"/>
          </a:p>
        </p:txBody>
      </p:sp>
      <p:sp>
        <p:nvSpPr>
          <p:cNvPr id="1975" name="Google Shape;1975;p123"/>
          <p:cNvSpPr txBox="1"/>
          <p:nvPr/>
        </p:nvSpPr>
        <p:spPr>
          <a:xfrm>
            <a:off x="571612" y="814205"/>
            <a:ext cx="8681118" cy="3307827"/>
          </a:xfrm>
          <a:prstGeom prst="rect">
            <a:avLst/>
          </a:prstGeom>
          <a:noFill/>
          <a:ln>
            <a:noFill/>
          </a:ln>
        </p:spPr>
        <p:txBody>
          <a:bodyPr spcFirstLastPara="1" wrap="square" lIns="91425" tIns="45700" rIns="91425" bIns="45700" anchor="t" anchorCtr="0">
            <a:noAutofit/>
          </a:bodyPr>
          <a:lstStyle/>
          <a:p>
            <a:pPr marL="457200" marR="0" lvl="1" indent="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342900" marR="180340" lvl="0" indent="-342900" algn="l" defTabSz="914400" rtl="0" eaLnBrk="1" fontAlgn="auto" latinLnBrk="0" hangingPunct="1">
              <a:lnSpc>
                <a:spcPct val="90000"/>
              </a:lnSpc>
              <a:spcBef>
                <a:spcPts val="10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Domestic abuse is when one person intentionally controls or forces another person to do something against their will</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90000"/>
              </a:lnSpc>
              <a:spcBef>
                <a:spcPts val="16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Children may see, hear, or experience the effects of abuse at home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180340" lvl="0" indent="-342900" algn="l" defTabSz="914400" rtl="0" eaLnBrk="1" fontAlgn="auto" latinLnBrk="0" hangingPunct="1">
              <a:lnSpc>
                <a:spcPct val="90000"/>
              </a:lnSpc>
              <a:spcBef>
                <a:spcPts val="1600"/>
              </a:spcBef>
              <a:spcAft>
                <a:spcPts val="0"/>
              </a:spcAft>
              <a:buClr>
                <a:srgbClr val="12263F"/>
              </a:buClr>
              <a:buSzPts val="2400"/>
              <a:buFont typeface="Arial"/>
              <a:buChar char="•"/>
              <a:tabLst/>
              <a:defRPr/>
            </a:pPr>
            <a:r>
              <a:rPr kumimoji="0" lang="en-GB" sz="2400" b="0" i="0" u="none" strike="noStrike" kern="0" cap="none" spc="0" normalizeH="0" baseline="0" noProof="0" dirty="0">
                <a:ln>
                  <a:noFill/>
                </a:ln>
                <a:solidFill>
                  <a:srgbClr val="12263F"/>
                </a:solidFill>
                <a:effectLst/>
                <a:uLnTx/>
                <a:uFillTx/>
                <a:latin typeface="Arial"/>
                <a:ea typeface="Arial"/>
                <a:cs typeface="Arial"/>
                <a:sym typeface="Arial"/>
              </a:rPr>
              <a:t>It can be a single incident or a pattern of behaviour, and covers a wide range, such as:</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342900" marR="180340" lvl="0" indent="-190500" algn="l" defTabSz="914400" rtl="0" eaLnBrk="1" fontAlgn="auto" latinLnBrk="0" hangingPunct="1">
              <a:lnSpc>
                <a:spcPct val="90000"/>
              </a:lnSpc>
              <a:spcBef>
                <a:spcPts val="1600"/>
              </a:spcBef>
              <a:spcAft>
                <a:spcPts val="0"/>
              </a:spcAft>
              <a:buClr>
                <a:srgbClr val="12263F"/>
              </a:buClr>
              <a:buSzPts val="2400"/>
              <a:buFont typeface="Noto Sans Symbols"/>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a:p>
            <a:pPr marL="457200" marR="0" lvl="1" indent="0" algn="l" defTabSz="914400" rtl="0" eaLnBrk="1" fontAlgn="auto" latinLnBrk="0" hangingPunct="1">
              <a:lnSpc>
                <a:spcPct val="100000"/>
              </a:lnSpc>
              <a:spcBef>
                <a:spcPts val="600"/>
              </a:spcBef>
              <a:spcAft>
                <a:spcPts val="0"/>
              </a:spcAft>
              <a:buClr>
                <a:srgbClr val="12263F"/>
              </a:buClr>
              <a:buSzPts val="2400"/>
              <a:buFont typeface="Arial"/>
              <a:buNone/>
              <a:tabLst/>
              <a:defRPr/>
            </a:pPr>
            <a:endParaRPr kumimoji="0" sz="2400" b="0"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976" name="Google Shape;1976;p123"/>
          <p:cNvSpPr txBox="1"/>
          <p:nvPr/>
        </p:nvSpPr>
        <p:spPr>
          <a:xfrm>
            <a:off x="623656" y="2619989"/>
            <a:ext cx="6356209" cy="558494"/>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12263F"/>
              </a:buClr>
              <a:buSzPts val="2400"/>
              <a:buFont typeface="Arial"/>
              <a:buNone/>
              <a:tabLst/>
              <a:defRPr/>
            </a:pPr>
            <a:endParaRPr kumimoji="0" sz="2400" b="1" i="0" u="none" strike="noStrike" kern="0" cap="none" spc="0" normalizeH="0" baseline="0" noProof="0" dirty="0">
              <a:ln>
                <a:noFill/>
              </a:ln>
              <a:solidFill>
                <a:srgbClr val="12263F"/>
              </a:solidFill>
              <a:effectLst/>
              <a:uLnTx/>
              <a:uFillTx/>
              <a:latin typeface="Arial"/>
              <a:ea typeface="Arial"/>
              <a:cs typeface="Arial"/>
              <a:sym typeface="Arial"/>
            </a:endParaRPr>
          </a:p>
        </p:txBody>
      </p:sp>
      <p:sp>
        <p:nvSpPr>
          <p:cNvPr id="1977" name="Google Shape;1977;p123"/>
          <p:cNvSpPr/>
          <p:nvPr/>
        </p:nvSpPr>
        <p:spPr>
          <a:xfrm>
            <a:off x="585143" y="4065336"/>
            <a:ext cx="2197002" cy="793460"/>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Physical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78" name="Google Shape;1978;p123"/>
          <p:cNvSpPr/>
          <p:nvPr/>
        </p:nvSpPr>
        <p:spPr>
          <a:xfrm>
            <a:off x="6042555" y="4065335"/>
            <a:ext cx="2197002" cy="793461"/>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Sexual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79" name="Google Shape;1979;p123"/>
          <p:cNvSpPr/>
          <p:nvPr/>
        </p:nvSpPr>
        <p:spPr>
          <a:xfrm>
            <a:off x="3362288" y="4065336"/>
            <a:ext cx="2197002" cy="793462"/>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Financial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80" name="Google Shape;1980;p123"/>
          <p:cNvSpPr/>
          <p:nvPr/>
        </p:nvSpPr>
        <p:spPr>
          <a:xfrm>
            <a:off x="8722822" y="4065332"/>
            <a:ext cx="2197002" cy="793464"/>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Emotional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81" name="Google Shape;1981;p123"/>
          <p:cNvSpPr/>
          <p:nvPr/>
        </p:nvSpPr>
        <p:spPr>
          <a:xfrm>
            <a:off x="1683644" y="5250335"/>
            <a:ext cx="2197002" cy="793459"/>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Psychological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982" name="Google Shape;1982;p123"/>
          <p:cNvPicPr preferRelativeResize="0"/>
          <p:nvPr/>
        </p:nvPicPr>
        <p:blipFill rotWithShape="1">
          <a:blip r:embed="rId3">
            <a:alphaModFix/>
          </a:blip>
          <a:srcRect/>
          <a:stretch/>
        </p:blipFill>
        <p:spPr>
          <a:xfrm>
            <a:off x="9252730" y="1084881"/>
            <a:ext cx="2537601" cy="2433779"/>
          </a:xfrm>
          <a:prstGeom prst="rect">
            <a:avLst/>
          </a:prstGeom>
          <a:noFill/>
          <a:ln>
            <a:noFill/>
          </a:ln>
        </p:spPr>
      </p:pic>
      <p:sp>
        <p:nvSpPr>
          <p:cNvPr id="1983" name="Google Shape;1983;p123"/>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Domestic abuse</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
        <p:nvSpPr>
          <p:cNvPr id="1984" name="Google Shape;1984;p123"/>
          <p:cNvSpPr/>
          <p:nvPr/>
        </p:nvSpPr>
        <p:spPr>
          <a:xfrm>
            <a:off x="464922" y="356570"/>
            <a:ext cx="452101" cy="728311"/>
          </a:xfrm>
          <a:custGeom>
            <a:avLst/>
            <a:gdLst/>
            <a:ahLst/>
            <a:cxnLst/>
            <a:rect l="l" t="t" r="r" b="b"/>
            <a:pathLst>
              <a:path w="529445" h="852909" extrusionOk="0">
                <a:moveTo>
                  <a:pt x="3720" y="735319"/>
                </a:moveTo>
                <a:lnTo>
                  <a:pt x="300459" y="435519"/>
                </a:lnTo>
                <a:cubicBezTo>
                  <a:pt x="304015" y="431926"/>
                  <a:pt x="304950" y="426632"/>
                  <a:pt x="303360" y="422094"/>
                </a:cubicBezTo>
                <a:cubicBezTo>
                  <a:pt x="303360" y="421905"/>
                  <a:pt x="303360" y="421716"/>
                  <a:pt x="303172" y="421621"/>
                </a:cubicBezTo>
                <a:cubicBezTo>
                  <a:pt x="302611" y="420108"/>
                  <a:pt x="301675" y="418690"/>
                  <a:pt x="300459" y="417461"/>
                </a:cubicBezTo>
                <a:lnTo>
                  <a:pt x="3720" y="117566"/>
                </a:lnTo>
                <a:cubicBezTo>
                  <a:pt x="-1240" y="112555"/>
                  <a:pt x="-1240" y="104330"/>
                  <a:pt x="3720" y="99224"/>
                </a:cubicBezTo>
                <a:lnTo>
                  <a:pt x="98235" y="3829"/>
                </a:lnTo>
                <a:cubicBezTo>
                  <a:pt x="103288" y="-1276"/>
                  <a:pt x="111429" y="-1276"/>
                  <a:pt x="116389" y="3829"/>
                </a:cubicBezTo>
                <a:lnTo>
                  <a:pt x="431001" y="321782"/>
                </a:lnTo>
                <a:cubicBezTo>
                  <a:pt x="431001" y="321782"/>
                  <a:pt x="431188" y="321877"/>
                  <a:pt x="431188" y="321971"/>
                </a:cubicBezTo>
                <a:lnTo>
                  <a:pt x="525610" y="417366"/>
                </a:lnTo>
                <a:cubicBezTo>
                  <a:pt x="526920" y="418690"/>
                  <a:pt x="527855" y="420108"/>
                  <a:pt x="528511" y="421716"/>
                </a:cubicBezTo>
                <a:cubicBezTo>
                  <a:pt x="528511" y="421905"/>
                  <a:pt x="528511" y="422094"/>
                  <a:pt x="528698" y="422188"/>
                </a:cubicBezTo>
                <a:cubicBezTo>
                  <a:pt x="530289" y="426726"/>
                  <a:pt x="529353" y="432021"/>
                  <a:pt x="525797" y="435708"/>
                </a:cubicBezTo>
                <a:lnTo>
                  <a:pt x="525797" y="435708"/>
                </a:lnTo>
                <a:cubicBezTo>
                  <a:pt x="525797" y="435708"/>
                  <a:pt x="525797" y="435803"/>
                  <a:pt x="525797" y="435803"/>
                </a:cubicBezTo>
                <a:lnTo>
                  <a:pt x="431376" y="531198"/>
                </a:lnTo>
                <a:cubicBezTo>
                  <a:pt x="431376" y="531198"/>
                  <a:pt x="431376" y="531198"/>
                  <a:pt x="431376" y="531198"/>
                </a:cubicBezTo>
                <a:lnTo>
                  <a:pt x="116389" y="849151"/>
                </a:lnTo>
                <a:cubicBezTo>
                  <a:pt x="111429" y="854162"/>
                  <a:pt x="103288" y="854162"/>
                  <a:pt x="98235" y="849151"/>
                </a:cubicBezTo>
                <a:lnTo>
                  <a:pt x="3813" y="753661"/>
                </a:lnTo>
                <a:cubicBezTo>
                  <a:pt x="-1240" y="748556"/>
                  <a:pt x="-1240" y="740330"/>
                  <a:pt x="3813" y="735319"/>
                </a:cubicBezTo>
                <a:close/>
              </a:path>
            </a:pathLst>
          </a:custGeom>
          <a:solidFill>
            <a:srgbClr val="FFCD00"/>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000000"/>
              </a:solidFill>
              <a:effectLst/>
              <a:highlight>
                <a:srgbClr val="FFFF00"/>
              </a:highlight>
              <a:uLnTx/>
              <a:uFillTx/>
              <a:latin typeface="Arial"/>
              <a:ea typeface="Arial"/>
              <a:cs typeface="Arial"/>
              <a:sym typeface="Arial"/>
            </a:endParaRPr>
          </a:p>
        </p:txBody>
      </p:sp>
      <p:sp>
        <p:nvSpPr>
          <p:cNvPr id="3" name="Google Shape;1977;p123">
            <a:extLst>
              <a:ext uri="{FF2B5EF4-FFF2-40B4-BE49-F238E27FC236}">
                <a16:creationId xmlns:a16="http://schemas.microsoft.com/office/drawing/2014/main" id="{6F5C87A5-4A29-BCC5-5B5F-5205CC5BEC63}"/>
              </a:ext>
            </a:extLst>
          </p:cNvPr>
          <p:cNvSpPr/>
          <p:nvPr/>
        </p:nvSpPr>
        <p:spPr>
          <a:xfrm>
            <a:off x="7815904" y="5250334"/>
            <a:ext cx="2197002" cy="793460"/>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cs typeface="Arial"/>
                <a:sym typeface="Arial"/>
              </a:rPr>
              <a:t>Child to parent or caregiver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Google Shape;1977;p123">
            <a:extLst>
              <a:ext uri="{FF2B5EF4-FFF2-40B4-BE49-F238E27FC236}">
                <a16:creationId xmlns:a16="http://schemas.microsoft.com/office/drawing/2014/main" id="{8D5A0F93-4B15-B4AD-DC48-7A6493FA7541}"/>
              </a:ext>
            </a:extLst>
          </p:cNvPr>
          <p:cNvSpPr/>
          <p:nvPr/>
        </p:nvSpPr>
        <p:spPr>
          <a:xfrm>
            <a:off x="4749774" y="5250334"/>
            <a:ext cx="2197002" cy="793460"/>
          </a:xfrm>
          <a:prstGeom prst="roundRect">
            <a:avLst>
              <a:gd name="adj" fmla="val 8308"/>
            </a:avLst>
          </a:prstGeom>
          <a:solidFill>
            <a:srgbClr val="FFCD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dirty="0">
                <a:ln>
                  <a:noFill/>
                </a:ln>
                <a:solidFill>
                  <a:srgbClr val="12263F"/>
                </a:solidFill>
                <a:effectLst/>
                <a:uLnTx/>
                <a:uFillTx/>
                <a:latin typeface="Arial"/>
                <a:cs typeface="Arial"/>
                <a:sym typeface="Arial"/>
              </a:rPr>
              <a:t>Teenage relationship</a:t>
            </a:r>
            <a:r>
              <a:rPr kumimoji="0" lang="en-GB" sz="1800" b="0" i="0" u="none" strike="noStrike" kern="0" cap="none" spc="0" normalizeH="0" baseline="0" noProof="0" dirty="0">
                <a:ln>
                  <a:noFill/>
                </a:ln>
                <a:solidFill>
                  <a:srgbClr val="12263F"/>
                </a:solidFill>
                <a:effectLst/>
                <a:uLnTx/>
                <a:uFillTx/>
                <a:latin typeface="Arial"/>
                <a:ea typeface="Arial"/>
                <a:cs typeface="Arial"/>
                <a:sym typeface="Arial"/>
              </a:rPr>
              <a:t> abuse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859"/>
        <p:cNvGrpSpPr/>
        <p:nvPr/>
      </p:nvGrpSpPr>
      <p:grpSpPr>
        <a:xfrm>
          <a:off x="0" y="0"/>
          <a:ext cx="0" cy="0"/>
          <a:chOff x="0" y="0"/>
          <a:chExt cx="0" cy="0"/>
        </a:xfrm>
      </p:grpSpPr>
      <p:sp>
        <p:nvSpPr>
          <p:cNvPr id="1860" name="Google Shape;1860;p125"/>
          <p:cNvSpPr txBox="1"/>
          <p:nvPr/>
        </p:nvSpPr>
        <p:spPr>
          <a:xfrm>
            <a:off x="10154653" y="469436"/>
            <a:ext cx="1776116" cy="444963"/>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FFFFFF"/>
              </a:buClr>
              <a:buSzPts val="2400"/>
              <a:buFont typeface="Arial"/>
              <a:buNone/>
              <a:tabLst/>
              <a:defRPr/>
            </a:pPr>
            <a:r>
              <a:rPr kumimoji="0" lang="en-GB" sz="2400" b="1" i="0" u="none" strike="noStrike" kern="0" cap="none" spc="0" normalizeH="0" baseline="0" noProof="0" dirty="0">
                <a:ln>
                  <a:noFill/>
                </a:ln>
                <a:solidFill>
                  <a:srgbClr val="FFFFFF"/>
                </a:solidFill>
                <a:effectLst/>
                <a:uLnTx/>
                <a:uFillTx/>
                <a:latin typeface="Arial"/>
                <a:ea typeface="Arial"/>
                <a:cs typeface="Arial"/>
                <a:sym typeface="Arial"/>
              </a:rPr>
              <a:t>ACT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61" name="Google Shape;1861;p125"/>
          <p:cNvSpPr txBox="1">
            <a:spLocks noGrp="1"/>
          </p:cNvSpPr>
          <p:nvPr>
            <p:ph type="body" idx="1"/>
          </p:nvPr>
        </p:nvSpPr>
        <p:spPr>
          <a:xfrm>
            <a:off x="1090800" y="1175398"/>
            <a:ext cx="10064880" cy="4354564"/>
          </a:xfrm>
          <a:prstGeom prst="rect">
            <a:avLst/>
          </a:prstGeom>
          <a:noFill/>
          <a:ln>
            <a:noFill/>
          </a:ln>
        </p:spPr>
        <p:txBody>
          <a:bodyPr spcFirstLastPara="1" wrap="square" lIns="91425" tIns="45700" rIns="91425" bIns="45700" anchor="t" anchorCtr="0">
            <a:noAutofit/>
          </a:bodyPr>
          <a:lstStyle/>
          <a:p>
            <a:pPr marL="342900" marR="180340" lvl="0" indent="-342900" algn="l" rtl="0">
              <a:lnSpc>
                <a:spcPct val="90000"/>
              </a:lnSpc>
              <a:spcBef>
                <a:spcPts val="0"/>
              </a:spcBef>
              <a:spcAft>
                <a:spcPts val="0"/>
              </a:spcAft>
              <a:buClr>
                <a:srgbClr val="12263F"/>
              </a:buClr>
              <a:buSzPts val="2400"/>
              <a:buChar char="•"/>
            </a:pPr>
            <a:r>
              <a:rPr lang="en-GB" sz="2400" dirty="0"/>
              <a:t>Report concerns to the DSL (or deputy) and make a written record</a:t>
            </a:r>
            <a:endParaRPr dirty="0"/>
          </a:p>
          <a:p>
            <a:pPr marL="1028700" marR="180340" lvl="1" indent="-342900" algn="l" rtl="0">
              <a:lnSpc>
                <a:spcPct val="90000"/>
              </a:lnSpc>
              <a:spcBef>
                <a:spcPts val="1100"/>
              </a:spcBef>
              <a:spcAft>
                <a:spcPts val="0"/>
              </a:spcAft>
              <a:buClr>
                <a:schemeClr val="dk1"/>
              </a:buClr>
              <a:buSzPts val="2400"/>
              <a:buChar char="•"/>
            </a:pPr>
            <a:r>
              <a:rPr lang="en-GB" dirty="0">
                <a:highlight>
                  <a:srgbClr val="FFFF00"/>
                </a:highlight>
              </a:rPr>
              <a:t>Add details of your own procedures and how to report concerns</a:t>
            </a:r>
            <a:endParaRPr dirty="0"/>
          </a:p>
          <a:p>
            <a:pPr marL="342900" marR="180340" lvl="0" indent="-342900" algn="l" rtl="0">
              <a:lnSpc>
                <a:spcPct val="90000"/>
              </a:lnSpc>
              <a:spcBef>
                <a:spcPts val="1600"/>
              </a:spcBef>
              <a:spcAft>
                <a:spcPts val="0"/>
              </a:spcAft>
              <a:buClr>
                <a:srgbClr val="12263F"/>
              </a:buClr>
              <a:buSzPts val="2400"/>
              <a:buChar char="•"/>
            </a:pPr>
            <a:r>
              <a:rPr lang="en-GB" sz="2400" b="1" dirty="0">
                <a:solidFill>
                  <a:srgbClr val="12263F"/>
                </a:solidFill>
              </a:rPr>
              <a:t>Remember:</a:t>
            </a:r>
            <a:endParaRPr dirty="0"/>
          </a:p>
          <a:p>
            <a:pPr marL="1028700" marR="180340" lvl="1" indent="-342900" algn="l" rtl="0">
              <a:lnSpc>
                <a:spcPct val="90000"/>
              </a:lnSpc>
              <a:spcBef>
                <a:spcPts val="1100"/>
              </a:spcBef>
              <a:spcAft>
                <a:spcPts val="0"/>
              </a:spcAft>
              <a:buClr>
                <a:schemeClr val="dk1"/>
              </a:buClr>
              <a:buSzPts val="2400"/>
              <a:buChar char="•"/>
            </a:pPr>
            <a:r>
              <a:rPr lang="en-GB" dirty="0"/>
              <a:t>Don’t presume that another staff member will report it and share information on your behalf</a:t>
            </a:r>
            <a:endParaRPr dirty="0"/>
          </a:p>
          <a:p>
            <a:pPr marL="1028700" marR="180340" lvl="1" indent="-342900" algn="l" rtl="0">
              <a:lnSpc>
                <a:spcPct val="90000"/>
              </a:lnSpc>
              <a:spcBef>
                <a:spcPts val="1100"/>
              </a:spcBef>
              <a:spcAft>
                <a:spcPts val="0"/>
              </a:spcAft>
              <a:buClr>
                <a:schemeClr val="dk1"/>
              </a:buClr>
              <a:buSzPts val="2400"/>
              <a:buChar char="•"/>
            </a:pPr>
            <a:r>
              <a:rPr lang="en-GB" dirty="0"/>
              <a:t>If a child is in immediate danger or needs urgent medical attention, call 999 or take them to A&amp;E immediately</a:t>
            </a:r>
            <a:endParaRPr dirty="0"/>
          </a:p>
          <a:p>
            <a:pPr marL="1485900" marR="180340" lvl="2" indent="-342900" algn="l" rtl="0">
              <a:lnSpc>
                <a:spcPct val="90000"/>
              </a:lnSpc>
              <a:spcBef>
                <a:spcPts val="1100"/>
              </a:spcBef>
              <a:spcAft>
                <a:spcPts val="0"/>
              </a:spcAft>
              <a:buClr>
                <a:schemeClr val="dk1"/>
              </a:buClr>
              <a:buSzPts val="2400"/>
              <a:buChar char="•"/>
            </a:pPr>
            <a:r>
              <a:rPr lang="en-GB" sz="2400" dirty="0">
                <a:highlight>
                  <a:srgbClr val="FFFF00"/>
                </a:highlight>
              </a:rPr>
              <a:t>Add details of your own emergency procedures, and how to do this</a:t>
            </a:r>
            <a:endParaRPr dirty="0"/>
          </a:p>
          <a:p>
            <a:pPr marL="1028700" marR="180340" lvl="1" indent="-190500" algn="l" rtl="0">
              <a:lnSpc>
                <a:spcPct val="90000"/>
              </a:lnSpc>
              <a:spcBef>
                <a:spcPts val="1100"/>
              </a:spcBef>
              <a:spcAft>
                <a:spcPts val="0"/>
              </a:spcAft>
              <a:buClr>
                <a:schemeClr val="dk1"/>
              </a:buClr>
              <a:buSzPts val="2400"/>
              <a:buNone/>
            </a:pPr>
            <a:endParaRPr dirty="0"/>
          </a:p>
          <a:p>
            <a:pPr marL="0" lvl="0" indent="0" algn="l" rtl="0">
              <a:lnSpc>
                <a:spcPct val="90000"/>
              </a:lnSpc>
              <a:spcBef>
                <a:spcPts val="1600"/>
              </a:spcBef>
              <a:spcAft>
                <a:spcPts val="0"/>
              </a:spcAft>
              <a:buClr>
                <a:srgbClr val="12263F"/>
              </a:buClr>
              <a:buSzPts val="2400"/>
              <a:buNone/>
            </a:pPr>
            <a:endParaRPr sz="2400" b="1" dirty="0">
              <a:solidFill>
                <a:srgbClr val="12263F"/>
              </a:solidFill>
            </a:endParaRPr>
          </a:p>
          <a:p>
            <a:pPr marL="0" lvl="0" indent="0" algn="l" rtl="0">
              <a:lnSpc>
                <a:spcPct val="90000"/>
              </a:lnSpc>
              <a:spcBef>
                <a:spcPts val="1600"/>
              </a:spcBef>
              <a:spcAft>
                <a:spcPts val="0"/>
              </a:spcAft>
              <a:buClr>
                <a:srgbClr val="12263F"/>
              </a:buClr>
              <a:buSzPts val="2000"/>
              <a:buNone/>
            </a:pPr>
            <a:endParaRPr b="1" dirty="0">
              <a:solidFill>
                <a:srgbClr val="12263F"/>
              </a:solidFill>
              <a:latin typeface="Arial"/>
              <a:ea typeface="Arial"/>
              <a:cs typeface="Arial"/>
              <a:sym typeface="Arial"/>
            </a:endParaRPr>
          </a:p>
          <a:p>
            <a:pPr marL="685800" lvl="1" indent="-76200" algn="l" rtl="0">
              <a:lnSpc>
                <a:spcPct val="90000"/>
              </a:lnSpc>
              <a:spcBef>
                <a:spcPts val="1100"/>
              </a:spcBef>
              <a:spcAft>
                <a:spcPts val="0"/>
              </a:spcAft>
              <a:buClr>
                <a:schemeClr val="dk1"/>
              </a:buClr>
              <a:buSzPts val="2400"/>
              <a:buNone/>
            </a:pPr>
            <a:endParaRPr dirty="0">
              <a:solidFill>
                <a:srgbClr val="12263F"/>
              </a:solidFill>
              <a:highlight>
                <a:srgbClr val="FFFF00"/>
              </a:highlight>
              <a:latin typeface="Arial"/>
              <a:ea typeface="Arial"/>
              <a:cs typeface="Arial"/>
              <a:sym typeface="Arial"/>
            </a:endParaRPr>
          </a:p>
        </p:txBody>
      </p:sp>
      <p:sp>
        <p:nvSpPr>
          <p:cNvPr id="1862" name="Google Shape;1862;p125"/>
          <p:cNvSpPr txBox="1">
            <a:spLocks noGrp="1"/>
          </p:cNvSpPr>
          <p:nvPr>
            <p:ph type="title"/>
          </p:nvPr>
        </p:nvSpPr>
        <p:spPr>
          <a:xfrm>
            <a:off x="1063560" y="409675"/>
            <a:ext cx="10064880" cy="70968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2263F"/>
              </a:buClr>
              <a:buSzPts val="3200"/>
              <a:buFont typeface="Arial"/>
              <a:buNone/>
            </a:pPr>
            <a:r>
              <a:rPr lang="en-GB" sz="3200" dirty="0"/>
              <a:t>Report your concerns</a:t>
            </a:r>
            <a:endParaRPr dirty="0"/>
          </a:p>
        </p:txBody>
      </p:sp>
      <p:pic>
        <p:nvPicPr>
          <p:cNvPr id="1863" name="Google Shape;1863;p125"/>
          <p:cNvPicPr preferRelativeResize="0"/>
          <p:nvPr/>
        </p:nvPicPr>
        <p:blipFill rotWithShape="1">
          <a:blip r:embed="rId3">
            <a:alphaModFix/>
          </a:blip>
          <a:srcRect/>
          <a:stretch/>
        </p:blipFill>
        <p:spPr>
          <a:xfrm>
            <a:off x="395019" y="4467892"/>
            <a:ext cx="1980433" cy="1980433"/>
          </a:xfrm>
          <a:prstGeom prst="rect">
            <a:avLst/>
          </a:prstGeom>
          <a:noFill/>
          <a:ln>
            <a:noFill/>
          </a:ln>
        </p:spPr>
      </p:pic>
      <p:sp>
        <p:nvSpPr>
          <p:cNvPr id="1864" name="Google Shape;1864;p125"/>
          <p:cNvSpPr/>
          <p:nvPr/>
        </p:nvSpPr>
        <p:spPr>
          <a:xfrm>
            <a:off x="9279924" y="773"/>
            <a:ext cx="2915527" cy="509865"/>
          </a:xfrm>
          <a:prstGeom prst="roundRect">
            <a:avLst>
              <a:gd name="adj" fmla="val 16667"/>
            </a:avLst>
          </a:prstGeom>
          <a:solidFill>
            <a:srgbClr val="EC6D1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F1F1F1"/>
              </a:buClr>
              <a:buSzPts val="1840"/>
              <a:buFont typeface="Arial"/>
              <a:buNone/>
              <a:tabLst/>
              <a:defRPr/>
            </a:pPr>
            <a:r>
              <a:rPr kumimoji="0" lang="en-GB" sz="1600" b="1" i="0" u="none" strike="noStrike" kern="0" cap="none" spc="0" normalizeH="0" baseline="0" noProof="0" dirty="0">
                <a:ln>
                  <a:noFill/>
                </a:ln>
                <a:solidFill>
                  <a:srgbClr val="F1F1F1"/>
                </a:solidFill>
                <a:effectLst/>
                <a:uLnTx/>
                <a:uFillTx/>
                <a:latin typeface="Arial"/>
                <a:ea typeface="Arial"/>
                <a:cs typeface="Arial"/>
                <a:sym typeface="Arial"/>
              </a:rPr>
              <a:t>Domestic abuse</a:t>
            </a:r>
            <a:endParaRPr kumimoji="0" sz="1600" b="0" i="0" u="none" strike="noStrike" kern="0" cap="none" spc="0" normalizeH="0" baseline="0" noProof="0" dirty="0">
              <a:ln>
                <a:noFill/>
              </a:ln>
              <a:solidFill>
                <a:srgbClr val="F1F1F1"/>
              </a:solidFill>
              <a:effectLst/>
              <a:uLnTx/>
              <a:uFillTx/>
              <a:latin typeface="Arial"/>
              <a:ea typeface="Arial"/>
              <a:cs typeface="Arial"/>
              <a:sym typeface="Aria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F741F0B8-1D2C-7F40-A02B-7CA6904AE8E6}"/>
              </a:ext>
            </a:extLst>
          </p:cNvPr>
          <p:cNvSpPr/>
          <p:nvPr/>
        </p:nvSpPr>
        <p:spPr>
          <a:xfrm>
            <a:off x="8418379" y="513347"/>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prstClr val="white"/>
                </a:solidFill>
                <a:effectLst/>
                <a:uLnTx/>
                <a:uFillTx/>
                <a:latin typeface="Calibri" panose="020F0502020204030204"/>
                <a:ea typeface="+mn-ea"/>
                <a:cs typeface="+mn-cs"/>
              </a:rPr>
              <a:t>Katie Cash</a:t>
            </a:r>
            <a:endParaRPr kumimoji="0" lang="en-GB" sz="3200" b="0" i="0" u="none" strike="noStrike" kern="1200" cap="none" spc="0" normalizeH="0" baseline="0" noProof="0">
              <a:ln>
                <a:noFill/>
              </a:ln>
              <a:solidFill>
                <a:prstClr val="white"/>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Executive Advisor for</a:t>
            </a:r>
            <a:endParaRPr kumimoji="0" lang="en-GB" sz="2400" b="0" i="0" u="none" strike="noStrike" kern="1200" cap="none" spc="0" normalizeH="0" baseline="0" noProof="0">
              <a:ln>
                <a:noFill/>
              </a:ln>
              <a:solidFill>
                <a:prstClr val="white"/>
              </a:solidFill>
              <a:effectLst/>
              <a:uLnTx/>
              <a:uFillTx/>
              <a:latin typeface="Calibri" panose="020F0502020204030204"/>
              <a:ea typeface="Calibri" panose="020F0502020204030204"/>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prstClr val="white"/>
                </a:solidFill>
                <a:effectLst/>
                <a:uLnTx/>
                <a:uFillTx/>
                <a:latin typeface="Calibri" panose="020F0502020204030204"/>
                <a:ea typeface="+mn-ea"/>
                <a:cs typeface="+mn-cs"/>
              </a:rPr>
              <a:t>Safeguarding &amp; Behaviour</a:t>
            </a: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77EEC7C-CE94-ED47-9E04-3D2A902D6DAA}"/>
              </a:ext>
            </a:extLst>
          </p:cNvPr>
          <p:cNvSpPr/>
          <p:nvPr/>
        </p:nvSpPr>
        <p:spPr>
          <a:xfrm>
            <a:off x="240347" y="992157"/>
            <a:ext cx="7918266" cy="5654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ight Triangle 1">
            <a:extLst>
              <a:ext uri="{FF2B5EF4-FFF2-40B4-BE49-F238E27FC236}">
                <a16:creationId xmlns:a16="http://schemas.microsoft.com/office/drawing/2014/main" id="{828BC3FB-46D6-2443-88BB-732F07D885A7}"/>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777A5252-49C0-8243-B5FF-3492C29D6FD3}"/>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7D748935-8567-1948-8990-793657C72AFD}"/>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40649AB-10E8-474E-A7F9-EB56CF4F1220}"/>
              </a:ext>
            </a:extLst>
          </p:cNvPr>
          <p:cNvSpPr/>
          <p:nvPr/>
        </p:nvSpPr>
        <p:spPr>
          <a:xfrm>
            <a:off x="488802" y="1661310"/>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924EDBB3-E7ED-8A48-90DB-DDF685DF1985}"/>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3A843453-AF49-C045-AD53-7994F8B377E1}"/>
              </a:ext>
            </a:extLst>
          </p:cNvPr>
          <p:cNvSpPr/>
          <p:nvPr/>
        </p:nvSpPr>
        <p:spPr>
          <a:xfrm>
            <a:off x="488802" y="211015"/>
            <a:ext cx="6854533" cy="1093500"/>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8C0C35C7-3E20-4062-9921-805010C22959}"/>
              </a:ext>
            </a:extLst>
          </p:cNvPr>
          <p:cNvPicPr>
            <a:picLocks noChangeAspect="1"/>
          </p:cNvPicPr>
          <p:nvPr/>
        </p:nvPicPr>
        <p:blipFill>
          <a:blip r:embed="rId3"/>
          <a:stretch>
            <a:fillRect/>
          </a:stretch>
        </p:blipFill>
        <p:spPr>
          <a:xfrm>
            <a:off x="240347" y="1041357"/>
            <a:ext cx="7905154" cy="5556425"/>
          </a:xfrm>
          <a:prstGeom prst="rect">
            <a:avLst/>
          </a:prstGeom>
        </p:spPr>
      </p:pic>
      <p:pic>
        <p:nvPicPr>
          <p:cNvPr id="6" name="Picture 5" descr="A person wearing glasses and a green sweater&#10;&#10;AI-generated content may be incorrect.">
            <a:extLst>
              <a:ext uri="{FF2B5EF4-FFF2-40B4-BE49-F238E27FC236}">
                <a16:creationId xmlns:a16="http://schemas.microsoft.com/office/drawing/2014/main" id="{F10F4858-501F-B036-3A29-50EC9946713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8875059" y="1344706"/>
            <a:ext cx="2958353" cy="3014382"/>
          </a:xfrm>
          <a:prstGeom prst="rect">
            <a:avLst/>
          </a:prstGeom>
        </p:spPr>
      </p:pic>
      <p:sp>
        <p:nvSpPr>
          <p:cNvPr id="7" name="TextBox 6">
            <a:extLst>
              <a:ext uri="{FF2B5EF4-FFF2-40B4-BE49-F238E27FC236}">
                <a16:creationId xmlns:a16="http://schemas.microsoft.com/office/drawing/2014/main" id="{8CE9F99F-3647-522A-B4DA-7F42676630CE}"/>
              </a:ext>
            </a:extLst>
          </p:cNvPr>
          <p:cNvSpPr txBox="1"/>
          <p:nvPr/>
        </p:nvSpPr>
        <p:spPr>
          <a:xfrm>
            <a:off x="537996" y="150221"/>
            <a:ext cx="11293786" cy="95410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60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Calibri"/>
              </a:rPr>
              <a:t>Safeguarding is </a:t>
            </a:r>
            <a:endParaRPr kumimoji="0" lang="en-US" sz="2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60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Calibri"/>
              </a:rPr>
              <a:t>everyone’s responsibility</a:t>
            </a:r>
            <a:endParaRPr kumimoji="0" lang="en-US" sz="28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Calibri"/>
              <a:cs typeface="Calibri"/>
            </a:endParaRPr>
          </a:p>
        </p:txBody>
      </p:sp>
    </p:spTree>
    <p:extLst>
      <p:ext uri="{BB962C8B-B14F-4D97-AF65-F5344CB8AC3E}">
        <p14:creationId xmlns:p14="http://schemas.microsoft.com/office/powerpoint/2010/main" val="408633061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F741F0B8-1D2C-7F40-A02B-7CA6904AE8E6}"/>
              </a:ext>
            </a:extLst>
          </p:cNvPr>
          <p:cNvSpPr/>
          <p:nvPr/>
        </p:nvSpPr>
        <p:spPr>
          <a:xfrm>
            <a:off x="8418379" y="513347"/>
            <a:ext cx="3773621" cy="6344653"/>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77EEC7C-CE94-ED47-9E04-3D2A902D6DAA}"/>
              </a:ext>
            </a:extLst>
          </p:cNvPr>
          <p:cNvSpPr/>
          <p:nvPr/>
        </p:nvSpPr>
        <p:spPr>
          <a:xfrm>
            <a:off x="240347" y="992157"/>
            <a:ext cx="7918266" cy="56548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Underpinned by Statutory documents: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1" u="none" strike="noStrike" kern="1200" cap="none" spc="0" normalizeH="0" baseline="0" noProof="0" dirty="0">
                <a:ln>
                  <a:noFill/>
                </a:ln>
                <a:solidFill>
                  <a:prstClr val="black"/>
                </a:solidFill>
                <a:effectLst/>
                <a:uLnTx/>
                <a:uFillTx/>
                <a:latin typeface="Calibri" panose="020F0502020204030204"/>
                <a:ea typeface="+mn-ea"/>
                <a:cs typeface="+mn-cs"/>
              </a:rPr>
              <a:t>Keeping Children Safe in Education (KCSIE);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1" u="none" strike="noStrike" kern="1200" cap="none" spc="0" normalizeH="0" baseline="0" noProof="0" dirty="0">
                <a:ln>
                  <a:noFill/>
                </a:ln>
                <a:solidFill>
                  <a:prstClr val="black"/>
                </a:solidFill>
                <a:effectLst/>
                <a:uLnTx/>
                <a:uFillTx/>
                <a:latin typeface="Calibri" panose="020F0502020204030204"/>
                <a:ea typeface="+mn-ea"/>
                <a:cs typeface="+mn-cs"/>
              </a:rPr>
              <a:t>Working Together to Safeguard Children;</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1" u="none" strike="noStrike" kern="1200" cap="none" spc="0" normalizeH="0" baseline="0" noProof="0" dirty="0">
                <a:ln>
                  <a:noFill/>
                </a:ln>
                <a:solidFill>
                  <a:prstClr val="black"/>
                </a:solidFill>
                <a:effectLst/>
                <a:uLnTx/>
                <a:uFillTx/>
                <a:latin typeface="Calibri" panose="020F0502020204030204"/>
                <a:ea typeface="+mn-ea"/>
                <a:cs typeface="+mn-cs"/>
              </a:rPr>
              <a:t>Relationships Education, Relationships and Sex Education (RSE) and Health Education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and </a:t>
            </a:r>
            <a:r>
              <a:rPr kumimoji="0" lang="en-GB" sz="1800" b="0" i="1" u="none" strike="noStrike" kern="1200" cap="none" spc="0" normalizeH="0" baseline="0" noProof="0" dirty="0">
                <a:ln>
                  <a:noFill/>
                </a:ln>
                <a:solidFill>
                  <a:prstClr val="black"/>
                </a:solidFill>
                <a:effectLst/>
                <a:uLnTx/>
                <a:uFillTx/>
                <a:latin typeface="Calibri" panose="020F0502020204030204"/>
                <a:ea typeface="+mn-ea"/>
                <a:cs typeface="+mn-cs"/>
              </a:rPr>
              <a:t> DFE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guidance documents:</a:t>
            </a:r>
            <a:r>
              <a:rPr kumimoji="0" lang="en-GB" sz="1800" b="0" i="1"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1" u="none" strike="noStrike" kern="1200" cap="none" spc="0" normalizeH="0" baseline="0" noProof="0" dirty="0">
                <a:ln>
                  <a:noFill/>
                </a:ln>
                <a:solidFill>
                  <a:prstClr val="black"/>
                </a:solidFill>
                <a:effectLst/>
                <a:uLnTx/>
                <a:uFillTx/>
                <a:latin typeface="Calibri" panose="020F0502020204030204"/>
                <a:ea typeface="+mn-ea"/>
                <a:cs typeface="+mn-cs"/>
              </a:rPr>
              <a:t>What to do if you’re worried a child is being abused;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1" u="none" strike="noStrike" kern="1200" cap="none" spc="0" normalizeH="0" baseline="0" noProof="0" dirty="0">
                <a:ln>
                  <a:noFill/>
                </a:ln>
                <a:solidFill>
                  <a:prstClr val="black"/>
                </a:solidFill>
                <a:effectLst/>
                <a:uLnTx/>
                <a:uFillTx/>
                <a:latin typeface="Calibri" panose="020F0502020204030204"/>
                <a:ea typeface="+mn-ea"/>
                <a:cs typeface="+mn-cs"/>
              </a:rPr>
              <a:t>Information Sharing Advice for practitioners providing safeguarding services for children, young people, parents and carers</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Key MAT Policy Documents: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Child Protection &amp; Safeguarding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Adult Safeguarding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Staff Code of Conduct, Low Level Concerns and Allegations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Restrictive physical </a:t>
            </a:r>
            <a:r>
              <a:rPr lang="en-US" dirty="0" err="1">
                <a:solidFill>
                  <a:prstClr val="black"/>
                </a:solidFill>
                <a:latin typeface="Calibri" panose="020F0502020204030204"/>
              </a:rPr>
              <a:t>i</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ntervention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including the use of reasonable force and seclusion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Online Safety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Artificial Intelligence Policy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Educational Visits Policy</a:t>
            </a:r>
          </a:p>
        </p:txBody>
      </p:sp>
      <p:sp>
        <p:nvSpPr>
          <p:cNvPr id="2" name="Right Triangle 1">
            <a:extLst>
              <a:ext uri="{FF2B5EF4-FFF2-40B4-BE49-F238E27FC236}">
                <a16:creationId xmlns:a16="http://schemas.microsoft.com/office/drawing/2014/main" id="{828BC3FB-46D6-2443-88BB-732F07D885A7}"/>
              </a:ext>
            </a:extLst>
          </p:cNvPr>
          <p:cNvSpPr/>
          <p:nvPr/>
        </p:nvSpPr>
        <p:spPr>
          <a:xfrm rot="10800000">
            <a:off x="6905625" y="-15520"/>
            <a:ext cx="5286375" cy="2686050"/>
          </a:xfrm>
          <a:prstGeom prst="rtTriangle">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ight Triangle 32">
            <a:extLst>
              <a:ext uri="{FF2B5EF4-FFF2-40B4-BE49-F238E27FC236}">
                <a16:creationId xmlns:a16="http://schemas.microsoft.com/office/drawing/2014/main" id="{777A5252-49C0-8243-B5FF-3492C29D6FD3}"/>
              </a:ext>
            </a:extLst>
          </p:cNvPr>
          <p:cNvSpPr/>
          <p:nvPr/>
        </p:nvSpPr>
        <p:spPr>
          <a:xfrm rot="10800000">
            <a:off x="8743051" y="-4494"/>
            <a:ext cx="3448949" cy="2686050"/>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7D748935-8567-1948-8990-793657C72AFD}"/>
              </a:ext>
            </a:extLst>
          </p:cNvPr>
          <p:cNvSpPr/>
          <p:nvPr/>
        </p:nvSpPr>
        <p:spPr>
          <a:xfrm rot="16200000" flipH="1">
            <a:off x="9867202" y="340219"/>
            <a:ext cx="2675025" cy="1974571"/>
          </a:xfrm>
          <a:prstGeom prst="rtTriangle">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40649AB-10E8-474E-A7F9-EB56CF4F1220}"/>
              </a:ext>
            </a:extLst>
          </p:cNvPr>
          <p:cNvSpPr/>
          <p:nvPr/>
        </p:nvSpPr>
        <p:spPr>
          <a:xfrm>
            <a:off x="488802" y="1661310"/>
            <a:ext cx="7918266" cy="461665"/>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Apple Symbols" panose="02000000000000000000" pitchFamily="2" charset="-79"/>
              <a:ea typeface="Apple Symbols" panose="02000000000000000000" pitchFamily="2" charset="-79"/>
              <a:cs typeface="Apple Symbols" panose="02000000000000000000" pitchFamily="2" charset="-79"/>
            </a:endParaRPr>
          </a:p>
        </p:txBody>
      </p:sp>
      <p:sp>
        <p:nvSpPr>
          <p:cNvPr id="35" name="Rectangle 34">
            <a:extLst>
              <a:ext uri="{FF2B5EF4-FFF2-40B4-BE49-F238E27FC236}">
                <a16:creationId xmlns:a16="http://schemas.microsoft.com/office/drawing/2014/main" id="{924EDBB3-E7ED-8A48-90DB-DDF685DF1985}"/>
              </a:ext>
            </a:extLst>
          </p:cNvPr>
          <p:cNvSpPr/>
          <p:nvPr/>
        </p:nvSpPr>
        <p:spPr>
          <a:xfrm>
            <a:off x="0" y="-32997"/>
            <a:ext cx="8743051" cy="781142"/>
          </a:xfrm>
          <a:prstGeom prst="rect">
            <a:avLst/>
          </a:prstGeom>
          <a:solidFill>
            <a:srgbClr val="0334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3A843453-AF49-C045-AD53-7994F8B377E1}"/>
              </a:ext>
            </a:extLst>
          </p:cNvPr>
          <p:cNvSpPr/>
          <p:nvPr/>
        </p:nvSpPr>
        <p:spPr>
          <a:xfrm>
            <a:off x="488802" y="211015"/>
            <a:ext cx="6854533" cy="1093500"/>
          </a:xfrm>
          <a:prstGeom prst="rect">
            <a:avLst/>
          </a:prstGeom>
          <a:solidFill>
            <a:srgbClr val="004A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B1B358E9-8E76-974F-ABF2-92873B139E29}"/>
              </a:ext>
            </a:extLst>
          </p:cNvPr>
          <p:cNvSpPr txBox="1"/>
          <p:nvPr/>
        </p:nvSpPr>
        <p:spPr>
          <a:xfrm>
            <a:off x="537996" y="150221"/>
            <a:ext cx="11293786"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60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Calibri"/>
              </a:rPr>
              <a:t>Safeguarding is </a:t>
            </a:r>
            <a:endParaRPr kumimoji="0" lang="en-US" sz="36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60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Calibri"/>
              </a:rPr>
              <a:t>everyone’s responsibility</a:t>
            </a:r>
            <a:endParaRPr kumimoji="0" lang="en-US" sz="3600" b="1"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Calibri"/>
              <a:cs typeface="Calibri"/>
            </a:endParaRPr>
          </a:p>
        </p:txBody>
      </p:sp>
      <p:pic>
        <p:nvPicPr>
          <p:cNvPr id="4" name="Picture 3">
            <a:extLst>
              <a:ext uri="{FF2B5EF4-FFF2-40B4-BE49-F238E27FC236}">
                <a16:creationId xmlns:a16="http://schemas.microsoft.com/office/drawing/2014/main" id="{8C0C35C7-3E20-4062-9921-805010C22959}"/>
              </a:ext>
            </a:extLst>
          </p:cNvPr>
          <p:cNvPicPr>
            <a:picLocks noChangeAspect="1"/>
          </p:cNvPicPr>
          <p:nvPr/>
        </p:nvPicPr>
        <p:blipFill>
          <a:blip r:embed="rId3"/>
          <a:stretch>
            <a:fillRect/>
          </a:stretch>
        </p:blipFill>
        <p:spPr>
          <a:xfrm>
            <a:off x="8817713" y="754208"/>
            <a:ext cx="2904206" cy="2041327"/>
          </a:xfrm>
          <a:prstGeom prst="rect">
            <a:avLst/>
          </a:prstGeom>
        </p:spPr>
      </p:pic>
      <p:graphicFrame>
        <p:nvGraphicFramePr>
          <p:cNvPr id="3" name="Object 2">
            <a:extLst>
              <a:ext uri="{FF2B5EF4-FFF2-40B4-BE49-F238E27FC236}">
                <a16:creationId xmlns:a16="http://schemas.microsoft.com/office/drawing/2014/main" id="{1A2900EA-3A15-485C-8B91-0FBDA06499AD}"/>
              </a:ext>
            </a:extLst>
          </p:cNvPr>
          <p:cNvGraphicFramePr>
            <a:graphicFrameLocks noChangeAspect="1"/>
          </p:cNvGraphicFramePr>
          <p:nvPr/>
        </p:nvGraphicFramePr>
        <p:xfrm>
          <a:off x="10413112" y="2960490"/>
          <a:ext cx="1274828" cy="1803775"/>
        </p:xfrm>
        <a:graphic>
          <a:graphicData uri="http://schemas.openxmlformats.org/presentationml/2006/ole">
            <mc:AlternateContent xmlns:mc="http://schemas.openxmlformats.org/markup-compatibility/2006">
              <mc:Choice xmlns:v="urn:schemas-microsoft-com:vml" Requires="v">
                <p:oleObj name="Acrobat Document" r:id="rId4" imgW="4533723" imgH="6415694" progId="Acrobat.Document.DC">
                  <p:embed/>
                </p:oleObj>
              </mc:Choice>
              <mc:Fallback>
                <p:oleObj name="Acrobat Document" r:id="rId4" imgW="4533723" imgH="6415694" progId="Acrobat.Document.DC">
                  <p:embed/>
                  <p:pic>
                    <p:nvPicPr>
                      <p:cNvPr id="3" name="Object 2">
                        <a:extLst>
                          <a:ext uri="{FF2B5EF4-FFF2-40B4-BE49-F238E27FC236}">
                            <a16:creationId xmlns:a16="http://schemas.microsoft.com/office/drawing/2014/main" id="{1A2900EA-3A15-485C-8B91-0FBDA06499AD}"/>
                          </a:ext>
                        </a:extLst>
                      </p:cNvPr>
                      <p:cNvPicPr/>
                      <p:nvPr/>
                    </p:nvPicPr>
                    <p:blipFill>
                      <a:blip r:embed="rId5"/>
                      <a:stretch>
                        <a:fillRect/>
                      </a:stretch>
                    </p:blipFill>
                    <p:spPr>
                      <a:xfrm>
                        <a:off x="10413112" y="2960490"/>
                        <a:ext cx="1274828" cy="1803775"/>
                      </a:xfrm>
                      <a:prstGeom prst="rect">
                        <a:avLst/>
                      </a:prstGeom>
                    </p:spPr>
                  </p:pic>
                </p:oleObj>
              </mc:Fallback>
            </mc:AlternateContent>
          </a:graphicData>
        </a:graphic>
      </p:graphicFrame>
      <p:pic>
        <p:nvPicPr>
          <p:cNvPr id="8" name="Picture 7">
            <a:extLst>
              <a:ext uri="{FF2B5EF4-FFF2-40B4-BE49-F238E27FC236}">
                <a16:creationId xmlns:a16="http://schemas.microsoft.com/office/drawing/2014/main" id="{2BAC2983-0F9D-6E53-F908-A5A6BB291C4A}"/>
              </a:ext>
            </a:extLst>
          </p:cNvPr>
          <p:cNvPicPr>
            <a:picLocks noChangeAspect="1"/>
          </p:cNvPicPr>
          <p:nvPr/>
        </p:nvPicPr>
        <p:blipFill>
          <a:blip r:embed="rId6"/>
          <a:stretch>
            <a:fillRect/>
          </a:stretch>
        </p:blipFill>
        <p:spPr>
          <a:xfrm>
            <a:off x="8817712" y="2985044"/>
            <a:ext cx="1274827" cy="1772456"/>
          </a:xfrm>
          <a:prstGeom prst="rect">
            <a:avLst/>
          </a:prstGeom>
        </p:spPr>
      </p:pic>
      <p:pic>
        <p:nvPicPr>
          <p:cNvPr id="10" name="Picture 9">
            <a:extLst>
              <a:ext uri="{FF2B5EF4-FFF2-40B4-BE49-F238E27FC236}">
                <a16:creationId xmlns:a16="http://schemas.microsoft.com/office/drawing/2014/main" id="{92160509-6B60-E5F4-1593-81C59F2AD2B6}"/>
              </a:ext>
            </a:extLst>
          </p:cNvPr>
          <p:cNvPicPr>
            <a:picLocks noChangeAspect="1"/>
          </p:cNvPicPr>
          <p:nvPr/>
        </p:nvPicPr>
        <p:blipFill>
          <a:blip r:embed="rId7"/>
          <a:stretch>
            <a:fillRect/>
          </a:stretch>
        </p:blipFill>
        <p:spPr>
          <a:xfrm>
            <a:off x="9653251" y="4874528"/>
            <a:ext cx="1303876" cy="1772456"/>
          </a:xfrm>
          <a:prstGeom prst="rect">
            <a:avLst/>
          </a:prstGeom>
        </p:spPr>
      </p:pic>
    </p:spTree>
    <p:extLst>
      <p:ext uri="{BB962C8B-B14F-4D97-AF65-F5344CB8AC3E}">
        <p14:creationId xmlns:p14="http://schemas.microsoft.com/office/powerpoint/2010/main" val="233799683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3D791-1AEF-C3D3-605B-AE331224C232}"/>
            </a:ext>
          </a:extLst>
        </p:cNvPr>
        <p:cNvGrpSpPr/>
        <p:nvPr/>
      </p:nvGrpSpPr>
      <p:grpSpPr>
        <a:xfrm>
          <a:off x="0" y="0"/>
          <a:ext cx="0" cy="0"/>
          <a:chOff x="0" y="0"/>
          <a:chExt cx="0" cy="0"/>
        </a:xfrm>
      </p:grpSpPr>
      <p:pic>
        <p:nvPicPr>
          <p:cNvPr id="57" name="Picture 56" descr="A group of people standing in front of a crowd&#10;&#10;Description automatically generated">
            <a:extLst>
              <a:ext uri="{FF2B5EF4-FFF2-40B4-BE49-F238E27FC236}">
                <a16:creationId xmlns:a16="http://schemas.microsoft.com/office/drawing/2014/main" id="{0E50B276-AD7E-DB6D-741A-C8461FBDEFC1}"/>
              </a:ext>
            </a:extLst>
          </p:cNvPr>
          <p:cNvPicPr>
            <a:picLocks noChangeAspect="1"/>
          </p:cNvPicPr>
          <p:nvPr/>
        </p:nvPicPr>
        <p:blipFill rotWithShape="1">
          <a:blip r:embed="rId3"/>
          <a:srcRect l="5832" t="1968" r="5048" b="1968"/>
          <a:stretch/>
        </p:blipFill>
        <p:spPr>
          <a:xfrm>
            <a:off x="0" y="1"/>
            <a:ext cx="12191999" cy="6858000"/>
          </a:xfrm>
          <a:prstGeom prst="rect">
            <a:avLst/>
          </a:prstGeom>
        </p:spPr>
      </p:pic>
      <p:pic>
        <p:nvPicPr>
          <p:cNvPr id="4" name="Picture 3" descr="A person sitting at a table&#10;&#10;Description automatically generated">
            <a:extLst>
              <a:ext uri="{FF2B5EF4-FFF2-40B4-BE49-F238E27FC236}">
                <a16:creationId xmlns:a16="http://schemas.microsoft.com/office/drawing/2014/main" id="{3E6F495F-15A4-B4BF-FAAB-D6BD709D4D52}"/>
              </a:ext>
            </a:extLst>
          </p:cNvPr>
          <p:cNvPicPr>
            <a:picLocks noChangeAspect="1"/>
          </p:cNvPicPr>
          <p:nvPr/>
        </p:nvPicPr>
        <p:blipFill rotWithShape="1">
          <a:blip r:embed="rId4"/>
          <a:srcRect l="14088"/>
          <a:stretch/>
        </p:blipFill>
        <p:spPr>
          <a:xfrm>
            <a:off x="-1" y="4799337"/>
            <a:ext cx="2626897" cy="2058663"/>
          </a:xfrm>
          <a:prstGeom prst="rect">
            <a:avLst/>
          </a:prstGeom>
        </p:spPr>
      </p:pic>
      <p:sp>
        <p:nvSpPr>
          <p:cNvPr id="42" name="Rectangle 41">
            <a:extLst>
              <a:ext uri="{FF2B5EF4-FFF2-40B4-BE49-F238E27FC236}">
                <a16:creationId xmlns:a16="http://schemas.microsoft.com/office/drawing/2014/main" id="{189B2CED-BA0B-BB45-0533-103897C6CA45}"/>
              </a:ext>
            </a:extLst>
          </p:cNvPr>
          <p:cNvSpPr/>
          <p:nvPr/>
        </p:nvSpPr>
        <p:spPr>
          <a:xfrm>
            <a:off x="-2" y="13849"/>
            <a:ext cx="12236634" cy="6858000"/>
          </a:xfrm>
          <a:prstGeom prst="rect">
            <a:avLst/>
          </a:prstGeom>
          <a:solidFill>
            <a:srgbClr val="004A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B4EFA744-9529-B8A7-BECD-7CD7F853E811}"/>
              </a:ext>
            </a:extLst>
          </p:cNvPr>
          <p:cNvSpPr/>
          <p:nvPr/>
        </p:nvSpPr>
        <p:spPr>
          <a:xfrm flipH="1">
            <a:off x="6118315" y="1574346"/>
            <a:ext cx="69407" cy="3709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FFEA53B-E4E6-D9B4-5985-F4454CE9815D}"/>
              </a:ext>
            </a:extLst>
          </p:cNvPr>
          <p:cNvPicPr>
            <a:picLocks noChangeAspect="1"/>
          </p:cNvPicPr>
          <p:nvPr/>
        </p:nvPicPr>
        <p:blipFill>
          <a:blip r:embed="rId5"/>
          <a:stretch>
            <a:fillRect/>
          </a:stretch>
        </p:blipFill>
        <p:spPr>
          <a:xfrm>
            <a:off x="635998" y="1019689"/>
            <a:ext cx="4846320" cy="4846320"/>
          </a:xfrm>
          <a:prstGeom prst="rect">
            <a:avLst/>
          </a:prstGeom>
        </p:spPr>
      </p:pic>
      <p:pic>
        <p:nvPicPr>
          <p:cNvPr id="8" name="Picture 7">
            <a:extLst>
              <a:ext uri="{FF2B5EF4-FFF2-40B4-BE49-F238E27FC236}">
                <a16:creationId xmlns:a16="http://schemas.microsoft.com/office/drawing/2014/main" id="{F18750EA-CF1B-419D-BE79-875E7E3DD355}"/>
              </a:ext>
            </a:extLst>
          </p:cNvPr>
          <p:cNvPicPr>
            <a:picLocks noChangeAspect="1"/>
          </p:cNvPicPr>
          <p:nvPr/>
        </p:nvPicPr>
        <p:blipFill>
          <a:blip r:embed="rId6"/>
          <a:stretch>
            <a:fillRect/>
          </a:stretch>
        </p:blipFill>
        <p:spPr>
          <a:xfrm>
            <a:off x="6898861" y="1019689"/>
            <a:ext cx="4846320" cy="4846320"/>
          </a:xfrm>
          <a:prstGeom prst="rect">
            <a:avLst/>
          </a:prstGeom>
        </p:spPr>
      </p:pic>
    </p:spTree>
    <p:extLst>
      <p:ext uri="{BB962C8B-B14F-4D97-AF65-F5344CB8AC3E}">
        <p14:creationId xmlns:p14="http://schemas.microsoft.com/office/powerpoint/2010/main" val="414329957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8EBF9-97C4-0F2B-5EBC-6DF4177D1834}"/>
            </a:ext>
          </a:extLst>
        </p:cNvPr>
        <p:cNvGrpSpPr/>
        <p:nvPr/>
      </p:nvGrpSpPr>
      <p:grpSpPr>
        <a:xfrm>
          <a:off x="0" y="0"/>
          <a:ext cx="0" cy="0"/>
          <a:chOff x="0" y="0"/>
          <a:chExt cx="0" cy="0"/>
        </a:xfrm>
      </p:grpSpPr>
      <p:pic>
        <p:nvPicPr>
          <p:cNvPr id="57" name="Picture 56" descr="A group of people standing in front of a crowd&#10;&#10;Description automatically generated">
            <a:extLst>
              <a:ext uri="{FF2B5EF4-FFF2-40B4-BE49-F238E27FC236}">
                <a16:creationId xmlns:a16="http://schemas.microsoft.com/office/drawing/2014/main" id="{650C03FE-9B4D-59DB-869F-918DE72411AE}"/>
              </a:ext>
            </a:extLst>
          </p:cNvPr>
          <p:cNvPicPr>
            <a:picLocks noChangeAspect="1"/>
          </p:cNvPicPr>
          <p:nvPr/>
        </p:nvPicPr>
        <p:blipFill rotWithShape="1">
          <a:blip r:embed="rId3"/>
          <a:srcRect l="5832" t="1968" r="5048" b="1968"/>
          <a:stretch/>
        </p:blipFill>
        <p:spPr>
          <a:xfrm>
            <a:off x="0" y="1"/>
            <a:ext cx="12191999" cy="6858000"/>
          </a:xfrm>
          <a:prstGeom prst="rect">
            <a:avLst/>
          </a:prstGeom>
        </p:spPr>
      </p:pic>
      <p:pic>
        <p:nvPicPr>
          <p:cNvPr id="4" name="Picture 3" descr="A person sitting at a table&#10;&#10;Description automatically generated">
            <a:extLst>
              <a:ext uri="{FF2B5EF4-FFF2-40B4-BE49-F238E27FC236}">
                <a16:creationId xmlns:a16="http://schemas.microsoft.com/office/drawing/2014/main" id="{40D9256C-B360-E00A-1705-751709AE898D}"/>
              </a:ext>
            </a:extLst>
          </p:cNvPr>
          <p:cNvPicPr>
            <a:picLocks noChangeAspect="1"/>
          </p:cNvPicPr>
          <p:nvPr/>
        </p:nvPicPr>
        <p:blipFill rotWithShape="1">
          <a:blip r:embed="rId4"/>
          <a:srcRect l="14088"/>
          <a:stretch/>
        </p:blipFill>
        <p:spPr>
          <a:xfrm>
            <a:off x="-1" y="4799337"/>
            <a:ext cx="2626897" cy="2058663"/>
          </a:xfrm>
          <a:prstGeom prst="rect">
            <a:avLst/>
          </a:prstGeom>
        </p:spPr>
      </p:pic>
      <p:sp>
        <p:nvSpPr>
          <p:cNvPr id="42" name="Rectangle 41">
            <a:extLst>
              <a:ext uri="{FF2B5EF4-FFF2-40B4-BE49-F238E27FC236}">
                <a16:creationId xmlns:a16="http://schemas.microsoft.com/office/drawing/2014/main" id="{71DAA752-532C-B44D-3715-BA3B46B4CF04}"/>
              </a:ext>
            </a:extLst>
          </p:cNvPr>
          <p:cNvSpPr/>
          <p:nvPr/>
        </p:nvSpPr>
        <p:spPr>
          <a:xfrm>
            <a:off x="-2" y="13849"/>
            <a:ext cx="12236634" cy="6858000"/>
          </a:xfrm>
          <a:prstGeom prst="rect">
            <a:avLst/>
          </a:prstGeom>
          <a:solidFill>
            <a:srgbClr val="004A99">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6ADA5F89-5DF2-22D3-3110-1DFB653EEB96}"/>
              </a:ext>
            </a:extLst>
          </p:cNvPr>
          <p:cNvSpPr/>
          <p:nvPr/>
        </p:nvSpPr>
        <p:spPr>
          <a:xfrm>
            <a:off x="1918607" y="2321004"/>
            <a:ext cx="8399415" cy="2215991"/>
          </a:xfrm>
          <a:prstGeom prst="rect">
            <a:avLst/>
          </a:prstGeom>
          <a:noFill/>
        </p:spPr>
        <p:txBody>
          <a:bodyPr wrap="none" lIns="91440" tIns="45720" rIns="91440" bIns="45720">
            <a:spAutoFit/>
          </a:bodyPr>
          <a:lstStyle/>
          <a:p>
            <a:pPr algn="ctr"/>
            <a:r>
              <a:rPr lang="en-US" sz="13800" b="1" cap="none" spc="0" dirty="0">
                <a:ln w="0"/>
                <a:solidFill>
                  <a:schemeClr val="bg1"/>
                </a:solidFill>
                <a:effectLst>
                  <a:outerShdw blurRad="38100" dist="19050" dir="2700000" algn="tl" rotWithShape="0">
                    <a:schemeClr val="dk1">
                      <a:alpha val="40000"/>
                    </a:schemeClr>
                  </a:outerShdw>
                </a:effectLst>
              </a:rPr>
              <a:t>Questions?</a:t>
            </a:r>
          </a:p>
        </p:txBody>
      </p:sp>
    </p:spTree>
    <p:extLst>
      <p:ext uri="{BB962C8B-B14F-4D97-AF65-F5344CB8AC3E}">
        <p14:creationId xmlns:p14="http://schemas.microsoft.com/office/powerpoint/2010/main" val="35250503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37DDF344365648B7CE05860589FA26" ma:contentTypeVersion="19" ma:contentTypeDescription="Create a new document." ma:contentTypeScope="" ma:versionID="8498121bd21832b74caa1a1351ac9157">
  <xsd:schema xmlns:xsd="http://www.w3.org/2001/XMLSchema" xmlns:xs="http://www.w3.org/2001/XMLSchema" xmlns:p="http://schemas.microsoft.com/office/2006/metadata/properties" xmlns:ns2="fc1a307e-3c72-4e03-b972-5144cc66f010" xmlns:ns3="a69ff1cd-1377-49b9-86e4-f59001a29738" targetNamespace="http://schemas.microsoft.com/office/2006/metadata/properties" ma:root="true" ma:fieldsID="ae7d8a188e2bf0ad156e65c1fa614829" ns2:_="" ns3:_="">
    <xsd:import namespace="fc1a307e-3c72-4e03-b972-5144cc66f010"/>
    <xsd:import namespace="a69ff1cd-1377-49b9-86e4-f59001a297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1a307e-3c72-4e03-b972-5144cc66f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81e566e-2bb6-45a2-b048-a5d3c2a2244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9ff1cd-1377-49b9-86e4-f59001a2973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db3c4a2-cdc6-490d-9b58-85379295bfab}" ma:internalName="TaxCatchAll" ma:showField="CatchAllData" ma:web="a69ff1cd-1377-49b9-86e4-f59001a297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c1a307e-3c72-4e03-b972-5144cc66f010">
      <Terms xmlns="http://schemas.microsoft.com/office/infopath/2007/PartnerControls"/>
    </lcf76f155ced4ddcb4097134ff3c332f>
    <SharedWithUsers xmlns="a69ff1cd-1377-49b9-86e4-f59001a29738">
      <UserInfo>
        <DisplayName>Clare John</DisplayName>
        <AccountId>645</AccountId>
        <AccountType/>
      </UserInfo>
      <UserInfo>
        <DisplayName>Culain Wood</DisplayName>
        <AccountId>369</AccountId>
        <AccountType/>
      </UserInfo>
      <UserInfo>
        <DisplayName>Everyone Learning</DisplayName>
        <AccountId>20</AccountId>
        <AccountType/>
      </UserInfo>
    </SharedWithUsers>
    <TaxCatchAll xmlns="a69ff1cd-1377-49b9-86e4-f59001a2973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E36769-A583-4C7A-B04B-EB4CB93ED0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1a307e-3c72-4e03-b972-5144cc66f010"/>
    <ds:schemaRef ds:uri="a69ff1cd-1377-49b9-86e4-f59001a297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EC89FCC-CD36-40FA-8F19-33FA95210FD4}">
  <ds:schemaRefs>
    <ds:schemaRef ds:uri="a69ff1cd-1377-49b9-86e4-f59001a29738"/>
    <ds:schemaRef ds:uri="fc1a307e-3c72-4e03-b972-5144cc66f01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ee2e003f-8424-42c2-82f5-5f891f72d4e7"/>
    <ds:schemaRef ds:uri="44b79ab2-ccf3-43e4-af02-d00fffb41212"/>
  </ds:schemaRefs>
</ds:datastoreItem>
</file>

<file path=customXml/itemProps3.xml><?xml version="1.0" encoding="utf-8"?>
<ds:datastoreItem xmlns:ds="http://schemas.openxmlformats.org/officeDocument/2006/customXml" ds:itemID="{CE670A95-6D62-423B-9E7E-911013782F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Slice</Template>
  <TotalTime>1608</TotalTime>
  <Words>38767</Words>
  <Application>Microsoft Office PowerPoint</Application>
  <PresentationFormat>Widescreen</PresentationFormat>
  <Paragraphs>3023</Paragraphs>
  <Slides>138</Slides>
  <Notes>136</Notes>
  <HiddenSlides>0</HiddenSlides>
  <MMClips>4</MMClips>
  <ScaleCrop>false</ScaleCrop>
  <HeadingPairs>
    <vt:vector size="4" baseType="variant">
      <vt:variant>
        <vt:lpstr>Theme</vt:lpstr>
      </vt:variant>
      <vt:variant>
        <vt:i4>4</vt:i4>
      </vt:variant>
      <vt:variant>
        <vt:lpstr>Slide Titles</vt:lpstr>
      </vt:variant>
      <vt:variant>
        <vt:i4>138</vt:i4>
      </vt:variant>
    </vt:vector>
  </HeadingPairs>
  <TitlesOfParts>
    <vt:vector size="142" baseType="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Safeguarding means …</vt:lpstr>
      <vt:lpstr>Abuse is more common than you may think</vt:lpstr>
      <vt:lpstr>PowerPoint Presentation</vt:lpstr>
      <vt:lpstr>It could happen here… and it does Data taken from Autumn and Spring ADDOs 25-26</vt:lpstr>
      <vt:lpstr>Reflection task</vt:lpstr>
      <vt:lpstr>Our most common safeguarding issues</vt:lpstr>
      <vt:lpstr>PowerPoint Presentation</vt:lpstr>
      <vt:lpstr>Changes to Keeping Children Safe in Education  and what they mean for you</vt:lpstr>
      <vt:lpstr>Supporting pupils who are questioning their gender</vt:lpstr>
      <vt:lpstr>Mobile phones in school</vt:lpstr>
      <vt:lpstr>Serious violence</vt:lpstr>
      <vt:lpstr>Harmful sexual behaviour, sexual harassment  and sexual violence</vt:lpstr>
      <vt:lpstr>All staff must now read Part 1 of KCSIE</vt:lpstr>
      <vt:lpstr>Safeguarding is everyone’s responsibility</vt:lpstr>
      <vt:lpstr>Look out for changes in a child</vt:lpstr>
      <vt:lpstr>Reflection task</vt:lpstr>
      <vt:lpstr>Summary: key points about what safeguarding is and what it means for you </vt:lpstr>
      <vt:lpstr>PowerPoint Presentation</vt:lpstr>
      <vt:lpstr>PowerPoint Presentation</vt:lpstr>
      <vt:lpstr>PowerPoint Presentation</vt:lpstr>
      <vt:lpstr>Be even more alert to our …  Children with SEND and SEMH needs</vt:lpstr>
      <vt:lpstr>Be even more alert to our …  Children who are LGBTQ+</vt:lpstr>
      <vt:lpstr>Reflection task</vt:lpstr>
      <vt:lpstr>Summary: some pupils are more vulnerable  than others </vt:lpstr>
      <vt:lpstr>PowerPoint Presentation</vt:lpstr>
      <vt:lpstr>Let’s discuss …</vt:lpstr>
      <vt:lpstr>Listen to Dylan’s experience</vt:lpstr>
      <vt:lpstr>If a child makes a disclosure …</vt:lpstr>
      <vt:lpstr>If a child makes a disclosure …</vt:lpstr>
      <vt:lpstr>PowerPoint Presentation</vt:lpstr>
      <vt:lpstr>Let’s practise responding to a pupil</vt:lpstr>
      <vt:lpstr>PowerPoint Presentation</vt:lpstr>
      <vt:lpstr>Can you spot a ‘good’ safeguarding report?</vt:lpstr>
      <vt:lpstr>Can you spot a ‘good’ safeguarding report?</vt:lpstr>
      <vt:lpstr>PowerPoint Presentation</vt:lpstr>
      <vt:lpstr>Record keeping</vt:lpstr>
      <vt:lpstr>What happens after you make a report</vt:lpstr>
      <vt:lpstr>Share any concerns about other members of staff</vt:lpstr>
      <vt:lpstr>Act on ‘nagging doubts’, too</vt:lpstr>
      <vt:lpstr>Low-level concern: yes or no?</vt:lpstr>
      <vt:lpstr>Key points about responding to a safeguarding disclosure</vt:lpstr>
      <vt:lpstr>PowerPoint Presentation</vt:lpstr>
      <vt:lpstr>Let’s discuss …</vt:lpstr>
      <vt:lpstr>PowerPoint Presentation</vt:lpstr>
      <vt:lpstr>PowerPoint Presentation</vt:lpstr>
      <vt:lpstr>Select ONE of the following scenarios that is relevant for your school context… delete the other slides</vt:lpstr>
      <vt:lpstr>This is Piotr …</vt:lpstr>
      <vt:lpstr>This is Piotr …</vt:lpstr>
      <vt:lpstr>This is Piotr …</vt:lpstr>
      <vt:lpstr>This is Piotr …</vt:lpstr>
      <vt:lpstr>This is Piotr …</vt:lpstr>
      <vt:lpstr>Neglect: what to look out for</vt:lpstr>
      <vt:lpstr>Neglect and material poverty</vt:lpstr>
      <vt:lpstr>Lots of children have odd bumps and bruises,  so it can be tricky to tell when something is wrong.  One day in PE, I noticed Anya had some large bruises on her arms and one on her face. When I asked her about them, she said she got the bruises from playing football with her brother.   The bruises seemed quite big, so I reported it to the DSL anyway.</vt:lpstr>
      <vt:lpstr>Physical abuse: what to look out for</vt:lpstr>
      <vt:lpstr>PowerPoint Presentation</vt:lpstr>
      <vt:lpstr>Emotional abuse: what to look out for</vt:lpstr>
      <vt:lpstr>Select ONE of the following scenarios that is relevant for your school context… delete the other slides</vt:lpstr>
      <vt:lpstr>PowerPoint Presentation</vt:lpstr>
      <vt:lpstr>PowerPoint Presentation</vt:lpstr>
      <vt:lpstr>PowerPoint Presentation</vt:lpstr>
      <vt:lpstr>PowerPoint Presentation</vt:lpstr>
      <vt:lpstr>PowerPoint Presentation</vt:lpstr>
      <vt:lpstr>Sexual abuse: what to look out for</vt:lpstr>
      <vt:lpstr>Remember: abuse happens online, too</vt:lpstr>
      <vt:lpstr>Emotional abuse online</vt:lpstr>
      <vt:lpstr>Sexual abuse online</vt:lpstr>
      <vt:lpstr>Look out for …</vt:lpstr>
      <vt:lpstr>Let’s put it into practice</vt:lpstr>
      <vt:lpstr>Let’s put it into practice</vt:lpstr>
      <vt:lpstr>Key points about the 4 main types of abuse</vt:lpstr>
      <vt:lpstr>PowerPoint Presentation</vt:lpstr>
      <vt:lpstr>Mental health</vt:lpstr>
      <vt:lpstr>Mental health is everyone’s responsibility</vt:lpstr>
      <vt:lpstr>Mental health and safeguarding concerns</vt:lpstr>
      <vt:lpstr>Signs that a child might be struggling</vt:lpstr>
      <vt:lpstr>Jamila’s story</vt:lpstr>
      <vt:lpstr>Jamila’s story</vt:lpstr>
      <vt:lpstr>PowerPoint Presentation</vt:lpstr>
      <vt:lpstr>PowerPoint Presentation</vt:lpstr>
      <vt:lpstr>Key points about pupil mental health</vt:lpstr>
      <vt:lpstr>PowerPoint Presentation</vt:lpstr>
      <vt:lpstr>PowerPoint Presentation</vt:lpstr>
      <vt:lpstr>PowerPoint Presentation</vt:lpstr>
      <vt:lpstr>PowerPoint Presentation</vt:lpstr>
      <vt:lpstr>Missing school can be a vital warning sign of a safeguarding issue</vt:lpstr>
      <vt:lpstr>There’s no 1 path to radicalisation, or 1 type of person who can be radicalised </vt:lpstr>
      <vt:lpstr>PowerPoint Presentation</vt:lpstr>
      <vt:lpstr>PowerPoint Presentation</vt:lpstr>
      <vt:lpstr>Teachers have a legal duty to report FGM</vt:lpstr>
      <vt:lpstr>PowerPoint Presentation</vt:lpstr>
      <vt:lpstr>PowerPoint Presentation</vt:lpstr>
      <vt:lpstr>Artificial intelligence (AI): concerns to be aware of</vt:lpstr>
      <vt:lpstr>PowerPoint Presentation</vt:lpstr>
      <vt:lpstr>More safeguarding issues you should be aware of</vt:lpstr>
      <vt:lpstr>PowerPoint Presentation</vt:lpstr>
      <vt:lpstr>PowerPoint Presentation</vt:lpstr>
      <vt:lpstr>Online grooming: what to look out for</vt:lpstr>
      <vt:lpstr>What to do if you have a concern</vt:lpstr>
      <vt:lpstr>PowerPoint Presentation</vt:lpstr>
      <vt:lpstr>Be alert to key vocabulary, including:</vt:lpstr>
      <vt:lpstr>Disinformation, misinformation and conspiracy theories</vt:lpstr>
      <vt:lpstr>PowerPoint Presentation</vt:lpstr>
      <vt:lpstr>I don’t know why, but I sent some photos of myself to this man online …   Looking back, it seems obvious, but I thought I could trust him because we’d been talking online for ages. But the second I sent the photos, he said he’d post them on my school's social media pages unless I bought him online gift cards.  I felt trapped, and I was so embarrassed about what people would think if they found out.</vt:lpstr>
      <vt:lpstr>PowerPoint Presentation</vt:lpstr>
      <vt:lpstr>PowerPoint Presentation</vt:lpstr>
      <vt:lpstr>PowerPoint Presentation</vt:lpstr>
      <vt:lpstr>County lines</vt:lpstr>
      <vt:lpstr>PowerPoint Presentation</vt:lpstr>
      <vt:lpstr>PowerPoint Presentation</vt:lpstr>
      <vt:lpstr>PowerPoint Presentation</vt:lpstr>
      <vt:lpstr>PowerPoint Presentation</vt:lpstr>
      <vt:lpstr>PowerPoint Presentation</vt:lpstr>
      <vt:lpstr>Signs that a pupil may have a form of disordered eating:</vt:lpstr>
      <vt:lpstr>PowerPoint Presentation</vt:lpstr>
      <vt:lpstr>PowerPoint Presentation</vt:lpstr>
      <vt:lpstr>What can make children anxious?</vt:lpstr>
      <vt:lpstr>PowerPoint Presentation</vt:lpstr>
      <vt:lpstr>Report your concerns</vt:lpstr>
      <vt:lpstr>PowerPoint Presentation</vt:lpstr>
      <vt:lpstr>Trauma and PTSD</vt:lpstr>
      <vt:lpstr>What is PTSD and how is it different to trauma? </vt:lpstr>
      <vt:lpstr>Signs that a child might have PTSD</vt:lpstr>
      <vt:lpstr>Share your concerns</vt:lpstr>
      <vt:lpstr>What would you do?</vt:lpstr>
      <vt:lpstr>Parental conflict</vt:lpstr>
      <vt:lpstr>Domestic abuse </vt:lpstr>
      <vt:lpstr>Report your concerns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Long, Emily</dc:creator>
  <cp:lastModifiedBy>Anna Wychrij</cp:lastModifiedBy>
  <cp:revision>27</cp:revision>
  <cp:lastPrinted>2021-08-31T21:05:15Z</cp:lastPrinted>
  <dcterms:created xsi:type="dcterms:W3CDTF">2020-08-28T06:33:41Z</dcterms:created>
  <dcterms:modified xsi:type="dcterms:W3CDTF">2026-09-22T14:13:26Z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0x010100A037DDF344365648B7CE05860589FA26</vt:lpwstr>
  </property>
</Properties>
</file>